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07" r:id="rId2"/>
    <p:sldId id="308" r:id="rId3"/>
    <p:sldId id="310" r:id="rId4"/>
    <p:sldId id="312" r:id="rId5"/>
    <p:sldId id="313" r:id="rId6"/>
    <p:sldId id="314" r:id="rId7"/>
    <p:sldId id="315" r:id="rId8"/>
    <p:sldId id="320" r:id="rId9"/>
    <p:sldId id="316" r:id="rId10"/>
    <p:sldId id="317" r:id="rId11"/>
    <p:sldId id="318" r:id="rId12"/>
    <p:sldId id="319" r:id="rId13"/>
    <p:sldId id="321" r:id="rId14"/>
    <p:sldId id="322" r:id="rId15"/>
    <p:sldId id="323" r:id="rId16"/>
    <p:sldId id="324" r:id="rId17"/>
    <p:sldId id="325" r:id="rId18"/>
    <p:sldId id="309" r:id="rId19"/>
    <p:sldId id="311" r:id="rId20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D06A8-E5EC-4076-8DC2-594DAEB57B07}" type="datetimeFigureOut">
              <a:rPr lang="da-DK" smtClean="0"/>
              <a:t>15-10-2017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EB840-D4F6-4039-B89E-047FF0598B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901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A06E14-5C58-BC4D-92F5-AC58D7F21B03}" type="datetimeFigureOut">
              <a:rPr lang="da-DK" smtClean="0">
                <a:solidFill>
                  <a:prstClr val="black"/>
                </a:solidFill>
              </a:rPr>
              <a:pPr/>
              <a:t>15-10-2017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7DEE54-4312-CD45-B232-B1A8DF337F8E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5" y="5798342"/>
            <a:ext cx="2129610" cy="94296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5" y="6002932"/>
            <a:ext cx="793750" cy="738372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95" y="5843533"/>
            <a:ext cx="2402487" cy="8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1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A06E14-5C58-BC4D-92F5-AC58D7F21B03}" type="datetimeFigureOut">
              <a:rPr lang="da-DK" smtClean="0">
                <a:solidFill>
                  <a:prstClr val="black"/>
                </a:solidFill>
              </a:rPr>
              <a:pPr/>
              <a:t>15-10-2017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7DEE54-4312-CD45-B232-B1A8DF337F8E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5" y="5798342"/>
            <a:ext cx="2129610" cy="94296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5" y="6002932"/>
            <a:ext cx="793750" cy="738372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95" y="5843533"/>
            <a:ext cx="2402487" cy="8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A06E14-5C58-BC4D-92F5-AC58D7F21B03}" type="datetimeFigureOut">
              <a:rPr lang="da-DK" smtClean="0">
                <a:solidFill>
                  <a:prstClr val="black"/>
                </a:solidFill>
              </a:rPr>
              <a:pPr/>
              <a:t>15-10-2017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7DEE54-4312-CD45-B232-B1A8DF337F8E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5" y="5798342"/>
            <a:ext cx="2129610" cy="94296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5" y="6002932"/>
            <a:ext cx="793750" cy="738372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95" y="5843533"/>
            <a:ext cx="2402487" cy="8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8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A06E14-5C58-BC4D-92F5-AC58D7F21B03}" type="datetimeFigureOut">
              <a:rPr lang="da-DK" smtClean="0">
                <a:solidFill>
                  <a:prstClr val="black"/>
                </a:solidFill>
              </a:rPr>
              <a:pPr/>
              <a:t>15-10-2017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7DEE54-4312-CD45-B232-B1A8DF337F8E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5" y="5798342"/>
            <a:ext cx="2129610" cy="94296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5" y="6002932"/>
            <a:ext cx="793750" cy="738372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95" y="5843533"/>
            <a:ext cx="2402487" cy="8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9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A06E14-5C58-BC4D-92F5-AC58D7F21B03}" type="datetimeFigureOut">
              <a:rPr lang="da-DK" smtClean="0">
                <a:solidFill>
                  <a:prstClr val="black"/>
                </a:solidFill>
              </a:rPr>
              <a:pPr/>
              <a:t>15-10-2017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7DEE54-4312-CD45-B232-B1A8DF337F8E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5" y="5798342"/>
            <a:ext cx="2129610" cy="942962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5" y="6002932"/>
            <a:ext cx="793750" cy="73837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95" y="5843533"/>
            <a:ext cx="2402487" cy="8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6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A06E14-5C58-BC4D-92F5-AC58D7F21B03}" type="datetimeFigureOut">
              <a:rPr lang="da-DK" smtClean="0">
                <a:solidFill>
                  <a:prstClr val="black"/>
                </a:solidFill>
              </a:rPr>
              <a:pPr/>
              <a:t>15-10-2017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7DEE54-4312-CD45-B232-B1A8DF337F8E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5" y="5798342"/>
            <a:ext cx="2129610" cy="942962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5" y="6002932"/>
            <a:ext cx="793750" cy="73837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95" y="5843533"/>
            <a:ext cx="2402487" cy="8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8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A06E14-5C58-BC4D-92F5-AC58D7F21B03}" type="datetimeFigureOut">
              <a:rPr lang="da-DK" smtClean="0">
                <a:solidFill>
                  <a:prstClr val="black"/>
                </a:solidFill>
              </a:rPr>
              <a:pPr/>
              <a:t>15-10-2017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7DEE54-4312-CD45-B232-B1A8DF337F8E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5" y="5798342"/>
            <a:ext cx="2129610" cy="942962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5" y="6002932"/>
            <a:ext cx="793750" cy="73837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95" y="5843533"/>
            <a:ext cx="2402487" cy="8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1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A06E14-5C58-BC4D-92F5-AC58D7F21B03}" type="datetimeFigureOut">
              <a:rPr lang="da-DK" smtClean="0">
                <a:solidFill>
                  <a:prstClr val="black"/>
                </a:solidFill>
              </a:rPr>
              <a:pPr/>
              <a:t>15-10-2017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7DEE54-4312-CD45-B232-B1A8DF337F8E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5" y="5798342"/>
            <a:ext cx="2129610" cy="94296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5" y="6002932"/>
            <a:ext cx="793750" cy="738372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95" y="5843533"/>
            <a:ext cx="2402487" cy="8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A06E14-5C58-BC4D-92F5-AC58D7F21B03}" type="datetimeFigureOut">
              <a:rPr lang="da-DK" smtClean="0">
                <a:solidFill>
                  <a:prstClr val="black"/>
                </a:solidFill>
              </a:rPr>
              <a:pPr/>
              <a:t>15-10-2017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7DEE54-4312-CD45-B232-B1A8DF337F8E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5" y="5798342"/>
            <a:ext cx="2129610" cy="942962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5" y="6002932"/>
            <a:ext cx="793750" cy="73837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95" y="5843533"/>
            <a:ext cx="2402487" cy="8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6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A06E14-5C58-BC4D-92F5-AC58D7F21B03}" type="datetimeFigureOut">
              <a:rPr lang="da-DK" smtClean="0">
                <a:solidFill>
                  <a:prstClr val="black"/>
                </a:solidFill>
              </a:rPr>
              <a:pPr/>
              <a:t>15-10-2017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7DEE54-4312-CD45-B232-B1A8DF337F8E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5" y="5798342"/>
            <a:ext cx="2129610" cy="942962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5" y="6002932"/>
            <a:ext cx="793750" cy="73837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95" y="5843533"/>
            <a:ext cx="2402487" cy="8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4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462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northsearegion.eu/dual-port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northsearegion.eu/dual-port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northsearegion.eu/dual-por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northsearegion.eu/dual-port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northsearegion.eu/dual-por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northsearegion.eu/dual-port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northsearegion.eu/dual-port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northsearegion.eu/dual-port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hyperlink" Target="http://www.northsearegion.eu/dual-port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northsearegion.eu/dual-ports" TargetMode="Externa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northsearegion.eu/dual-ports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hyperlink" Target="http://www.northsearegion.eu/dual-por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northsearegion.eu/dual-por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northsearegion.eu/dual-port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northsearegion.eu/dual-port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northsearegion.eu/dual-port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northsearegion.eu/dual-port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orthsearegion.eu/dual-ports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northsearegion.eu/dual-por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02" y="196520"/>
            <a:ext cx="2795194" cy="123767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3" y="418193"/>
            <a:ext cx="1092200" cy="1016000"/>
          </a:xfrm>
          <a:prstGeom prst="rect">
            <a:avLst/>
          </a:prstGeom>
        </p:spPr>
      </p:pic>
      <p:sp>
        <p:nvSpPr>
          <p:cNvPr id="15" name="Undertitel 2"/>
          <p:cNvSpPr txBox="1">
            <a:spLocks/>
          </p:cNvSpPr>
          <p:nvPr/>
        </p:nvSpPr>
        <p:spPr>
          <a:xfrm>
            <a:off x="1524000" y="4348095"/>
            <a:ext cx="9144000" cy="5546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a-DK" sz="1800" dirty="0" err="1" smtClean="0">
                <a:solidFill>
                  <a:srgbClr val="1E5794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Developing</a:t>
            </a:r>
            <a:r>
              <a:rPr lang="da-DK" sz="1800" dirty="0" smtClean="0">
                <a:solidFill>
                  <a:srgbClr val="1E5794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Low </a:t>
            </a:r>
            <a:r>
              <a:rPr lang="da-DK" sz="1800" dirty="0" err="1" smtClean="0">
                <a:solidFill>
                  <a:srgbClr val="1E5794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Carbon</a:t>
            </a:r>
            <a:r>
              <a:rPr lang="da-DK" sz="1800" dirty="0" smtClean="0">
                <a:solidFill>
                  <a:srgbClr val="1E5794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Utilities, </a:t>
            </a:r>
            <a:r>
              <a:rPr lang="da-DK" sz="1800" dirty="0" err="1" smtClean="0">
                <a:solidFill>
                  <a:srgbClr val="1E5794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Abilities</a:t>
            </a:r>
            <a:r>
              <a:rPr lang="da-DK" sz="1800" dirty="0" smtClean="0">
                <a:solidFill>
                  <a:srgbClr val="1E5794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and potential of regional </a:t>
            </a:r>
            <a:r>
              <a:rPr lang="da-DK" sz="1800" dirty="0" err="1" smtClean="0">
                <a:solidFill>
                  <a:srgbClr val="1E5794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entrepreneurial</a:t>
            </a:r>
            <a:r>
              <a:rPr lang="da-DK" sz="1800" dirty="0" smtClean="0">
                <a:solidFill>
                  <a:srgbClr val="1E5794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Ports</a:t>
            </a:r>
            <a:endParaRPr lang="da-DK" sz="1800" dirty="0">
              <a:solidFill>
                <a:srgbClr val="1E5794"/>
              </a:solidFill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1524000" y="1560155"/>
            <a:ext cx="9144000" cy="17098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b="1" dirty="0" smtClean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DUAL Ports</a:t>
            </a:r>
          </a:p>
          <a:p>
            <a:pPr algn="ctr"/>
            <a:r>
              <a:rPr lang="da-DK" b="1" dirty="0" smtClean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Port of </a:t>
            </a:r>
            <a:r>
              <a:rPr lang="da-DK" b="1" dirty="0" smtClean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Vordingborg</a:t>
            </a:r>
          </a:p>
          <a:p>
            <a:pPr algn="ctr"/>
            <a:r>
              <a:rPr lang="da-DK" b="1" dirty="0" err="1" smtClean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Sustainable</a:t>
            </a:r>
            <a:r>
              <a:rPr lang="da-DK" b="1" dirty="0" smtClean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Port </a:t>
            </a:r>
            <a:r>
              <a:rPr lang="da-DK" b="1" dirty="0" err="1" smtClean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Expension</a:t>
            </a:r>
            <a:r>
              <a:rPr lang="da-DK" b="1" dirty="0" smtClean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, </a:t>
            </a:r>
          </a:p>
          <a:p>
            <a:pPr algn="ctr"/>
            <a:r>
              <a:rPr lang="da-DK" sz="6000" b="1" dirty="0" smtClean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from </a:t>
            </a:r>
            <a:r>
              <a:rPr lang="da-DK" sz="6000" b="1" dirty="0" err="1" smtClean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strategy</a:t>
            </a:r>
            <a:r>
              <a:rPr lang="da-DK" sz="6000" b="1" dirty="0" smtClean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to </a:t>
            </a:r>
            <a:r>
              <a:rPr lang="da-DK" sz="6000" b="1" dirty="0" err="1" smtClean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project</a:t>
            </a:r>
            <a:r>
              <a:rPr lang="da-DK" sz="6000" b="1" dirty="0" smtClean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endParaRPr lang="da-DK" sz="6000" b="1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7" name="Tekstfelt 16"/>
          <p:cNvSpPr txBox="1"/>
          <p:nvPr/>
        </p:nvSpPr>
        <p:spPr>
          <a:xfrm>
            <a:off x="1353787" y="6304002"/>
            <a:ext cx="957151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DUAL Ports is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co-funded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by the North Sea Region Programme 2014-2020;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Eco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-innovation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priority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.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www.northsearegion.eu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/dual-ports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J-No: 38-2-7-15</a:t>
            </a:r>
          </a:p>
          <a:p>
            <a:endParaRPr lang="da-DK" sz="1600" dirty="0">
              <a:solidFill>
                <a:prstClr val="black"/>
              </a:solidFill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47" y="566733"/>
            <a:ext cx="1962776" cy="78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5" y="157708"/>
            <a:ext cx="2795194" cy="123767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3" y="418193"/>
            <a:ext cx="1092200" cy="1016000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1353787" y="6304002"/>
            <a:ext cx="957151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DUAL Ports is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co-funded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by the North Sea Region Programme 2014-2020;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Eco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-innovation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priority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.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www.northsearegion.eu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/dual-ports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J-No: 38-2-7-15</a:t>
            </a:r>
          </a:p>
          <a:p>
            <a:endParaRPr lang="da-DK" sz="1600" dirty="0">
              <a:solidFill>
                <a:prstClr val="black"/>
              </a:solidFill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47" y="566733"/>
            <a:ext cx="1962776" cy="780512"/>
          </a:xfrm>
          <a:prstGeom prst="rect">
            <a:avLst/>
          </a:prstGeom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881742" y="1434193"/>
            <a:ext cx="10515600" cy="4782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Port expansion with recycled</a:t>
            </a:r>
            <a:r>
              <a:rPr lang="en-US" b="1" dirty="0" smtClean="0"/>
              <a:t> resources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Challenges : </a:t>
            </a:r>
            <a:r>
              <a:rPr lang="en-US" b="1" i="1" dirty="0" smtClean="0"/>
              <a:t>Technical </a:t>
            </a:r>
          </a:p>
          <a:p>
            <a:r>
              <a:rPr lang="en-US" dirty="0" smtClean="0"/>
              <a:t>Characteristics of resources</a:t>
            </a:r>
          </a:p>
          <a:p>
            <a:r>
              <a:rPr lang="en-US" dirty="0" smtClean="0"/>
              <a:t>Purpose (end user) &amp; requirements</a:t>
            </a:r>
          </a:p>
          <a:p>
            <a:pPr lvl="1"/>
            <a:r>
              <a:rPr lang="en-US" dirty="0" smtClean="0"/>
              <a:t>Priority; </a:t>
            </a:r>
          </a:p>
          <a:p>
            <a:pPr lvl="2"/>
            <a:r>
              <a:rPr lang="en-US" dirty="0" smtClean="0"/>
              <a:t>Time vs. Technical possibilities (slag or soil) </a:t>
            </a:r>
          </a:p>
          <a:p>
            <a:r>
              <a:rPr lang="en-US" dirty="0" smtClean="0"/>
              <a:t>Uniformity (bigger scale, 40.000 to 100.000 tons lots) </a:t>
            </a:r>
          </a:p>
          <a:p>
            <a:r>
              <a:rPr lang="en-US" dirty="0" smtClean="0"/>
              <a:t>Environmental restrictions (location, covered / uncovered areas)</a:t>
            </a:r>
          </a:p>
          <a:p>
            <a:r>
              <a:rPr lang="en-US" dirty="0" smtClean="0"/>
              <a:t>Technical behavior (when wet or dry, transport) </a:t>
            </a:r>
          </a:p>
          <a:p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1697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5" y="157708"/>
            <a:ext cx="2795194" cy="123767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3" y="418193"/>
            <a:ext cx="1092200" cy="1016000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1353787" y="6304002"/>
            <a:ext cx="957151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DUAL Ports is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co-funded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by the North Sea Region Programme 2014-2020;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Eco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-innovation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priority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.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www.northsearegion.eu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/dual-ports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J-No: 38-2-7-15</a:t>
            </a:r>
          </a:p>
          <a:p>
            <a:endParaRPr lang="da-DK" sz="1600" dirty="0">
              <a:solidFill>
                <a:prstClr val="black"/>
              </a:solidFill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47" y="566733"/>
            <a:ext cx="1962776" cy="780512"/>
          </a:xfrm>
          <a:prstGeom prst="rect">
            <a:avLst/>
          </a:prstGeom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881742" y="1434193"/>
            <a:ext cx="10515600" cy="4782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b="1" dirty="0" smtClean="0"/>
              <a:t>Port </a:t>
            </a:r>
            <a:r>
              <a:rPr lang="da-DK" b="1" dirty="0" err="1" smtClean="0"/>
              <a:t>expansion</a:t>
            </a:r>
            <a:r>
              <a:rPr lang="da-DK" b="1" dirty="0" smtClean="0"/>
              <a:t> with </a:t>
            </a:r>
            <a:r>
              <a:rPr lang="da-DK" b="1" dirty="0" err="1" smtClean="0"/>
              <a:t>recycled</a:t>
            </a:r>
            <a:r>
              <a:rPr lang="da-DK" b="1" dirty="0"/>
              <a:t> </a:t>
            </a:r>
            <a:r>
              <a:rPr lang="da-DK" b="1" dirty="0" err="1" smtClean="0"/>
              <a:t>resources</a:t>
            </a:r>
            <a:r>
              <a:rPr lang="da-DK" b="1" dirty="0" smtClean="0"/>
              <a:t> </a:t>
            </a:r>
            <a:endParaRPr lang="da-DK" b="1" dirty="0" smtClean="0"/>
          </a:p>
          <a:p>
            <a:pPr marL="0" indent="0">
              <a:buNone/>
            </a:pPr>
            <a:r>
              <a:rPr lang="en-US" dirty="0" smtClean="0"/>
              <a:t>Challenges : </a:t>
            </a:r>
            <a:r>
              <a:rPr lang="en-US" b="1" i="1" dirty="0" smtClean="0"/>
              <a:t>Availability of resources </a:t>
            </a:r>
            <a:endParaRPr lang="en-US" b="1" i="1" dirty="0" smtClean="0"/>
          </a:p>
          <a:p>
            <a:r>
              <a:rPr lang="en-US" dirty="0" smtClean="0"/>
              <a:t>Where (transport costs)</a:t>
            </a:r>
          </a:p>
          <a:p>
            <a:r>
              <a:rPr lang="en-US" dirty="0" smtClean="0"/>
              <a:t>When (ad hoc or depot)</a:t>
            </a:r>
          </a:p>
          <a:p>
            <a:r>
              <a:rPr lang="en-US" dirty="0" smtClean="0"/>
              <a:t>Volumes</a:t>
            </a:r>
          </a:p>
          <a:p>
            <a:r>
              <a:rPr lang="en-US" dirty="0" smtClean="0"/>
              <a:t>Uniformity</a:t>
            </a:r>
          </a:p>
          <a:p>
            <a:r>
              <a:rPr lang="en-US" dirty="0" smtClean="0"/>
              <a:t>Legal Documentation</a:t>
            </a:r>
          </a:p>
          <a:p>
            <a:r>
              <a:rPr lang="en-US" dirty="0" smtClean="0"/>
              <a:t>Temporarily storage</a:t>
            </a:r>
          </a:p>
          <a:p>
            <a:r>
              <a:rPr lang="en-US" dirty="0" smtClean="0"/>
              <a:t>Economical benefit </a:t>
            </a:r>
          </a:p>
          <a:p>
            <a:endParaRPr lang="da-DK" dirty="0" smtClean="0"/>
          </a:p>
          <a:p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9843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5" y="157708"/>
            <a:ext cx="2795194" cy="123767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3" y="418193"/>
            <a:ext cx="1092200" cy="1016000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1353787" y="6304002"/>
            <a:ext cx="957151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DUAL Ports is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co-funded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by the North Sea Region Programme 2014-2020;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Eco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-innovation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priority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.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www.northsearegion.eu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/dual-ports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J-No: 38-2-7-15</a:t>
            </a:r>
          </a:p>
          <a:p>
            <a:endParaRPr lang="da-DK" sz="1600" dirty="0">
              <a:solidFill>
                <a:prstClr val="black"/>
              </a:solidFill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47" y="566733"/>
            <a:ext cx="1962776" cy="780512"/>
          </a:xfrm>
          <a:prstGeom prst="rect">
            <a:avLst/>
          </a:prstGeom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881742" y="1434193"/>
            <a:ext cx="10515600" cy="4782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Port expansion with recycled</a:t>
            </a:r>
            <a:r>
              <a:rPr lang="en-US" b="1" dirty="0" smtClean="0"/>
              <a:t> resources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Challenges : </a:t>
            </a:r>
            <a:r>
              <a:rPr lang="en-US" b="1" i="1" dirty="0" smtClean="0"/>
              <a:t>Constructional</a:t>
            </a:r>
          </a:p>
          <a:p>
            <a:r>
              <a:rPr lang="en-US" dirty="0" smtClean="0"/>
              <a:t>Legal Documentation (direct and indirect, short &amp; long term) </a:t>
            </a:r>
          </a:p>
          <a:p>
            <a:r>
              <a:rPr lang="en-US" dirty="0" smtClean="0"/>
              <a:t>Restrictions, environmental and technical </a:t>
            </a:r>
          </a:p>
          <a:p>
            <a:pPr lvl="1"/>
            <a:r>
              <a:rPr lang="en-US" dirty="0" smtClean="0"/>
              <a:t>Storage (intermediate and permanently) </a:t>
            </a:r>
          </a:p>
          <a:p>
            <a:pPr lvl="1"/>
            <a:r>
              <a:rPr lang="en-US" dirty="0" smtClean="0"/>
              <a:t>Building level, heights and volumes</a:t>
            </a:r>
          </a:p>
          <a:p>
            <a:pPr lvl="1"/>
            <a:r>
              <a:rPr lang="en-US" dirty="0" smtClean="0"/>
              <a:t>Location in the building project </a:t>
            </a:r>
          </a:p>
          <a:p>
            <a:r>
              <a:rPr lang="en-US" dirty="0" smtClean="0"/>
              <a:t>Pre compression </a:t>
            </a:r>
          </a:p>
          <a:p>
            <a:pPr lvl="1"/>
            <a:r>
              <a:rPr lang="en-US" dirty="0" smtClean="0"/>
              <a:t>Time schedule 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970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5" y="157708"/>
            <a:ext cx="2795194" cy="123767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3" y="418193"/>
            <a:ext cx="1092200" cy="1016000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1353787" y="6304002"/>
            <a:ext cx="957151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DUAL Ports is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co-funded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by the North Sea Region Programme 2014-2020;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Eco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-innovation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priority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.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www.northsearegion.eu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/dual-ports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J-No: 38-2-7-15</a:t>
            </a:r>
          </a:p>
          <a:p>
            <a:endParaRPr lang="da-DK" sz="1600" dirty="0">
              <a:solidFill>
                <a:prstClr val="black"/>
              </a:solidFill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47" y="566733"/>
            <a:ext cx="1962776" cy="780512"/>
          </a:xfrm>
          <a:prstGeom prst="rect">
            <a:avLst/>
          </a:prstGeom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881742" y="1434193"/>
            <a:ext cx="10515600" cy="4782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Port expansion with recycled</a:t>
            </a:r>
            <a:r>
              <a:rPr lang="en-US" b="1" dirty="0" smtClean="0"/>
              <a:t> resources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Challenges : </a:t>
            </a:r>
            <a:r>
              <a:rPr lang="en-US" b="1" i="1" dirty="0" smtClean="0"/>
              <a:t>Legal Documentation</a:t>
            </a:r>
          </a:p>
          <a:p>
            <a:r>
              <a:rPr lang="en-US" dirty="0" smtClean="0"/>
              <a:t>Environmental impact assessment (port expansion)</a:t>
            </a:r>
            <a:endParaRPr lang="en-US" dirty="0" smtClean="0"/>
          </a:p>
          <a:p>
            <a:pPr lvl="1"/>
            <a:r>
              <a:rPr lang="en-US" dirty="0" smtClean="0"/>
              <a:t>Several governing bodies</a:t>
            </a:r>
          </a:p>
          <a:p>
            <a:pPr lvl="1"/>
            <a:r>
              <a:rPr lang="en-US" dirty="0" smtClean="0"/>
              <a:t>Time &amp; Timing </a:t>
            </a:r>
          </a:p>
          <a:p>
            <a:pPr lvl="1"/>
            <a:r>
              <a:rPr lang="en-US" dirty="0" smtClean="0"/>
              <a:t>Resources (economic, HR)</a:t>
            </a:r>
          </a:p>
          <a:p>
            <a:r>
              <a:rPr lang="en-US" dirty="0" smtClean="0"/>
              <a:t>Detailed project descriptions, environmental (short &amp; long term) </a:t>
            </a:r>
          </a:p>
          <a:p>
            <a:r>
              <a:rPr lang="en-US" dirty="0" smtClean="0"/>
              <a:t>Bureaucratic system</a:t>
            </a:r>
          </a:p>
          <a:p>
            <a:pPr lvl="1"/>
            <a:r>
              <a:rPr lang="en-US" dirty="0" smtClean="0"/>
              <a:t>Several departments on national, regional and local level)</a:t>
            </a:r>
          </a:p>
          <a:p>
            <a:r>
              <a:rPr lang="en-US" dirty="0" smtClean="0"/>
              <a:t>Time schedule </a:t>
            </a:r>
          </a:p>
          <a:p>
            <a:pPr marL="457200" lvl="1" indent="0">
              <a:buNone/>
            </a:pPr>
            <a:endParaRPr lang="da-DK" dirty="0" smtClean="0"/>
          </a:p>
          <a:p>
            <a:pPr lvl="1"/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2731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5" y="157708"/>
            <a:ext cx="2795194" cy="123767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3" y="418193"/>
            <a:ext cx="1092200" cy="1016000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1353787" y="6304002"/>
            <a:ext cx="957151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DUAL Ports is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co-funded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by the North Sea Region Programme 2014-2020;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Eco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-innovation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priority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.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www.northsearegion.eu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/dual-ports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J-No: 38-2-7-15</a:t>
            </a:r>
          </a:p>
          <a:p>
            <a:endParaRPr lang="da-DK" sz="1600" dirty="0">
              <a:solidFill>
                <a:prstClr val="black"/>
              </a:solidFill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47" y="566733"/>
            <a:ext cx="1962776" cy="780512"/>
          </a:xfrm>
          <a:prstGeom prst="rect">
            <a:avLst/>
          </a:prstGeom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881742" y="1434193"/>
            <a:ext cx="10515600" cy="4782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Port expansion with recycled</a:t>
            </a:r>
            <a:r>
              <a:rPr lang="en-US" b="1" dirty="0" smtClean="0"/>
              <a:t> resources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Challenges : </a:t>
            </a:r>
            <a:r>
              <a:rPr lang="en-US" b="1" i="1" dirty="0" smtClean="0"/>
              <a:t>Time</a:t>
            </a:r>
          </a:p>
          <a:p>
            <a:r>
              <a:rPr lang="en-US" dirty="0" smtClean="0"/>
              <a:t>”Time is money”</a:t>
            </a:r>
          </a:p>
          <a:p>
            <a:pPr lvl="1"/>
            <a:r>
              <a:rPr lang="en-US" dirty="0" smtClean="0"/>
              <a:t>Momentum </a:t>
            </a:r>
            <a:endParaRPr lang="en-US" dirty="0" smtClean="0"/>
          </a:p>
          <a:p>
            <a:pPr lvl="1"/>
            <a:r>
              <a:rPr lang="en-US" dirty="0" smtClean="0"/>
              <a:t>Board / municipality / politician</a:t>
            </a:r>
            <a:r>
              <a:rPr lang="en-US" dirty="0" smtClean="0"/>
              <a:t>s</a:t>
            </a:r>
            <a:r>
              <a:rPr lang="en-US" dirty="0" smtClean="0"/>
              <a:t> willing to invest</a:t>
            </a:r>
          </a:p>
          <a:p>
            <a:pPr lvl="1"/>
            <a:r>
              <a:rPr lang="en-US" dirty="0" smtClean="0"/>
              <a:t>Client ready to expand and to invest</a:t>
            </a:r>
          </a:p>
          <a:p>
            <a:pPr lvl="1"/>
            <a:r>
              <a:rPr lang="en-US" dirty="0" smtClean="0"/>
              <a:t>Ownership to the project</a:t>
            </a:r>
          </a:p>
          <a:p>
            <a:pPr lvl="1"/>
            <a:r>
              <a:rPr lang="en-US" dirty="0" smtClean="0"/>
              <a:t>Return on investment (readiness areas)</a:t>
            </a:r>
          </a:p>
          <a:p>
            <a:pPr lvl="1"/>
            <a:r>
              <a:rPr lang="en-US" dirty="0" smtClean="0"/>
              <a:t>Global or national </a:t>
            </a:r>
            <a:r>
              <a:rPr lang="en-US" dirty="0" smtClean="0"/>
              <a:t>cyclically (agriculture, financial crisis) </a:t>
            </a:r>
          </a:p>
          <a:p>
            <a:pPr lvl="1"/>
            <a:r>
              <a:rPr lang="en-US" dirty="0" smtClean="0"/>
              <a:t>Legislation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73247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5" y="157708"/>
            <a:ext cx="2795194" cy="123767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3" y="418193"/>
            <a:ext cx="1092200" cy="1016000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1353787" y="6304002"/>
            <a:ext cx="957151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DUAL Ports is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co-funded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by the North Sea Region Programme 2014-2020;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Eco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-innovation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priority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.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www.northsearegion.eu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/dual-ports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J-No: 38-2-7-15</a:t>
            </a:r>
          </a:p>
          <a:p>
            <a:endParaRPr lang="da-DK" sz="1600" dirty="0">
              <a:solidFill>
                <a:prstClr val="black"/>
              </a:solidFill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47" y="566733"/>
            <a:ext cx="1962776" cy="780512"/>
          </a:xfrm>
          <a:prstGeom prst="rect">
            <a:avLst/>
          </a:prstGeom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881742" y="1434193"/>
            <a:ext cx="10515600" cy="4782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Port expansion with recycled</a:t>
            </a:r>
            <a:r>
              <a:rPr lang="en-US" b="1" dirty="0" smtClean="0"/>
              <a:t> resources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Outcome </a:t>
            </a:r>
          </a:p>
          <a:p>
            <a:r>
              <a:rPr lang="en-US" dirty="0" smtClean="0"/>
              <a:t>Business case, financial analysis (2016/2017)</a:t>
            </a:r>
          </a:p>
          <a:p>
            <a:r>
              <a:rPr lang="en-US" dirty="0" smtClean="0"/>
              <a:t>Investment strategy &amp; financing (2017)</a:t>
            </a:r>
          </a:p>
          <a:p>
            <a:r>
              <a:rPr lang="en-US" dirty="0" smtClean="0"/>
              <a:t>50 year contract with client</a:t>
            </a:r>
          </a:p>
          <a:p>
            <a:r>
              <a:rPr lang="en-US" dirty="0" smtClean="0"/>
              <a:t>EIA finished</a:t>
            </a:r>
          </a:p>
          <a:p>
            <a:r>
              <a:rPr lang="en-US" dirty="0" smtClean="0"/>
              <a:t>All legal documentation received (national, regional, local) </a:t>
            </a:r>
          </a:p>
          <a:p>
            <a:endParaRPr lang="en-US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4703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5" y="157708"/>
            <a:ext cx="2795194" cy="123767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3" y="418193"/>
            <a:ext cx="1092200" cy="1016000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1353787" y="6304002"/>
            <a:ext cx="957151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DUAL Ports is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co-funded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by the North Sea Region Programme 2014-2020;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Eco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-innovation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priority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.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www.northsearegion.eu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/dual-ports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J-No: 38-2-7-15</a:t>
            </a:r>
          </a:p>
          <a:p>
            <a:endParaRPr lang="da-DK" sz="1600" dirty="0">
              <a:solidFill>
                <a:prstClr val="black"/>
              </a:solidFill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47" y="566733"/>
            <a:ext cx="1962776" cy="780512"/>
          </a:xfrm>
          <a:prstGeom prst="rect">
            <a:avLst/>
          </a:prstGeom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881742" y="1434193"/>
            <a:ext cx="10515600" cy="4782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Port expansion with recycled</a:t>
            </a:r>
            <a:r>
              <a:rPr lang="en-US" b="1" dirty="0" smtClean="0"/>
              <a:t> resources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Status</a:t>
            </a:r>
            <a:r>
              <a:rPr lang="en-US" dirty="0" smtClean="0"/>
              <a:t> </a:t>
            </a:r>
          </a:p>
          <a:p>
            <a:r>
              <a:rPr lang="en-US" dirty="0"/>
              <a:t>Port expansion Phase 2 &amp; 3 </a:t>
            </a:r>
          </a:p>
          <a:p>
            <a:pPr lvl="1"/>
            <a:r>
              <a:rPr lang="en-US" dirty="0"/>
              <a:t>Start September 2017  </a:t>
            </a:r>
          </a:p>
          <a:p>
            <a:pPr lvl="1"/>
            <a:r>
              <a:rPr lang="en-US" dirty="0"/>
              <a:t>Completion ultimo </a:t>
            </a:r>
            <a:r>
              <a:rPr lang="en-US" dirty="0" smtClean="0"/>
              <a:t>2018</a:t>
            </a:r>
          </a:p>
          <a:p>
            <a:r>
              <a:rPr lang="en-US" dirty="0" smtClean="0"/>
              <a:t>Several information tours on the Port </a:t>
            </a:r>
          </a:p>
          <a:p>
            <a:r>
              <a:rPr lang="en-US" dirty="0" smtClean="0"/>
              <a:t>Exhibition Library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5032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5" y="157708"/>
            <a:ext cx="2795194" cy="123767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3" y="418193"/>
            <a:ext cx="1092200" cy="1016000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1353787" y="6304002"/>
            <a:ext cx="957151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DUAL Ports is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co-funded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by the North Sea Region Programme 2014-2020;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Eco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-innovation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priority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.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www.northsearegion.eu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/dual-ports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J-No: 38-2-7-15</a:t>
            </a:r>
          </a:p>
          <a:p>
            <a:endParaRPr lang="da-DK" sz="1600" dirty="0">
              <a:solidFill>
                <a:prstClr val="black"/>
              </a:solidFill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47" y="566733"/>
            <a:ext cx="1962776" cy="780512"/>
          </a:xfrm>
          <a:prstGeom prst="rect">
            <a:avLst/>
          </a:prstGeom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881742" y="1434193"/>
            <a:ext cx="10515600" cy="4782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Port expansion with recycled</a:t>
            </a:r>
            <a:r>
              <a:rPr lang="en-US" b="1" dirty="0" smtClean="0"/>
              <a:t> resources </a:t>
            </a:r>
            <a:endParaRPr lang="en-US" b="1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51" y="2243588"/>
            <a:ext cx="5489863" cy="3659909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453" y="2243588"/>
            <a:ext cx="5489864" cy="36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62" y="1521140"/>
            <a:ext cx="9168127" cy="514289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5" y="157708"/>
            <a:ext cx="2795194" cy="123767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3" y="418193"/>
            <a:ext cx="1092200" cy="1016000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1353787" y="6304002"/>
            <a:ext cx="957151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DUAL Ports is </a:t>
            </a:r>
            <a:r>
              <a:rPr lang="en-AU" sz="1600" baseline="30000" dirty="0" smtClean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co-funded</a:t>
            </a:r>
            <a:r>
              <a:rPr lang="da-DK" sz="1600" baseline="30000" dirty="0" smtClean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by the North Sea Region Programme 2014-2020; Eco-innovation </a:t>
            </a:r>
            <a:r>
              <a:rPr lang="en-AU" sz="1600" baseline="30000" dirty="0" smtClean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priority</a:t>
            </a:r>
            <a:r>
              <a:rPr lang="da-DK" sz="1600" baseline="30000" dirty="0" smtClean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. 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5"/>
              </a:rPr>
              <a:t>www.northsearegion.eu/dual-ports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J-No: 38-2-7-15</a:t>
            </a:r>
          </a:p>
          <a:p>
            <a:endParaRPr lang="da-DK" sz="1600" dirty="0">
              <a:solidFill>
                <a:prstClr val="black"/>
              </a:solidFill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47" y="566733"/>
            <a:ext cx="1962776" cy="780512"/>
          </a:xfrm>
          <a:prstGeom prst="rect">
            <a:avLst/>
          </a:prstGeom>
        </p:spPr>
      </p:pic>
      <p:sp>
        <p:nvSpPr>
          <p:cNvPr id="13" name="Pladsholder til indhold 2"/>
          <p:cNvSpPr txBox="1">
            <a:spLocks/>
          </p:cNvSpPr>
          <p:nvPr/>
        </p:nvSpPr>
        <p:spPr>
          <a:xfrm>
            <a:off x="881742" y="1738185"/>
            <a:ext cx="10515600" cy="44788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6185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746FBA2-A922-4D06-9F94-5026658D86BF" descr="E746FBA2-A922-4D06-9F94-5026658D86B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 t="24006" r="105" b="-52466"/>
          <a:stretch/>
        </p:blipFill>
        <p:spPr bwMode="auto">
          <a:xfrm>
            <a:off x="1428607" y="1944130"/>
            <a:ext cx="8641492" cy="709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5" y="157708"/>
            <a:ext cx="2795194" cy="123767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3" y="418193"/>
            <a:ext cx="1092200" cy="1016000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1353787" y="6304002"/>
            <a:ext cx="957151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DUAL Ports is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co-funded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by the North Sea Region Programme 2014-2020;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Eco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-innovation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priority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.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5"/>
              </a:rPr>
              <a:t>www.northsearegion.eu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5"/>
              </a:rPr>
              <a:t>/dual-ports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J-No: 38-2-7-15</a:t>
            </a:r>
          </a:p>
          <a:p>
            <a:endParaRPr lang="da-DK" sz="1600" dirty="0">
              <a:solidFill>
                <a:prstClr val="black"/>
              </a:solidFill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47" y="566733"/>
            <a:ext cx="1962776" cy="780512"/>
          </a:xfrm>
          <a:prstGeom prst="rect">
            <a:avLst/>
          </a:prstGeom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881742" y="1738185"/>
            <a:ext cx="10515600" cy="44788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098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5" y="157708"/>
            <a:ext cx="2795194" cy="123767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3" y="418193"/>
            <a:ext cx="1092200" cy="1016000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1353787" y="6304002"/>
            <a:ext cx="957151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DUAL Ports is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co-funded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by the North Sea Region Programme 2014-2020;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Eco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-innovation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priority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.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www.northsearegion.eu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/dual-ports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J-No: 38-2-7-15</a:t>
            </a:r>
          </a:p>
          <a:p>
            <a:endParaRPr lang="da-DK" sz="1600" dirty="0">
              <a:solidFill>
                <a:prstClr val="black"/>
              </a:solidFill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47" y="566733"/>
            <a:ext cx="1962776" cy="780512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3" y="2608337"/>
            <a:ext cx="5032920" cy="3562372"/>
          </a:xfrm>
          <a:prstGeom prst="rect">
            <a:avLst/>
          </a:prstGeom>
        </p:spPr>
      </p:pic>
      <p:pic>
        <p:nvPicPr>
          <p:cNvPr id="10" name="Pladsholder til indhold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r="2310"/>
          <a:stretch/>
        </p:blipFill>
        <p:spPr>
          <a:xfrm>
            <a:off x="5749353" y="2608337"/>
            <a:ext cx="5564772" cy="356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5" y="157708"/>
            <a:ext cx="2795194" cy="123767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3" y="418193"/>
            <a:ext cx="1092200" cy="1016000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1353787" y="6304002"/>
            <a:ext cx="957151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DUAL Ports is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co-funded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by the North Sea Region Programme 2014-2020;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Eco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-innovation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priority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.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www.northsearegion.eu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/dual-ports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J-No: 38-2-7-15</a:t>
            </a:r>
          </a:p>
          <a:p>
            <a:endParaRPr lang="da-DK" sz="1600" dirty="0">
              <a:solidFill>
                <a:prstClr val="black"/>
              </a:solidFill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47" y="566733"/>
            <a:ext cx="1962776" cy="780512"/>
          </a:xfrm>
          <a:prstGeom prst="rect">
            <a:avLst/>
          </a:prstGeom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881742" y="1738185"/>
            <a:ext cx="10515600" cy="44788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Strategy for a Port Expansion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Expanding the Port of Vordingborg significantly in order to attract new shipping companies and to create growth possibilities for existing companies on the Port.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Expand </a:t>
            </a:r>
            <a:r>
              <a:rPr lang="en-US" sz="2400" dirty="0" smtClean="0"/>
              <a:t>the port in 5 phases </a:t>
            </a:r>
            <a:r>
              <a:rPr lang="en-US" sz="2400" dirty="0" smtClean="0"/>
              <a:t>where every phase has to be financed by new contracts and turnover.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Phase 1 to 3 of the port expansion to be realized between 2015 and 2019. Phase 4 and 5 from 2019 to 2027.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Port expansion in a sustainable way. </a:t>
            </a:r>
            <a:endParaRPr lang="en-US" sz="2400" dirty="0" smtClean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861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5" y="157708"/>
            <a:ext cx="2795194" cy="123767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3" y="418193"/>
            <a:ext cx="1092200" cy="1016000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1353787" y="6304002"/>
            <a:ext cx="957151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DUAL Ports is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co-funded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by the North Sea Region Programme 2014-2020;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Eco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-innovation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priority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.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www.northsearegion.eu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/dual-ports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J-No: 38-2-7-15</a:t>
            </a:r>
          </a:p>
          <a:p>
            <a:endParaRPr lang="da-DK" sz="1600" dirty="0">
              <a:solidFill>
                <a:prstClr val="black"/>
              </a:solidFill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47" y="566733"/>
            <a:ext cx="1962776" cy="780512"/>
          </a:xfrm>
          <a:prstGeom prst="rect">
            <a:avLst/>
          </a:prstGeom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881742" y="1738185"/>
            <a:ext cx="10515600" cy="44788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How sustainable?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Land fill Projects based on recycling of soil, polluted soil and other recycled resources. (asphalt, incinerated garbage (slag), fly ash, concrete)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LED Lighting of the Port with newest technology and management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5" y="157708"/>
            <a:ext cx="2795194" cy="123767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3" y="418193"/>
            <a:ext cx="1092200" cy="1016000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1353787" y="6304002"/>
            <a:ext cx="957151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DUAL Ports is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co-funded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by the North Sea Region Programme 2014-2020;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Eco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-innovation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priority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.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www.northsearegion.eu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/dual-ports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J-No: 38-2-7-15</a:t>
            </a:r>
          </a:p>
          <a:p>
            <a:endParaRPr lang="da-DK" sz="1600" dirty="0">
              <a:solidFill>
                <a:prstClr val="black"/>
              </a:solidFill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47" y="566733"/>
            <a:ext cx="1962776" cy="780512"/>
          </a:xfrm>
          <a:prstGeom prst="rect">
            <a:avLst/>
          </a:prstGeom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881742" y="1738185"/>
            <a:ext cx="10515600" cy="44788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Why sustainable? </a:t>
            </a:r>
          </a:p>
          <a:p>
            <a:r>
              <a:rPr lang="en-US" dirty="0" smtClean="0"/>
              <a:t>Environment (global &amp; national) </a:t>
            </a:r>
          </a:p>
          <a:p>
            <a:r>
              <a:rPr lang="en-US" dirty="0" smtClean="0"/>
              <a:t>Green </a:t>
            </a:r>
            <a:r>
              <a:rPr lang="en-US" dirty="0" smtClean="0"/>
              <a:t>P</a:t>
            </a:r>
            <a:r>
              <a:rPr lang="en-US" dirty="0" smtClean="0"/>
              <a:t>rofile of the Port (marketing) </a:t>
            </a:r>
          </a:p>
          <a:p>
            <a:r>
              <a:rPr lang="en-US" dirty="0" smtClean="0"/>
              <a:t>Economic </a:t>
            </a:r>
            <a:r>
              <a:rPr lang="en-US" dirty="0" smtClean="0"/>
              <a:t>B</a:t>
            </a:r>
            <a:r>
              <a:rPr lang="en-US" dirty="0" smtClean="0"/>
              <a:t>enefits (</a:t>
            </a:r>
            <a:r>
              <a:rPr lang="en-US" dirty="0" smtClean="0"/>
              <a:t>P</a:t>
            </a:r>
            <a:r>
              <a:rPr lang="en-US" dirty="0" smtClean="0"/>
              <a:t>ort &amp; Municipality) </a:t>
            </a:r>
          </a:p>
          <a:p>
            <a:pPr lvl="1"/>
            <a:r>
              <a:rPr lang="en-US" dirty="0" smtClean="0"/>
              <a:t>Port , direct savings establishing the port</a:t>
            </a:r>
          </a:p>
          <a:p>
            <a:pPr lvl="1"/>
            <a:r>
              <a:rPr lang="en-US" dirty="0" smtClean="0"/>
              <a:t>Municipality , indirect saving</a:t>
            </a:r>
            <a:r>
              <a:rPr lang="en-US" dirty="0" smtClean="0"/>
              <a:t>s for regional/local companies (transport costs) </a:t>
            </a:r>
            <a:endParaRPr lang="en-US" dirty="0" smtClean="0"/>
          </a:p>
          <a:p>
            <a:r>
              <a:rPr lang="en-US" dirty="0" smtClean="0"/>
              <a:t>New Companies creating new business, with new Technologies to the Port (long term) </a:t>
            </a:r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76208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5" y="157708"/>
            <a:ext cx="2795194" cy="123767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3" y="418193"/>
            <a:ext cx="1092200" cy="1016000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1353787" y="6304002"/>
            <a:ext cx="957151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DUAL Ports is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co-funded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by the North Sea Region Programme 2014-2020;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Eco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-innovation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priority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.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www.northsearegion.eu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/dual-ports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J-No: 38-2-7-15</a:t>
            </a:r>
          </a:p>
          <a:p>
            <a:endParaRPr lang="da-DK" sz="1600" dirty="0">
              <a:solidFill>
                <a:prstClr val="black"/>
              </a:solidFill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47" y="566733"/>
            <a:ext cx="1962776" cy="780512"/>
          </a:xfrm>
          <a:prstGeom prst="rect">
            <a:avLst/>
          </a:prstGeom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881742" y="1434193"/>
            <a:ext cx="10515600" cy="4782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Port expansion with recycled</a:t>
            </a:r>
            <a:r>
              <a:rPr lang="en-US" b="1" dirty="0" smtClean="0"/>
              <a:t> resources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Challenges </a:t>
            </a:r>
          </a:p>
          <a:p>
            <a:r>
              <a:rPr lang="en-US" dirty="0" smtClean="0"/>
              <a:t>Human factor </a:t>
            </a:r>
          </a:p>
          <a:p>
            <a:r>
              <a:rPr lang="en-US" dirty="0" smtClean="0"/>
              <a:t>Economics</a:t>
            </a:r>
          </a:p>
          <a:p>
            <a:r>
              <a:rPr lang="en-US" dirty="0" smtClean="0"/>
              <a:t>Technical </a:t>
            </a:r>
          </a:p>
          <a:p>
            <a:r>
              <a:rPr lang="en-US" dirty="0" smtClean="0"/>
              <a:t>Availability</a:t>
            </a:r>
            <a:endParaRPr lang="en-US" dirty="0" smtClean="0"/>
          </a:p>
          <a:p>
            <a:r>
              <a:rPr lang="en-US" dirty="0" smtClean="0"/>
              <a:t>Constructional</a:t>
            </a:r>
          </a:p>
          <a:p>
            <a:r>
              <a:rPr lang="en-US" dirty="0" smtClean="0"/>
              <a:t>Legal Documentation</a:t>
            </a:r>
          </a:p>
          <a:p>
            <a:r>
              <a:rPr lang="en-US" dirty="0" smtClean="0"/>
              <a:t>Time</a:t>
            </a:r>
            <a:endParaRPr lang="en-US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9233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5" y="157708"/>
            <a:ext cx="2795194" cy="123767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3" y="418193"/>
            <a:ext cx="1092200" cy="1016000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1353787" y="6304002"/>
            <a:ext cx="957151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DUAL Ports is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co-funded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by the North Sea Region Programme 2014-2020;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Eco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-innovation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priority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.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www.northsearegion.eu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/dual-ports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J-No: 38-2-7-15</a:t>
            </a:r>
          </a:p>
          <a:p>
            <a:endParaRPr lang="da-DK" sz="1600" dirty="0">
              <a:solidFill>
                <a:prstClr val="black"/>
              </a:solidFill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47" y="566733"/>
            <a:ext cx="1962776" cy="780512"/>
          </a:xfrm>
          <a:prstGeom prst="rect">
            <a:avLst/>
          </a:prstGeom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881742" y="1434193"/>
            <a:ext cx="10515600" cy="4782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Port expansion with recycled</a:t>
            </a:r>
            <a:r>
              <a:rPr lang="en-US" b="1" dirty="0" smtClean="0"/>
              <a:t> resources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Challenges: </a:t>
            </a:r>
            <a:r>
              <a:rPr lang="en-US" b="1" i="1" dirty="0" smtClean="0"/>
              <a:t>Human factor </a:t>
            </a:r>
          </a:p>
          <a:p>
            <a:r>
              <a:rPr lang="en-US" dirty="0" smtClean="0"/>
              <a:t>Consultants		Technically</a:t>
            </a:r>
          </a:p>
          <a:p>
            <a:r>
              <a:rPr lang="en-US" dirty="0" smtClean="0"/>
              <a:t>Governing bodies 	Knowledge and/or experience			</a:t>
            </a:r>
          </a:p>
          <a:p>
            <a:r>
              <a:rPr lang="en-US" dirty="0" smtClean="0"/>
              <a:t>Citizens 			Social </a:t>
            </a:r>
          </a:p>
          <a:p>
            <a:r>
              <a:rPr lang="en-US" dirty="0" smtClean="0"/>
              <a:t>Clients 			Quality and reputation</a:t>
            </a:r>
          </a:p>
          <a:p>
            <a:r>
              <a:rPr lang="en-US" dirty="0" smtClean="0"/>
              <a:t>Own organization 	Resources </a:t>
            </a:r>
          </a:p>
          <a:p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4598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184" y="2647478"/>
            <a:ext cx="3674935" cy="3812602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755" y="2647478"/>
            <a:ext cx="3676207" cy="390787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5" y="157708"/>
            <a:ext cx="2795194" cy="123767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3" y="418193"/>
            <a:ext cx="1092200" cy="1016000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1353787" y="6304002"/>
            <a:ext cx="957151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DUAL Ports is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co-funded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by the North Sea Region Programme 2014-2020;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Eco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-innovation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priority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.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6"/>
              </a:rPr>
              <a:t>www.northsearegion.eu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6"/>
              </a:rPr>
              <a:t>/dual-ports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J-No: 38-2-7-15</a:t>
            </a:r>
          </a:p>
          <a:p>
            <a:endParaRPr lang="da-DK" sz="1600" dirty="0">
              <a:solidFill>
                <a:prstClr val="black"/>
              </a:solidFill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47" y="566733"/>
            <a:ext cx="1962776" cy="780512"/>
          </a:xfrm>
          <a:prstGeom prst="rect">
            <a:avLst/>
          </a:prstGeom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881742" y="1434193"/>
            <a:ext cx="10515600" cy="4782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Port expansion with recycled</a:t>
            </a:r>
            <a:r>
              <a:rPr lang="en-US" b="1" dirty="0" smtClean="0"/>
              <a:t> resources </a:t>
            </a:r>
            <a:endParaRPr lang="en-US" b="1" dirty="0" smtClean="0"/>
          </a:p>
          <a:p>
            <a:pPr marL="0" indent="0">
              <a:buNone/>
            </a:pPr>
            <a:r>
              <a:rPr lang="da-DK" dirty="0" smtClean="0"/>
              <a:t>Challenges: </a:t>
            </a:r>
            <a:r>
              <a:rPr lang="da-DK" dirty="0" smtClean="0"/>
              <a:t>Human factor 	Citizens 			Social </a:t>
            </a:r>
          </a:p>
          <a:p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9846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5" y="157708"/>
            <a:ext cx="2795194" cy="123767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3" y="418193"/>
            <a:ext cx="1092200" cy="1016000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1353787" y="6304002"/>
            <a:ext cx="957151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DUAL Ports is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co-funded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by the North Sea Region Programme 2014-2020;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Eco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-innovation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priority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. </a:t>
            </a:r>
            <a:r>
              <a:rPr lang="da-DK" sz="1600" baseline="30000" dirty="0" err="1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www.northsearegion.eu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  <a:hlinkClick r:id="rId4"/>
              </a:rPr>
              <a:t>/dual-ports</a:t>
            </a:r>
            <a:r>
              <a:rPr lang="da-DK" sz="1600" baseline="30000" dirty="0">
                <a:solidFill>
                  <a:prstClr val="black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 J-No: 38-2-7-15</a:t>
            </a:r>
          </a:p>
          <a:p>
            <a:endParaRPr lang="da-DK" sz="1600" dirty="0">
              <a:solidFill>
                <a:prstClr val="black"/>
              </a:solidFill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47" y="566733"/>
            <a:ext cx="1962776" cy="780512"/>
          </a:xfrm>
          <a:prstGeom prst="rect">
            <a:avLst/>
          </a:prstGeom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881742" y="1434193"/>
            <a:ext cx="10515600" cy="4782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Port expansion with recycled</a:t>
            </a:r>
            <a:r>
              <a:rPr lang="en-US" b="1" dirty="0" smtClean="0"/>
              <a:t> resources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Challenges : </a:t>
            </a:r>
            <a:r>
              <a:rPr lang="en-US" b="1" i="1" dirty="0" smtClean="0"/>
              <a:t>Economics</a:t>
            </a:r>
          </a:p>
          <a:p>
            <a:r>
              <a:rPr lang="en-US" dirty="0" smtClean="0"/>
              <a:t>Feasibility studies (economic, physical) </a:t>
            </a:r>
          </a:p>
          <a:p>
            <a:r>
              <a:rPr lang="en-US" dirty="0" smtClean="0"/>
              <a:t>Lack of risk capital</a:t>
            </a:r>
          </a:p>
          <a:p>
            <a:r>
              <a:rPr lang="en-US" dirty="0" smtClean="0"/>
              <a:t>Time delay return on investment </a:t>
            </a:r>
          </a:p>
          <a:p>
            <a:pPr lvl="1"/>
            <a:r>
              <a:rPr lang="en-US" dirty="0" smtClean="0"/>
              <a:t>Studies 				(HR, consultants, reports) </a:t>
            </a:r>
          </a:p>
          <a:p>
            <a:pPr lvl="1"/>
            <a:r>
              <a:rPr lang="en-US" dirty="0" smtClean="0"/>
              <a:t>Expansion			(plant and infrastructure)</a:t>
            </a:r>
          </a:p>
          <a:p>
            <a:pPr lvl="1"/>
            <a:r>
              <a:rPr lang="en-US" dirty="0" smtClean="0"/>
              <a:t>Establishing company		(depending on client about 4 to 16 months)</a:t>
            </a:r>
          </a:p>
          <a:p>
            <a:pPr lvl="1"/>
            <a:r>
              <a:rPr lang="en-US" dirty="0" smtClean="0"/>
              <a:t>Growth Generated turnover	(start up, production and logistics, marketing) </a:t>
            </a:r>
          </a:p>
          <a:p>
            <a:pPr lvl="1"/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2138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</TotalTime>
  <Words>938</Words>
  <Application>Microsoft Office PowerPoint</Application>
  <PresentationFormat>Widescreen</PresentationFormat>
  <Paragraphs>162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5" baseType="lpstr">
      <vt:lpstr>Arial</vt:lpstr>
      <vt:lpstr>Avenir Next</vt:lpstr>
      <vt:lpstr>Avenir Next Ultra Light</vt:lpstr>
      <vt:lpstr>Calibri</vt:lpstr>
      <vt:lpstr>Calibri Light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Vordingborg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Jan-Jaap Cramer</dc:creator>
  <cp:lastModifiedBy>Jan-Jaap Cramer</cp:lastModifiedBy>
  <cp:revision>135</cp:revision>
  <cp:lastPrinted>2017-09-14T15:27:34Z</cp:lastPrinted>
  <dcterms:created xsi:type="dcterms:W3CDTF">2016-02-04T10:30:04Z</dcterms:created>
  <dcterms:modified xsi:type="dcterms:W3CDTF">2017-10-15T11:05:36Z</dcterms:modified>
</cp:coreProperties>
</file>