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3" r:id="rId2"/>
    <p:sldId id="285" r:id="rId3"/>
    <p:sldId id="286" r:id="rId4"/>
    <p:sldId id="267" r:id="rId5"/>
    <p:sldId id="287" r:id="rId6"/>
    <p:sldId id="288" r:id="rId7"/>
    <p:sldId id="263" r:id="rId8"/>
    <p:sldId id="282" r:id="rId9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0" autoAdjust="0"/>
    <p:restoredTop sz="85063" autoAdjust="0"/>
  </p:normalViewPr>
  <p:slideViewPr>
    <p:cSldViewPr snapToGrid="0">
      <p:cViewPr>
        <p:scale>
          <a:sx n="104" d="100"/>
          <a:sy n="104" d="100"/>
        </p:scale>
        <p:origin x="588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1F2262A-7A88-466D-8E07-66332B630D76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43DADA7-9500-4EDB-AD8A-6872E2D6BB0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20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FBAE7-76FA-4085-8517-B0C2A0BFCA2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49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FBAE7-76FA-4085-8517-B0C2A0BFCA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28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A3154-F7AE-4255-B841-647DE8BD5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1987BC-B01F-4F31-9463-A94293B3E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8D145-5691-4BB2-A310-8B04B859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AAC222-7DC1-4E44-AAE6-47CCCC99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7D60CE-AA7F-4487-B0A5-C3CE3817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06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18899-B632-481A-9480-B5E0C2E3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2D0268D-158F-48A8-BD51-EEB3F0270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1FCE6A-B71F-42A7-839F-82F3E9933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4140A3-5782-490C-9187-08991650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F3AFBC-BE0D-4E67-9D9D-4E170278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8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150F2B-AC0F-4FF8-86A6-E3DEBD610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77B415-5619-470B-A8BD-9DD777BEC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5E2173-8299-4208-908C-11D307F3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86BE09-9E54-4958-B156-3AE12D6E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379F42-5F1C-456D-A95A-D8F3C871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435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titel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4626"/>
            <a:ext cx="12192000" cy="9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04EB7-5CFE-4FA9-A8BA-77723C24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2CA8F5-45CE-4D0D-875E-090BC048D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983BD-5D86-404C-9BC6-E10DD3E4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A99558-C27D-40E1-A2F2-5EE0A101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CC4735-54F0-40BB-94E4-CA621C32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63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3A8E1-0C60-4CB5-A7A2-1A60E3D0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AE57EC-CFA3-4B98-8638-86A166D3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5E1443-B50F-43E6-BF23-7E2F7D65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0EBDCF-C049-4B17-8BEA-BBFE3F29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04B1E0-2925-4440-B465-EF6DBEF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37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52A3E-2DB7-474C-8F40-FC200707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1BFCBC-D996-4DB2-83DA-81EDFF5FC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50EA22-6497-4670-997B-6158BA05D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56CE53E-C419-4EA1-BB20-295430D4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4C5D4A-AF98-4DD0-BCFB-FE7BD17A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AA2066-2304-4EDD-BAE8-90FD85D8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58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3C6A5-6B70-420D-9C53-23C9038B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B05B235-722C-4ABF-B316-D0FF39CD5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3E0FE7-3459-4F6D-8E55-E46DEDC96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B7DCE4-659A-44A2-A2DF-36DC3A659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D03B2FD-48A4-4E3B-8281-CB09387C4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6C0620B-3572-4D9F-96F1-6E7CD6943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F9DCCEB-B209-4466-B4F5-60876DB0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51EEBF-F514-4917-83C7-DBBEDE17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56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5A30F-DA3C-4D0E-9770-9B4C4CE5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39C452-4865-4462-A481-A0C3A5EF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23274D-9958-47E6-8AA3-5E803831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1758C9-1CDA-4D12-B42E-36115759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141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9EEDC8C-A927-43B8-9D8E-11C908AE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9F8B86-45AF-4C9B-95AD-D1DD0596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15EED5-A75C-499B-9D29-0C3B4DAE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93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94720-3896-43AF-931C-F4C888F2B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E4B941-78BB-4D34-88D7-D45AF1F7D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11D641D-C062-44DA-A583-8FA691FA5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F89FA3-0B25-4359-9602-EEBC7EF0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0820DA-D922-4469-9D6D-F054A20F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E31294-A09B-45E8-A4C7-4FA5B81A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32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A8161-E987-4C37-9A98-AB5C607EE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8FA717-F156-4662-94F3-6A74C71AA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F7C23F-0518-403A-8B94-CFBD1D74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3E50F4-5CD1-40FA-B7AD-7452E028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56E074-269D-4D99-8CD5-4B5D0B2A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FF1F21-24B0-4033-BF78-AA8E683E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18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2EA9BDB-A5FE-4195-8CD4-6CAF8462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763F89-2D4B-4A1D-ABA6-4C2636D7F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41C87D-AFCC-4E81-8B1F-51B9E3830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099E-27FF-41F4-B0DC-63DB56ADA0BF}" type="datetimeFigureOut">
              <a:rPr lang="nl-NL" smtClean="0"/>
              <a:t>27-9-2019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A04002-F8F2-4C55-930C-8CF648096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6D7850-698C-41E3-BA1C-F34F513C9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762B6-F705-448A-BDDF-7889A2A209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82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B9DA75-9FF7-41DE-9663-FF52A162A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51AF410-4EFE-4DD1-8A2B-A45E968D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6" y="363558"/>
            <a:ext cx="11347704" cy="6494442"/>
          </a:xfrm>
        </p:spPr>
        <p:txBody>
          <a:bodyPr anchor="t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Workshop: Delivering Solar Powered Hydrogen Vehicles in Groningen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Aberdeen, 1</a:t>
            </a:r>
            <a:r>
              <a:rPr lang="en-US" sz="3200" b="1" baseline="30000" dirty="0">
                <a:solidFill>
                  <a:srgbClr val="FF0000"/>
                </a:solidFill>
              </a:rPr>
              <a:t>st</a:t>
            </a:r>
            <a:r>
              <a:rPr lang="en-US" sz="3200" b="1" dirty="0">
                <a:solidFill>
                  <a:srgbClr val="FF0000"/>
                </a:solidFill>
              </a:rPr>
              <a:t> October 2019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Sjaak Schuit, Municipality of Groningen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D001B4-A6A6-4680-A0F9-1D30A7798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56" y="5303520"/>
            <a:ext cx="1932038" cy="119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1C359-9013-4389-93F0-EF42E4B2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Ambitions of the municipality of Groningen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4BF5D5-2A05-45DB-A9D9-DA998A16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339" y="4979442"/>
            <a:ext cx="2718816" cy="16431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336D3F-E1E0-4D1B-A141-ABBD709CF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99" y="4257920"/>
            <a:ext cx="2651940" cy="8145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F2580E0-26D1-4E58-A072-8E2AB539B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32" y="1393829"/>
            <a:ext cx="3927114" cy="7284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4B9083-A966-4594-9BF5-1D861A294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69" y="3219321"/>
            <a:ext cx="1321510" cy="814589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58A53E-96B6-4354-B3B7-BBE12FE87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321"/>
            <a:ext cx="10515600" cy="4206240"/>
          </a:xfrm>
        </p:spPr>
        <p:txBody>
          <a:bodyPr>
            <a:noAutofit/>
          </a:bodyPr>
          <a:lstStyle/>
          <a:p>
            <a:r>
              <a:rPr lang="en-GB" sz="2400" dirty="0"/>
              <a:t>Roadmap  Groningen Carbon Neutral 2035</a:t>
            </a:r>
          </a:p>
          <a:p>
            <a:r>
              <a:rPr lang="en-GB" sz="2400" dirty="0"/>
              <a:t>Zero Emission City Logistics in 2025</a:t>
            </a:r>
          </a:p>
          <a:p>
            <a:r>
              <a:rPr lang="en-GB" sz="2400" dirty="0"/>
              <a:t>Zero Emission public transport in 2020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sz="2400" dirty="0"/>
              <a:t>Hydrogen is part of these ambitions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Groningen is partner in European hydrogen programs:</a:t>
            </a:r>
          </a:p>
          <a:p>
            <a:r>
              <a:rPr lang="en-GB" sz="2400" dirty="0"/>
              <a:t>JIVE 2: 20 hydrogen busses and a filling station (in 2020)</a:t>
            </a:r>
          </a:p>
          <a:p>
            <a:r>
              <a:rPr lang="en-GB" sz="2400" dirty="0"/>
              <a:t>Revive: 2 garbage collection trucks </a:t>
            </a:r>
          </a:p>
          <a:p>
            <a:r>
              <a:rPr lang="en-GB" sz="2400" dirty="0"/>
              <a:t>HyTrEc2: 6 municipal hydrogen vehicles and refuelling station</a:t>
            </a:r>
          </a:p>
          <a:p>
            <a:r>
              <a:rPr lang="en-GB" sz="2400" dirty="0"/>
              <a:t>Hector: hydrogen garbage collection truck</a:t>
            </a:r>
          </a:p>
          <a:p>
            <a:endParaRPr lang="en-GB" sz="24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2D6F5C-E434-4999-B273-08A74BA2A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840" y="2094900"/>
            <a:ext cx="2814939" cy="7535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1B42293-5219-424F-93A8-8B762C4A4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392" y="2586894"/>
            <a:ext cx="1837943" cy="18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>
            <a:extLst>
              <a:ext uri="{FF2B5EF4-FFF2-40B4-BE49-F238E27FC236}">
                <a16:creationId xmlns:a16="http://schemas.microsoft.com/office/drawing/2014/main" id="{20C9A2E5-D59C-4089-AF47-F81449259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25502"/>
            <a:ext cx="2755856" cy="18370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B2240C-BD47-4E5B-9362-3C8412C8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Hydrogen Vehicles for Garbage Collection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F5B77C9-34F3-4903-924E-059CE74E95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Groningen is partner in REVIVE, HyTrEc2 and HECTOR.</a:t>
            </a:r>
          </a:p>
          <a:p>
            <a:r>
              <a:rPr lang="en-GB" sz="2400" dirty="0"/>
              <a:t>These include in total five garbage Trucks.</a:t>
            </a:r>
          </a:p>
          <a:p>
            <a:r>
              <a:rPr lang="en-GB" sz="2400" dirty="0"/>
              <a:t>Groningen has also garbage trucks outside these programs.</a:t>
            </a:r>
          </a:p>
          <a:p>
            <a:r>
              <a:rPr lang="en-GB" sz="2400" dirty="0"/>
              <a:t>The first garbage trucks started operations in 2019. All trucks will be operational in 2020.</a:t>
            </a:r>
          </a:p>
          <a:p>
            <a:r>
              <a:rPr lang="en-GB" sz="2400" dirty="0"/>
              <a:t>The HECTOR program also includes adaption of the indoor parking and maintenance.</a:t>
            </a:r>
          </a:p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C6F4AFA-3EDF-45D8-B553-97A8C9959BBF}"/>
              </a:ext>
            </a:extLst>
          </p:cNvPr>
          <p:cNvGrpSpPr/>
          <p:nvPr/>
        </p:nvGrpSpPr>
        <p:grpSpPr>
          <a:xfrm>
            <a:off x="9015984" y="1825625"/>
            <a:ext cx="2820315" cy="4527716"/>
            <a:chOff x="9006840" y="2094900"/>
            <a:chExt cx="2820315" cy="4527716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F104B34-5E0F-41A7-AD42-3FDA9B8AC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8339" y="4979442"/>
              <a:ext cx="2718816" cy="1643174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2E6DADB-BC66-4193-9B1B-26E926E6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4299" y="4257920"/>
              <a:ext cx="2651940" cy="814589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D9CEFDDC-EC7A-4D99-AD61-338A8ED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269" y="3219321"/>
              <a:ext cx="1321510" cy="814589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B6831649-2B68-49AE-B0BC-20AD64E04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6840" y="2094900"/>
              <a:ext cx="2814939" cy="753538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FBC4CBE0-DDE2-4F23-B43F-52C66B2B0B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84" y="4483831"/>
            <a:ext cx="2756772" cy="183784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533752A-905F-4782-A23E-672ED131D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399939"/>
            <a:ext cx="2755856" cy="15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2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E378DEB-F478-467E-9232-26C9B51DC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79" y="3811053"/>
            <a:ext cx="2906267" cy="20551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B2240C-BD47-4E5B-9362-3C8412C8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Hydrogen Busses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51C0F4-33DF-4D3F-9825-EEE23DFB9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86886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2 Hydrogen busses operational in Groningen since 2017 as part of High V.LO-City project. They have their own refuelling station.</a:t>
            </a:r>
          </a:p>
          <a:p>
            <a:r>
              <a:rPr lang="en-GB" sz="2400" dirty="0"/>
              <a:t>Municipality of Groningen is partner in OV-bureau Groningen-Drenthe.</a:t>
            </a:r>
          </a:p>
          <a:p>
            <a:r>
              <a:rPr lang="en-GB" sz="2400" dirty="0"/>
              <a:t>In 2018 </a:t>
            </a:r>
            <a:r>
              <a:rPr lang="en-GB" sz="2400" dirty="0" err="1"/>
              <a:t>Qbuzz</a:t>
            </a:r>
            <a:r>
              <a:rPr lang="en-GB" sz="2400" dirty="0"/>
              <a:t> won concession for zero emission public transport starting December 2019.</a:t>
            </a:r>
          </a:p>
          <a:p>
            <a:r>
              <a:rPr lang="en-GB" sz="2400" dirty="0"/>
              <a:t>Included in the offer are 20 hydrogen busses. These busses are part of JIVE 2 project.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2EA434-7876-41E3-A92F-E1EA31EB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86" y="1526243"/>
            <a:ext cx="5430010" cy="22848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48075CE-06CC-4FEA-8801-9B279F31E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28" y="3811053"/>
            <a:ext cx="2615487" cy="196161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7C3A30-BDBB-4978-9479-1609E110D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16" y="3811053"/>
            <a:ext cx="2132838" cy="21328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530E265-9EAB-418E-8F93-07C9E2DDC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68" y="751156"/>
            <a:ext cx="3927114" cy="7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2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17C38-45C1-439F-8F55-6E5A8FA1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Other Hydrogen Vehicles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0970D9-F4F6-45B8-8ADA-EB77D2A4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4752"/>
            <a:ext cx="4313031" cy="4732211"/>
          </a:xfrm>
        </p:spPr>
        <p:txBody>
          <a:bodyPr>
            <a:normAutofit/>
          </a:bodyPr>
          <a:lstStyle/>
          <a:p>
            <a:r>
              <a:rPr lang="en-GB" sz="2400" dirty="0"/>
              <a:t>Four other vehicles in HyTrEc2:</a:t>
            </a:r>
          </a:p>
          <a:p>
            <a:pPr lvl="1"/>
            <a:r>
              <a:rPr lang="en-GB" dirty="0"/>
              <a:t>2 Hyundai ix35</a:t>
            </a:r>
          </a:p>
          <a:p>
            <a:pPr lvl="1"/>
            <a:r>
              <a:rPr lang="en-GB" dirty="0" err="1"/>
              <a:t>Streetscooter</a:t>
            </a:r>
            <a:endParaRPr lang="en-GB" dirty="0"/>
          </a:p>
          <a:p>
            <a:pPr lvl="1"/>
            <a:r>
              <a:rPr lang="en-GB" dirty="0" err="1"/>
              <a:t>Kangoo</a:t>
            </a:r>
            <a:endParaRPr lang="en-GB" dirty="0"/>
          </a:p>
          <a:p>
            <a:r>
              <a:rPr lang="en-GB" sz="2400" dirty="0"/>
              <a:t>Small bus for the city centre.</a:t>
            </a:r>
          </a:p>
          <a:p>
            <a:r>
              <a:rPr lang="en-GB" sz="2400" dirty="0"/>
              <a:t>Street sweeper.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9C761028-DA39-4630-8CC7-5197595E6A6D}"/>
              </a:ext>
            </a:extLst>
          </p:cNvPr>
          <p:cNvGrpSpPr>
            <a:grpSpLocks noChangeAspect="1"/>
          </p:cNvGrpSpPr>
          <p:nvPr/>
        </p:nvGrpSpPr>
        <p:grpSpPr>
          <a:xfrm>
            <a:off x="8461544" y="4041631"/>
            <a:ext cx="3153079" cy="2218185"/>
            <a:chOff x="8936555" y="4161153"/>
            <a:chExt cx="2651940" cy="1853188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C522E257-B193-427F-8E25-8E7D989C6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555" y="5199752"/>
              <a:ext cx="2651940" cy="814589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B756699-D957-4F2A-B6A7-58BB00BA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525" y="4161153"/>
              <a:ext cx="1321510" cy="814589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070B865-2675-499B-A2BE-615F99F1C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28" y="1444751"/>
            <a:ext cx="3294998" cy="21966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3D11684-819E-44B3-B6C3-E2B535A82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28" y="4063150"/>
            <a:ext cx="3294999" cy="219666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30E8AEE-61EA-491B-A579-BE1E493A8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26" y="1444751"/>
            <a:ext cx="3294998" cy="219666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BF716D5-52CC-4CC7-8B3E-C5C46827E2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8"/>
          <a:stretch/>
        </p:blipFill>
        <p:spPr>
          <a:xfrm>
            <a:off x="847774" y="4063150"/>
            <a:ext cx="3822422" cy="219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B6A12-656F-4C5E-867C-CD655E3A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soon: much more hydrogen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8B21D3-B09A-4899-83D8-B22B8554C4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New vehicles</a:t>
            </a:r>
          </a:p>
          <a:p>
            <a:r>
              <a:rPr lang="en-GB" sz="2400" dirty="0"/>
              <a:t>More vehicles for garbage collection</a:t>
            </a:r>
          </a:p>
          <a:p>
            <a:r>
              <a:rPr lang="en-GB" sz="2400" dirty="0"/>
              <a:t>VW Transporters</a:t>
            </a:r>
          </a:p>
          <a:p>
            <a:r>
              <a:rPr lang="en-GB" sz="2400" dirty="0"/>
              <a:t>VW Crafters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CEFE18-BA8C-41C5-9469-93B2A75E97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Two Hydrogen Refuelling Stations </a:t>
            </a:r>
          </a:p>
          <a:p>
            <a:r>
              <a:rPr lang="en-GB" sz="2400" dirty="0"/>
              <a:t>A new refuelling station in Groningen for public use as part of the Dutch DKTI project H2GROw.</a:t>
            </a:r>
          </a:p>
          <a:p>
            <a:r>
              <a:rPr lang="en-GB" sz="2400" dirty="0"/>
              <a:t>A new refuelling station for the 20 busses of the JIVE 2 project.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5E67070-64AA-4304-AD39-9AEB376F0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3607145"/>
            <a:ext cx="3255264" cy="325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AF2ACA4D-8E88-4F4F-9218-CD124206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4145280" cy="4099595"/>
          </a:xfrm>
        </p:spPr>
        <p:txBody>
          <a:bodyPr>
            <a:normAutofit/>
          </a:bodyPr>
          <a:lstStyle/>
          <a:p>
            <a:r>
              <a:rPr lang="en-US" sz="2400" dirty="0"/>
              <a:t>Producing hydrogen by electrolysis</a:t>
            </a:r>
          </a:p>
          <a:p>
            <a:r>
              <a:rPr lang="en-US" sz="2400" dirty="0"/>
              <a:t>Electricity mainly from North Sea wind farms</a:t>
            </a:r>
          </a:p>
          <a:p>
            <a:r>
              <a:rPr lang="en-US" sz="2400" dirty="0"/>
              <a:t>Reuse natural gas infrastructure for hydrogen</a:t>
            </a:r>
          </a:p>
          <a:p>
            <a:r>
              <a:rPr lang="en-US" sz="2400" dirty="0"/>
              <a:t>Hydrogen </a:t>
            </a:r>
          </a:p>
          <a:p>
            <a:pPr lvl="1"/>
            <a:r>
              <a:rPr lang="en-US" dirty="0"/>
              <a:t>for industry and mobility</a:t>
            </a:r>
          </a:p>
          <a:p>
            <a:pPr lvl="1"/>
            <a:r>
              <a:rPr lang="en-US" dirty="0"/>
              <a:t>to balance the energy grid</a:t>
            </a:r>
          </a:p>
          <a:p>
            <a:pPr lvl="1"/>
            <a:r>
              <a:rPr lang="en-US" dirty="0"/>
              <a:t>for heating</a:t>
            </a:r>
          </a:p>
          <a:p>
            <a:endParaRPr lang="nl-NL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66A341-6C46-4084-8E85-ABE660B7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bigger picture: Green Hydrogen Economy</a:t>
            </a:r>
            <a:endParaRPr lang="nl-NL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97A989C4-DB5D-4031-B454-3FB3BBF81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79" y="1417638"/>
            <a:ext cx="6894573" cy="45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8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95C4A-9B76-459F-8118-F486C2D0A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445" y="207260"/>
            <a:ext cx="7772400" cy="1470025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CC00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2548673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330</Words>
  <Application>Microsoft Office PowerPoint</Application>
  <PresentationFormat>Widescreen</PresentationFormat>
  <Paragraphs>54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Kantoorthema</vt:lpstr>
      <vt:lpstr>Workshop: Delivering Solar Powered Hydrogen Vehicles in Groningen Aberdeen, 1st October 2019            Sjaak Schuit, Municipality of Groningen</vt:lpstr>
      <vt:lpstr>Ambitions of the municipality of Groningen</vt:lpstr>
      <vt:lpstr>Hydrogen Vehicles for Garbage Collection</vt:lpstr>
      <vt:lpstr>Hydrogen Busses</vt:lpstr>
      <vt:lpstr>Other Hydrogen Vehicles</vt:lpstr>
      <vt:lpstr>Coming soon: much more hydrogen</vt:lpstr>
      <vt:lpstr>The bigger picture: Green Hydrogen Economy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Vehicles in Groningen</dc:title>
  <dc:creator>Sjaak Schuit</dc:creator>
  <cp:lastModifiedBy>Louise Napier</cp:lastModifiedBy>
  <cp:revision>34</cp:revision>
  <cp:lastPrinted>2019-06-17T15:05:29Z</cp:lastPrinted>
  <dcterms:created xsi:type="dcterms:W3CDTF">2019-03-25T10:58:33Z</dcterms:created>
  <dcterms:modified xsi:type="dcterms:W3CDTF">2019-09-27T16:54:55Z</dcterms:modified>
</cp:coreProperties>
</file>