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9" r:id="rId9"/>
    <p:sldId id="270" r:id="rId10"/>
    <p:sldId id="268" r:id="rId11"/>
    <p:sldId id="604" r:id="rId12"/>
  </p:sldIdLst>
  <p:sldSz cx="9144000" cy="6858000" type="screen4x3"/>
  <p:notesSz cx="7104063" cy="10234613"/>
  <p:custDataLst>
    <p:tags r:id="rId14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99" autoAdjust="0"/>
  </p:normalViewPr>
  <p:slideViewPr>
    <p:cSldViewPr>
      <p:cViewPr varScale="1">
        <p:scale>
          <a:sx n="73" d="100"/>
          <a:sy n="73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3BA05B3-5456-45E5-B0F8-95C6E7E3984A}" type="datetimeFigureOut">
              <a:rPr lang="da-DK" smtClean="0"/>
              <a:t>29-10-2019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6CDA90B-80E1-4B6B-A83B-265EC0A9BA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851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da-DK" altLang="da-DK" dirty="0"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da-DK" dirty="0">
              <a:solidFill>
                <a:srgbClr val="000000"/>
              </a:solidFill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da-DK" dirty="0">
              <a:solidFill>
                <a:srgbClr val="000000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3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da-DK" dirty="0">
              <a:solidFill>
                <a:srgbClr val="000000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5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da-DK" dirty="0">
              <a:solidFill>
                <a:srgbClr val="000000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2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da-DK" dirty="0">
              <a:solidFill>
                <a:srgbClr val="000000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25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DA90B-80E1-4B6B-A83B-265EC0A9BAA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3577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DA90B-80E1-4B6B-A83B-265EC0A9BAA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4200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xmlns="" id="{87144A55-A721-4C1E-A688-D0F4B1559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71683" name="Pladsholder til noter 2">
            <a:extLst>
              <a:ext uri="{FF2B5EF4-FFF2-40B4-BE49-F238E27FC236}">
                <a16:creationId xmlns:a16="http://schemas.microsoft.com/office/drawing/2014/main" xmlns="" id="{48694366-6131-4130-9780-5DD9EA0A4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a-DK" dirty="0"/>
          </a:p>
        </p:txBody>
      </p:sp>
      <p:sp>
        <p:nvSpPr>
          <p:cNvPr id="71684" name="Pladsholder til diasnummer 3">
            <a:extLst>
              <a:ext uri="{FF2B5EF4-FFF2-40B4-BE49-F238E27FC236}">
                <a16:creationId xmlns:a16="http://schemas.microsoft.com/office/drawing/2014/main" xmlns="" id="{B029B4D6-536C-4F46-BBF9-E8852BA59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953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938" indent="-295275" defTabSz="4953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4275" indent="-236538" defTabSz="4953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7350" indent="-236538" defTabSz="4953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2013" indent="-236538" defTabSz="4953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89213" indent="-236538" defTabSz="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46413" indent="-236538" defTabSz="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03613" indent="-236538" defTabSz="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60813" indent="-236538" defTabSz="495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3B479A8-FE16-4F8E-B7E1-C802109E781B}" type="slidenum">
              <a:rPr lang="en-US" altLang="da-DK" smtClean="0"/>
              <a:pPr/>
              <a:t>11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64351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51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13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520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520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983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55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574" y="1510115"/>
            <a:ext cx="3124147" cy="359607"/>
          </a:xfrm>
        </p:spPr>
        <p:txBody>
          <a:bodyPr>
            <a:normAutofit/>
          </a:bodyPr>
          <a:lstStyle>
            <a:lvl1pPr algn="l">
              <a:defRPr sz="2400" b="0" i="0">
                <a:latin typeface="Univers LT Std 55"/>
                <a:cs typeface="Univers LT Std 55"/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8610" y="1510115"/>
            <a:ext cx="4418189" cy="350638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31574" y="2008943"/>
            <a:ext cx="3124147" cy="3729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65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1575" y="19670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83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1574" y="2385696"/>
            <a:ext cx="3829704" cy="318113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5003068" y="2365447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39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1575" y="2314475"/>
            <a:ext cx="3829703" cy="394858"/>
          </a:xfrm>
        </p:spPr>
        <p:txBody>
          <a:bodyPr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031575" y="1374190"/>
            <a:ext cx="7801197" cy="47865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1031574" y="2862515"/>
            <a:ext cx="3829704" cy="2659026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5003068" y="2862515"/>
            <a:ext cx="3829704" cy="261577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/>
              <a:defRPr sz="2400"/>
            </a:lvl1pPr>
            <a:lvl2pPr marL="74295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Lucida Grande"/>
              <a:buChar char="+"/>
              <a:tabLst>
                <a:tab pos="360363" algn="l"/>
              </a:tabLst>
              <a:defRPr sz="1400"/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5"/>
          </p:nvPr>
        </p:nvSpPr>
        <p:spPr>
          <a:xfrm>
            <a:off x="5003068" y="2314475"/>
            <a:ext cx="3829704" cy="394858"/>
          </a:xfrm>
        </p:spPr>
        <p:txBody>
          <a:bodyPr/>
          <a:lstStyle>
            <a:lvl1pPr marL="0" indent="0">
              <a:buNone/>
              <a:defRPr sz="2400" b="0" i="0">
                <a:latin typeface="Univers LT Std 55"/>
                <a:cs typeface="Univers LT Std 55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417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3" descr="NSRP-2014-Combination_4-Combinatio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3663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1208088" y="1441450"/>
            <a:ext cx="62087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031875" y="2244725"/>
            <a:ext cx="780097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</a:t>
            </a:r>
          </a:p>
          <a:p>
            <a:pPr lvl="0"/>
            <a:r>
              <a:rPr lang="de-DE" altLang="en-US" dirty="0"/>
              <a:t>Mastertextformat</a:t>
            </a:r>
          </a:p>
          <a:p>
            <a:pPr lvl="0"/>
            <a:r>
              <a:rPr lang="de-DE" altLang="en-US" dirty="0"/>
              <a:t>Mastertextformat</a:t>
            </a:r>
          </a:p>
          <a:p>
            <a:pPr lvl="0"/>
            <a:r>
              <a:rPr lang="de-DE" altLang="en-US" dirty="0"/>
              <a:t>Mastertextformat</a:t>
            </a:r>
          </a:p>
          <a:p>
            <a:pPr lvl="1"/>
            <a:r>
              <a:rPr lang="de-DE" altLang="en-US" dirty="0"/>
              <a:t>Mastertextformat 2</a:t>
            </a:r>
          </a:p>
          <a:p>
            <a:pPr lvl="1"/>
            <a:r>
              <a:rPr lang="de-DE" altLang="en-US" dirty="0"/>
              <a:t>Mastertextformat 2</a:t>
            </a:r>
          </a:p>
          <a:p>
            <a:pPr lvl="1"/>
            <a:r>
              <a:rPr lang="de-DE" altLang="en-US" dirty="0"/>
              <a:t>Mastertextformat 2</a:t>
            </a:r>
          </a:p>
          <a:p>
            <a:pPr lvl="1"/>
            <a:endParaRPr lang="de-DE" altLang="en-US" dirty="0"/>
          </a:p>
          <a:p>
            <a:pPr lvl="1"/>
            <a:endParaRPr lang="de-DE" altLang="en-US" dirty="0"/>
          </a:p>
          <a:p>
            <a:pPr lvl="1"/>
            <a:endParaRPr lang="de-DE" altLang="en-US" dirty="0"/>
          </a:p>
          <a:p>
            <a:pPr lvl="0"/>
            <a:endParaRPr lang="de-DE" altLang="en-US" dirty="0"/>
          </a:p>
        </p:txBody>
      </p:sp>
      <p:pic>
        <p:nvPicPr>
          <p:cNvPr id="1029" name="Bild 5" descr="interreg_icon_combating-climate_neg_CMYK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274638"/>
            <a:ext cx="4857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Bild 6" descr="interreg_icon_enviroment_neg_CMYK.pd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282575"/>
            <a:ext cx="4857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Bild 7" descr="interreg_icon_research_and_innovation_neg_CMYK.pdf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280988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d 8" descr="interreg_icon_sustainable_neg_CMYK.pdf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274638"/>
            <a:ext cx="4857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N:\Afdeling\EXTNORTH\VB\14 COMMUNICATIONS\COMS ADVISOR\0 Images\Logos and icons\Programme logos\INTERREG-North-Sea-Region-Logo-bigger\INTERREG-North-Sea-Region-Logo-CMYK-bigger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77800"/>
            <a:ext cx="2532062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64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tabLst>
          <a:tab pos="536575" algn="l"/>
        </a:tabLst>
        <a:defRPr sz="3400" kern="1200">
          <a:solidFill>
            <a:srgbClr val="002542"/>
          </a:solidFill>
          <a:latin typeface="Univers LT Std 55"/>
          <a:ea typeface="MS PGothic" pitchFamily="34" charset="-128"/>
          <a:cs typeface="Univers LT Std 55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tabLst>
          <a:tab pos="536575" algn="l"/>
        </a:tabLst>
        <a:defRPr sz="3400">
          <a:solidFill>
            <a:srgbClr val="002542"/>
          </a:solidFill>
          <a:latin typeface="Univers LT Std 55"/>
          <a:ea typeface="MS PGothic" pitchFamily="34" charset="-128"/>
          <a:cs typeface="Univers LT Std 55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tabLst>
          <a:tab pos="536575" algn="l"/>
        </a:tabLst>
        <a:defRPr sz="3400">
          <a:solidFill>
            <a:srgbClr val="002542"/>
          </a:solidFill>
          <a:latin typeface="Univers LT Std 55"/>
          <a:ea typeface="MS PGothic" pitchFamily="34" charset="-128"/>
          <a:cs typeface="Univers LT Std 55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tabLst>
          <a:tab pos="536575" algn="l"/>
        </a:tabLst>
        <a:defRPr sz="3400">
          <a:solidFill>
            <a:srgbClr val="002542"/>
          </a:solidFill>
          <a:latin typeface="Univers LT Std 55"/>
          <a:ea typeface="MS PGothic" pitchFamily="34" charset="-128"/>
          <a:cs typeface="Univers LT Std 55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tabLst>
          <a:tab pos="536575" algn="l"/>
        </a:tabLst>
        <a:defRPr sz="3400">
          <a:solidFill>
            <a:srgbClr val="002542"/>
          </a:solidFill>
          <a:latin typeface="Univers LT Std 55"/>
          <a:ea typeface="MS PGothic" pitchFamily="34" charset="-128"/>
          <a:cs typeface="Univers LT Std 55"/>
        </a:defRPr>
      </a:lvl5pPr>
      <a:lvl6pPr marL="457200" algn="l" defTabSz="457200" rtl="0" fontAlgn="base">
        <a:spcBef>
          <a:spcPct val="0"/>
        </a:spcBef>
        <a:spcAft>
          <a:spcPct val="0"/>
        </a:spcAft>
        <a:tabLst>
          <a:tab pos="536575" algn="l"/>
        </a:tabLst>
        <a:defRPr sz="3400">
          <a:solidFill>
            <a:srgbClr val="002542"/>
          </a:solidFill>
          <a:latin typeface="Univers LT Std 55"/>
          <a:ea typeface="Univers LT Std 55"/>
          <a:cs typeface="Univers LT Std 55"/>
        </a:defRPr>
      </a:lvl6pPr>
      <a:lvl7pPr marL="914400" algn="l" defTabSz="457200" rtl="0" fontAlgn="base">
        <a:spcBef>
          <a:spcPct val="0"/>
        </a:spcBef>
        <a:spcAft>
          <a:spcPct val="0"/>
        </a:spcAft>
        <a:tabLst>
          <a:tab pos="536575" algn="l"/>
        </a:tabLst>
        <a:defRPr sz="3400">
          <a:solidFill>
            <a:srgbClr val="002542"/>
          </a:solidFill>
          <a:latin typeface="Univers LT Std 55"/>
          <a:ea typeface="Univers LT Std 55"/>
          <a:cs typeface="Univers LT Std 55"/>
        </a:defRPr>
      </a:lvl7pPr>
      <a:lvl8pPr marL="1371600" algn="l" defTabSz="457200" rtl="0" fontAlgn="base">
        <a:spcBef>
          <a:spcPct val="0"/>
        </a:spcBef>
        <a:spcAft>
          <a:spcPct val="0"/>
        </a:spcAft>
        <a:tabLst>
          <a:tab pos="536575" algn="l"/>
        </a:tabLst>
        <a:defRPr sz="3400">
          <a:solidFill>
            <a:srgbClr val="002542"/>
          </a:solidFill>
          <a:latin typeface="Univers LT Std 55"/>
          <a:ea typeface="Univers LT Std 55"/>
          <a:cs typeface="Univers LT Std 55"/>
        </a:defRPr>
      </a:lvl8pPr>
      <a:lvl9pPr marL="1828800" algn="l" defTabSz="457200" rtl="0" fontAlgn="base">
        <a:spcBef>
          <a:spcPct val="0"/>
        </a:spcBef>
        <a:spcAft>
          <a:spcPct val="0"/>
        </a:spcAft>
        <a:tabLst>
          <a:tab pos="536575" algn="l"/>
        </a:tabLst>
        <a:defRPr sz="3400">
          <a:solidFill>
            <a:srgbClr val="002542"/>
          </a:solidFill>
          <a:latin typeface="Univers LT Std 55"/>
          <a:ea typeface="Univers LT Std 55"/>
          <a:cs typeface="Univers LT Std 55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Lucida Grande" pitchFamily="1" charset="0"/>
        <a:buChar char="+"/>
        <a:tabLst>
          <a:tab pos="360363" algn="l"/>
        </a:tabLst>
        <a:defRPr sz="2400" kern="1200">
          <a:solidFill>
            <a:srgbClr val="00325A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400050" indent="5715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Lucida Grande" pitchFamily="1" charset="0"/>
        <a:tabLst>
          <a:tab pos="360363" algn="l"/>
        </a:tabLst>
        <a:defRPr sz="1400" kern="1200">
          <a:solidFill>
            <a:srgbClr val="00325A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325A"/>
          </a:solidFill>
          <a:latin typeface="Univers LT Std 45 Light"/>
          <a:ea typeface="Univers LT Std 45 Light"/>
          <a:cs typeface="Univers LT Std 45 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00325A"/>
          </a:solidFill>
          <a:latin typeface="Univers LT Std 45 Light"/>
          <a:ea typeface="Univers LT Std 45 Light"/>
          <a:cs typeface="Univers LT Std 45 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rgbClr val="00325A"/>
          </a:solidFill>
          <a:latin typeface="Univers LT Std 45 Light"/>
          <a:ea typeface="Univers LT Std 45 Light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esper.joensson@northsearegion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el 2"/>
          <p:cNvSpPr>
            <a:spLocks noGrp="1"/>
          </p:cNvSpPr>
          <p:nvPr>
            <p:ph type="title"/>
          </p:nvPr>
        </p:nvSpPr>
        <p:spPr>
          <a:xfrm>
            <a:off x="636810" y="1052736"/>
            <a:ext cx="7800975" cy="4794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da-DK" altLang="en-US" sz="3200" b="1" dirty="0">
                <a:solidFill>
                  <a:srgbClr val="003399"/>
                </a:solidFill>
                <a:latin typeface="Calibri" panose="020F0502020204030204" pitchFamily="34" charset="0"/>
                <a:ea typeface="Univers LT Std 55"/>
                <a:cs typeface="Open Sans" pitchFamily="34" charset="0"/>
              </a:rPr>
              <a:t>The North Sea Region Programme and its commitment to Eco-innovation</a:t>
            </a:r>
          </a:p>
        </p:txBody>
      </p:sp>
      <p:sp>
        <p:nvSpPr>
          <p:cNvPr id="7" name="Untertitel 1"/>
          <p:cNvSpPr txBox="1">
            <a:spLocks/>
          </p:cNvSpPr>
          <p:nvPr/>
        </p:nvSpPr>
        <p:spPr bwMode="auto">
          <a:xfrm>
            <a:off x="1390872" y="5445224"/>
            <a:ext cx="62928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Lucida Grande" pitchFamily="1" charset="0"/>
              <a:buNone/>
              <a:tabLst>
                <a:tab pos="360363" algn="l"/>
              </a:tabLst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MS PGothic" pitchFamily="34" charset="-128"/>
                <a:cs typeface="Univers LT Std 45 Light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Lucida Grande" pitchFamily="1" charset="0"/>
              <a:buNone/>
              <a:tabLst>
                <a:tab pos="360363" algn="l"/>
              </a:tabLst>
              <a:defRPr sz="1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da-DK" altLang="da-DK" sz="1600" dirty="0">
                <a:solidFill>
                  <a:srgbClr val="003399"/>
                </a:solidFill>
                <a:latin typeface="Calibri" pitchFamily="34" charset="0"/>
              </a:rPr>
              <a:t>NON STOP kick-off meeting</a:t>
            </a:r>
          </a:p>
          <a:p>
            <a:pPr algn="ctr" eaLnBrk="1" hangingPunct="1">
              <a:lnSpc>
                <a:spcPct val="80000"/>
              </a:lnSpc>
            </a:pPr>
            <a:r>
              <a:rPr lang="da-DK" altLang="da-DK" sz="1600" dirty="0">
                <a:solidFill>
                  <a:srgbClr val="003399"/>
                </a:solidFill>
                <a:latin typeface="Calibri" pitchFamily="34" charset="0"/>
              </a:rPr>
              <a:t>Zwolle</a:t>
            </a:r>
          </a:p>
          <a:p>
            <a:pPr algn="ctr" eaLnBrk="1" hangingPunct="1">
              <a:lnSpc>
                <a:spcPct val="80000"/>
              </a:lnSpc>
            </a:pPr>
            <a:r>
              <a:rPr lang="da-DK" altLang="da-DK" sz="1600" dirty="0">
                <a:solidFill>
                  <a:srgbClr val="003399"/>
                </a:solidFill>
                <a:latin typeface="Calibri" pitchFamily="34" charset="0"/>
              </a:rPr>
              <a:t>30 October 2019</a:t>
            </a:r>
          </a:p>
          <a:p>
            <a:pPr algn="ctr" eaLnBrk="1" hangingPunct="1">
              <a:lnSpc>
                <a:spcPct val="80000"/>
              </a:lnSpc>
            </a:pPr>
            <a:r>
              <a:rPr lang="da-DK" altLang="da-DK" sz="1600" dirty="0">
                <a:solidFill>
                  <a:srgbClr val="003399"/>
                </a:solidFill>
                <a:latin typeface="Calibri" pitchFamily="34" charset="0"/>
              </a:rPr>
              <a:t>Jesper Jönsson</a:t>
            </a:r>
          </a:p>
          <a:p>
            <a:pPr eaLnBrk="1" hangingPunct="1">
              <a:lnSpc>
                <a:spcPct val="80000"/>
              </a:lnSpc>
            </a:pPr>
            <a:endParaRPr lang="da-DK" altLang="da-DK" sz="1400" dirty="0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28E133C-A3F4-4325-900B-35C9627E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765739" cy="31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1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ärmbild&#10;&#10;Automatiskt genererad beskrivning">
            <a:extLst>
              <a:ext uri="{FF2B5EF4-FFF2-40B4-BE49-F238E27FC236}">
                <a16:creationId xmlns:a16="http://schemas.microsoft.com/office/drawing/2014/main" xmlns="" id="{5F50A471-8969-42D9-BCBB-4289E007D4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9401" r="26375" b="28999"/>
          <a:stretch/>
        </p:blipFill>
        <p:spPr>
          <a:xfrm>
            <a:off x="827584" y="1052736"/>
            <a:ext cx="768685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87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1">
            <a:extLst>
              <a:ext uri="{FF2B5EF4-FFF2-40B4-BE49-F238E27FC236}">
                <a16:creationId xmlns:a16="http://schemas.microsoft.com/office/drawing/2014/main" xmlns="" id="{74DAC549-8D14-487F-B9E5-187FB0535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4" b="20022"/>
          <a:stretch/>
        </p:blipFill>
        <p:spPr bwMode="auto">
          <a:xfrm>
            <a:off x="1031875" y="1936750"/>
            <a:ext cx="6862763" cy="28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2">
            <a:extLst>
              <a:ext uri="{FF2B5EF4-FFF2-40B4-BE49-F238E27FC236}">
                <a16:creationId xmlns:a16="http://schemas.microsoft.com/office/drawing/2014/main" xmlns="" id="{9C776E38-F5F2-40A0-88A8-961A72797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5045161"/>
            <a:ext cx="6950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Font typeface="Lucida Grande"/>
              <a:buChar char="+"/>
              <a:tabLst>
                <a:tab pos="360363" algn="l"/>
              </a:tabLst>
              <a:defRPr sz="2400">
                <a:solidFill>
                  <a:srgbClr val="00325A"/>
                </a:solidFill>
                <a:latin typeface="Univers LT Std 45 Light"/>
                <a:ea typeface="MS PGothic" panose="020B0600070205080204" pitchFamily="34" charset="-128"/>
                <a:cs typeface="Univers LT Std 45 Light"/>
              </a:defRPr>
            </a:lvl1pPr>
            <a:lvl2pPr marL="742950" indent="-285750">
              <a:spcBef>
                <a:spcPct val="20000"/>
              </a:spcBef>
              <a:buSzPct val="90000"/>
              <a:buFont typeface="Lucida Grande"/>
              <a:tabLst>
                <a:tab pos="360363" algn="l"/>
              </a:tabLst>
              <a:defRPr sz="1400">
                <a:solidFill>
                  <a:srgbClr val="00325A"/>
                </a:solidFill>
                <a:latin typeface="Univers LT Std 45 Light"/>
                <a:ea typeface="MS PGothic" panose="020B0600070205080204" pitchFamily="34" charset="-128"/>
                <a:cs typeface="Univers LT Std 45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325A"/>
                </a:solidFill>
                <a:latin typeface="Univers LT Std 45 Light"/>
                <a:ea typeface="MS PGothic" panose="020B0600070205080204" pitchFamily="34" charset="-128"/>
                <a:cs typeface="Univers LT Std 45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0325A"/>
                </a:solidFill>
                <a:latin typeface="Univers LT Std 45 Light"/>
                <a:ea typeface="MS PGothic" panose="020B0600070205080204" pitchFamily="34" charset="-128"/>
                <a:cs typeface="Univers LT Std 45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rgbClr val="00325A"/>
                </a:solidFill>
                <a:latin typeface="Univers LT Std 45 Light"/>
                <a:ea typeface="MS PGothic" panose="020B0600070205080204" pitchFamily="34" charset="-128"/>
                <a:cs typeface="Univers LT Std 45 Ligh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00325A"/>
                </a:solidFill>
                <a:latin typeface="Univers LT Std 45 Light"/>
                <a:ea typeface="MS PGothic" panose="020B0600070205080204" pitchFamily="34" charset="-128"/>
                <a:cs typeface="Univers LT Std 45 Ligh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00325A"/>
                </a:solidFill>
                <a:latin typeface="Univers LT Std 45 Light"/>
                <a:ea typeface="MS PGothic" panose="020B0600070205080204" pitchFamily="34" charset="-128"/>
                <a:cs typeface="Univers LT Std 45 Ligh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00325A"/>
                </a:solidFill>
                <a:latin typeface="Univers LT Std 45 Light"/>
                <a:ea typeface="MS PGothic" panose="020B0600070205080204" pitchFamily="34" charset="-128"/>
                <a:cs typeface="Univers LT Std 45 Ligh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00325A"/>
                </a:solidFill>
                <a:latin typeface="Univers LT Std 45 Light"/>
                <a:ea typeface="MS PGothic" panose="020B0600070205080204" pitchFamily="34" charset="-128"/>
                <a:cs typeface="Univers LT Std 45 Light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a-DK" altLang="sv-SE" sz="2000" dirty="0">
                <a:solidFill>
                  <a:srgbClr val="003399"/>
                </a:solidFill>
                <a:latin typeface="+mn-lt"/>
                <a:cs typeface="Open Sans" pitchFamily="34" charset="0"/>
                <a:hlinkClick r:id="rId4"/>
              </a:rPr>
              <a:t>jesper.joensson@northsearegion.eu</a:t>
            </a:r>
            <a:r>
              <a:rPr lang="da-DK" altLang="sv-SE" sz="2000" dirty="0">
                <a:solidFill>
                  <a:srgbClr val="003399"/>
                </a:solidFill>
                <a:latin typeface="+mn-lt"/>
                <a:cs typeface="Open Sans" pitchFamily="34" charset="0"/>
              </a:rPr>
              <a:t>                        +45 21 35 89 23</a:t>
            </a:r>
          </a:p>
        </p:txBody>
      </p:sp>
    </p:spTree>
    <p:extLst>
      <p:ext uri="{BB962C8B-B14F-4D97-AF65-F5344CB8AC3E}">
        <p14:creationId xmlns:p14="http://schemas.microsoft.com/office/powerpoint/2010/main" val="310486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ver image Resources, Conservation and Recycling">
            <a:extLst>
              <a:ext uri="{FF2B5EF4-FFF2-40B4-BE49-F238E27FC236}">
                <a16:creationId xmlns:a16="http://schemas.microsoft.com/office/drawing/2014/main" xmlns="" id="{44A62B6C-9B96-4ED0-A085-7C792129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4427984" cy="590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tertitel 1">
            <a:extLst>
              <a:ext uri="{FF2B5EF4-FFF2-40B4-BE49-F238E27FC236}">
                <a16:creationId xmlns:a16="http://schemas.microsoft.com/office/drawing/2014/main" xmlns="" id="{5A92C86E-81C6-4B22-9448-D617DC0FCF28}"/>
              </a:ext>
            </a:extLst>
          </p:cNvPr>
          <p:cNvSpPr txBox="1">
            <a:spLocks/>
          </p:cNvSpPr>
          <p:nvPr/>
        </p:nvSpPr>
        <p:spPr bwMode="auto">
          <a:xfrm>
            <a:off x="3563888" y="3463609"/>
            <a:ext cx="62928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Lucida Grande" pitchFamily="1" charset="0"/>
              <a:buNone/>
              <a:tabLst>
                <a:tab pos="360363" algn="l"/>
              </a:tabLst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MS PGothic" pitchFamily="34" charset="-128"/>
                <a:cs typeface="Univers LT Std 45 Light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Lucida Grande" pitchFamily="1" charset="0"/>
              <a:buNone/>
              <a:tabLst>
                <a:tab pos="360363" algn="l"/>
              </a:tabLst>
              <a:defRPr sz="1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da-DK" altLang="da-DK" sz="1600" dirty="0">
                <a:solidFill>
                  <a:srgbClr val="003399"/>
                </a:solidFill>
                <a:latin typeface="Calibri" pitchFamily="34" charset="0"/>
              </a:rPr>
              <a:t>First CE article published in 2007</a:t>
            </a:r>
          </a:p>
          <a:p>
            <a:pPr algn="ctr" eaLnBrk="1" hangingPunct="1">
              <a:lnSpc>
                <a:spcPct val="80000"/>
              </a:lnSpc>
            </a:pPr>
            <a:endParaRPr lang="da-DK" altLang="da-DK" sz="1600" dirty="0">
              <a:solidFill>
                <a:srgbClr val="003399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da-DK" altLang="da-DK" sz="1600" dirty="0">
              <a:solidFill>
                <a:srgbClr val="003399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da-DK" altLang="da-DK" sz="1600" dirty="0">
                <a:solidFill>
                  <a:srgbClr val="003399"/>
                </a:solidFill>
                <a:latin typeface="Calibri" pitchFamily="34" charset="0"/>
              </a:rPr>
              <a:t>101 publications 2015 - 2017</a:t>
            </a:r>
          </a:p>
          <a:p>
            <a:pPr eaLnBrk="1" hangingPunct="1">
              <a:lnSpc>
                <a:spcPct val="80000"/>
              </a:lnSpc>
            </a:pPr>
            <a:endParaRPr lang="da-DK" altLang="da-DK" sz="1400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enhet, gul&#10;&#10;Automatiskt genererad beskrivning">
            <a:extLst>
              <a:ext uri="{FF2B5EF4-FFF2-40B4-BE49-F238E27FC236}">
                <a16:creationId xmlns:a16="http://schemas.microsoft.com/office/drawing/2014/main" xmlns="" id="{DB92DAAD-5E9E-4201-8FF4-610C9E788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809" y="-826"/>
            <a:ext cx="4906744" cy="6858826"/>
          </a:xfrm>
          <a:prstGeom prst="rect">
            <a:avLst/>
          </a:prstGeom>
        </p:spPr>
      </p:pic>
      <p:sp>
        <p:nvSpPr>
          <p:cNvPr id="7" name="Untertitel 1">
            <a:extLst>
              <a:ext uri="{FF2B5EF4-FFF2-40B4-BE49-F238E27FC236}">
                <a16:creationId xmlns:a16="http://schemas.microsoft.com/office/drawing/2014/main" xmlns="" id="{55360133-7433-4065-A4F5-D210545B9A5D}"/>
              </a:ext>
            </a:extLst>
          </p:cNvPr>
          <p:cNvSpPr txBox="1">
            <a:spLocks/>
          </p:cNvSpPr>
          <p:nvPr/>
        </p:nvSpPr>
        <p:spPr bwMode="auto">
          <a:xfrm>
            <a:off x="-900608" y="2959480"/>
            <a:ext cx="62928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Lucida Grande" pitchFamily="1" charset="0"/>
              <a:buNone/>
              <a:tabLst>
                <a:tab pos="360363" algn="l"/>
              </a:tabLst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MS PGothic" pitchFamily="34" charset="-128"/>
                <a:cs typeface="Univers LT Std 45 Light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Lucida Grande" pitchFamily="1" charset="0"/>
              <a:buNone/>
              <a:tabLst>
                <a:tab pos="360363" algn="l"/>
              </a:tabLst>
              <a:defRPr sz="1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da-DK" altLang="da-DK" sz="1600" dirty="0">
                <a:solidFill>
                  <a:srgbClr val="003399"/>
                </a:solidFill>
                <a:latin typeface="Calibri" pitchFamily="34" charset="0"/>
              </a:rPr>
              <a:t>‘Closing the loop of Circularity’</a:t>
            </a:r>
          </a:p>
          <a:p>
            <a:pPr algn="ctr" eaLnBrk="1" hangingPunct="1">
              <a:lnSpc>
                <a:spcPct val="80000"/>
              </a:lnSpc>
            </a:pPr>
            <a:endParaRPr lang="da-DK" altLang="da-DK" sz="1600" dirty="0">
              <a:solidFill>
                <a:srgbClr val="003399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a-DK" altLang="da-DK" sz="1400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2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, skärm, dator, bärbar dator&#10;&#10;Automatiskt genererad beskrivning">
            <a:extLst>
              <a:ext uri="{FF2B5EF4-FFF2-40B4-BE49-F238E27FC236}">
                <a16:creationId xmlns:a16="http://schemas.microsoft.com/office/drawing/2014/main" xmlns="" id="{29AC44EF-1FC6-4DF2-8C84-6FE3237C5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6" t="24800" r="34250" b="33201"/>
          <a:stretch/>
        </p:blipFill>
        <p:spPr>
          <a:xfrm>
            <a:off x="451091" y="1184337"/>
            <a:ext cx="8679364" cy="448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2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ärmbild&#10;&#10;Automatiskt genererad beskrivning">
            <a:extLst>
              <a:ext uri="{FF2B5EF4-FFF2-40B4-BE49-F238E27FC236}">
                <a16:creationId xmlns:a16="http://schemas.microsoft.com/office/drawing/2014/main" xmlns="" id="{97773C16-28EB-48F4-B0E1-859CE1B38A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6" t="30400" r="12201" b="36000"/>
          <a:stretch/>
        </p:blipFill>
        <p:spPr>
          <a:xfrm>
            <a:off x="1403648" y="1340768"/>
            <a:ext cx="6564728" cy="2245871"/>
          </a:xfrm>
          <a:prstGeom prst="rect">
            <a:avLst/>
          </a:prstGeom>
        </p:spPr>
      </p:pic>
      <p:sp>
        <p:nvSpPr>
          <p:cNvPr id="7" name="Untertitel 1">
            <a:extLst>
              <a:ext uri="{FF2B5EF4-FFF2-40B4-BE49-F238E27FC236}">
                <a16:creationId xmlns:a16="http://schemas.microsoft.com/office/drawing/2014/main" xmlns="" id="{0C40E0D6-5B74-4C9A-AA3B-183F960A5461}"/>
              </a:ext>
            </a:extLst>
          </p:cNvPr>
          <p:cNvSpPr txBox="1">
            <a:spLocks/>
          </p:cNvSpPr>
          <p:nvPr/>
        </p:nvSpPr>
        <p:spPr bwMode="auto">
          <a:xfrm>
            <a:off x="1675526" y="4437112"/>
            <a:ext cx="62928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Lucida Grande" pitchFamily="1" charset="0"/>
              <a:buNone/>
              <a:tabLst>
                <a:tab pos="360363" algn="l"/>
              </a:tabLst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MS PGothic" pitchFamily="34" charset="-128"/>
                <a:cs typeface="Univers LT Std 45 Light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Lucida Grande" pitchFamily="1" charset="0"/>
              <a:buNone/>
              <a:tabLst>
                <a:tab pos="360363" algn="l"/>
              </a:tabLst>
              <a:defRPr sz="1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da-DK" altLang="da-DK" sz="1600" dirty="0">
                <a:solidFill>
                  <a:srgbClr val="003399"/>
                </a:solidFill>
                <a:latin typeface="Calibri" pitchFamily="34" charset="0"/>
              </a:rPr>
              <a:t>‘The value of products and materials is maintained for as long as possible’.</a:t>
            </a:r>
          </a:p>
          <a:p>
            <a:pPr algn="ctr" eaLnBrk="1" hangingPunct="1">
              <a:lnSpc>
                <a:spcPct val="80000"/>
              </a:lnSpc>
            </a:pPr>
            <a:endParaRPr lang="da-DK" altLang="da-DK" sz="1600" dirty="0">
              <a:solidFill>
                <a:srgbClr val="003399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a-DK" altLang="da-DK" sz="1400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3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ärmbild&#10;&#10;Automatiskt genererad beskrivning">
            <a:extLst>
              <a:ext uri="{FF2B5EF4-FFF2-40B4-BE49-F238E27FC236}">
                <a16:creationId xmlns:a16="http://schemas.microsoft.com/office/drawing/2014/main" xmlns="" id="{1E98FB32-1975-4BC9-9624-B51AC662D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1" b="8000"/>
          <a:stretch/>
        </p:blipFill>
        <p:spPr>
          <a:xfrm>
            <a:off x="0" y="1340768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7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kärmbild&#10;&#10;Automatiskt genererad beskrivning">
            <a:extLst>
              <a:ext uri="{FF2B5EF4-FFF2-40B4-BE49-F238E27FC236}">
                <a16:creationId xmlns:a16="http://schemas.microsoft.com/office/drawing/2014/main" xmlns="" id="{6B1053C6-0AF7-4AC7-BC6C-EC0CFC2D24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22001" r="27163" b="22001"/>
          <a:stretch/>
        </p:blipFill>
        <p:spPr>
          <a:xfrm>
            <a:off x="1763688" y="1052736"/>
            <a:ext cx="619268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0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ärmbild&#10;&#10;Automatiskt genererad beskrivning">
            <a:extLst>
              <a:ext uri="{FF2B5EF4-FFF2-40B4-BE49-F238E27FC236}">
                <a16:creationId xmlns:a16="http://schemas.microsoft.com/office/drawing/2014/main" xmlns="" id="{6FC5452E-E967-48AC-9E6B-C15542768A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2" t="56860" r="67325" b="37260"/>
          <a:stretch/>
        </p:blipFill>
        <p:spPr>
          <a:xfrm>
            <a:off x="467544" y="1444805"/>
            <a:ext cx="7920880" cy="2016224"/>
          </a:xfrm>
          <a:prstGeom prst="rect">
            <a:avLst/>
          </a:prstGeom>
        </p:spPr>
      </p:pic>
      <p:sp>
        <p:nvSpPr>
          <p:cNvPr id="7" name="Untertitel 1">
            <a:extLst>
              <a:ext uri="{FF2B5EF4-FFF2-40B4-BE49-F238E27FC236}">
                <a16:creationId xmlns:a16="http://schemas.microsoft.com/office/drawing/2014/main" xmlns="" id="{AB805F95-DE1C-4438-B8B5-DE471EDB98FB}"/>
              </a:ext>
            </a:extLst>
          </p:cNvPr>
          <p:cNvSpPr txBox="1">
            <a:spLocks/>
          </p:cNvSpPr>
          <p:nvPr/>
        </p:nvSpPr>
        <p:spPr bwMode="auto">
          <a:xfrm>
            <a:off x="1691680" y="4077072"/>
            <a:ext cx="62928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Lucida Grande" pitchFamily="1" charset="0"/>
              <a:buNone/>
              <a:tabLst>
                <a:tab pos="360363" algn="l"/>
              </a:tabLst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MS PGothic" pitchFamily="34" charset="-128"/>
                <a:cs typeface="Univers LT Std 45 Light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Lucida Grande" pitchFamily="1" charset="0"/>
              <a:buNone/>
              <a:tabLst>
                <a:tab pos="360363" algn="l"/>
              </a:tabLst>
              <a:defRPr sz="1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Univers LT Std 45 Light"/>
                <a:ea typeface="Univers LT Std 45 Light"/>
                <a:cs typeface="Univers LT Std 45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da-DK" altLang="da-DK" sz="1600" dirty="0">
                <a:solidFill>
                  <a:srgbClr val="003399"/>
                </a:solidFill>
                <a:latin typeface="Calibri" pitchFamily="34" charset="0"/>
              </a:rPr>
              <a:t>17 approved projects</a:t>
            </a:r>
          </a:p>
          <a:p>
            <a:pPr algn="ctr" eaLnBrk="1" hangingPunct="1">
              <a:lnSpc>
                <a:spcPct val="80000"/>
              </a:lnSpc>
            </a:pPr>
            <a:endParaRPr lang="da-DK" altLang="da-DK" sz="1600" dirty="0">
              <a:solidFill>
                <a:srgbClr val="003399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da-DK" altLang="da-DK" sz="1600" dirty="0">
                <a:solidFill>
                  <a:srgbClr val="003399"/>
                </a:solidFill>
                <a:latin typeface="Calibri" pitchFamily="34" charset="0"/>
              </a:rPr>
              <a:t>EUR 39.7 Million / EUR 1.8 Million (Norway)</a:t>
            </a:r>
          </a:p>
          <a:p>
            <a:pPr algn="ctr" eaLnBrk="1" hangingPunct="1">
              <a:lnSpc>
                <a:spcPct val="80000"/>
              </a:lnSpc>
            </a:pPr>
            <a:endParaRPr lang="da-DK" altLang="da-DK" sz="1600" dirty="0">
              <a:solidFill>
                <a:srgbClr val="003399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da-DK" altLang="da-DK" sz="1600" dirty="0">
                <a:solidFill>
                  <a:srgbClr val="003399"/>
                </a:solidFill>
                <a:latin typeface="Calibri" pitchFamily="34" charset="0"/>
              </a:rPr>
              <a:t>215 beneficiaries </a:t>
            </a:r>
          </a:p>
          <a:p>
            <a:pPr algn="ctr" eaLnBrk="1" hangingPunct="1">
              <a:lnSpc>
                <a:spcPct val="80000"/>
              </a:lnSpc>
            </a:pPr>
            <a:endParaRPr lang="da-DK" altLang="da-DK" sz="1600" dirty="0">
              <a:solidFill>
                <a:srgbClr val="003399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a-DK" altLang="da-DK" sz="1400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kärmbild, karta&#10;&#10;Automatiskt genererad beskrivning">
            <a:extLst>
              <a:ext uri="{FF2B5EF4-FFF2-40B4-BE49-F238E27FC236}">
                <a16:creationId xmlns:a16="http://schemas.microsoft.com/office/drawing/2014/main" xmlns="" id="{FE7D5A97-A606-4EDD-A5B5-7EC193623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3400" r="15350" b="5201"/>
          <a:stretch/>
        </p:blipFill>
        <p:spPr>
          <a:xfrm>
            <a:off x="1" y="1048141"/>
            <a:ext cx="9144000" cy="580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194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4285&quot;&gt;&lt;object type=&quot;3&quot; unique_id=&quot;14286&quot;&gt;&lt;property id=&quot;20148&quot; value=&quot;5&quot;/&gt;&lt;property id=&quot;20300&quot; value=&quot;Slide 1 - &amp;quot;The North Sea Region Programme and its commitment to Eco-innovation&amp;quot;&quot;/&gt;&lt;property id=&quot;20307&quot; value=&quot;257&quot;/&gt;&lt;/object&gt;&lt;object type=&quot;3&quot; unique_id=&quot;14287&quot;&gt;&lt;property id=&quot;20148&quot; value=&quot;5&quot;/&gt;&lt;property id=&quot;20300&quot; value=&quot;Slide 2&quot;/&gt;&lt;property id=&quot;20307&quot; value=&quot;258&quot;/&gt;&lt;/object&gt;&lt;object type=&quot;3&quot; unique_id=&quot;14288&quot;&gt;&lt;property id=&quot;20148&quot; value=&quot;5&quot;/&gt;&lt;property id=&quot;20300&quot; value=&quot;Slide 3&quot;/&gt;&lt;property id=&quot;20307&quot; value=&quot;259&quot;/&gt;&lt;/object&gt;&lt;object type=&quot;3&quot; unique_id=&quot;14289&quot;&gt;&lt;property id=&quot;20148&quot; value=&quot;5&quot;/&gt;&lt;property id=&quot;20300&quot; value=&quot;Slide 4&quot;/&gt;&lt;property id=&quot;20307&quot; value=&quot;260&quot;/&gt;&lt;/object&gt;&lt;object type=&quot;3&quot; unique_id=&quot;14290&quot;&gt;&lt;property id=&quot;20148&quot; value=&quot;5&quot;/&gt;&lt;property id=&quot;20300&quot; value=&quot;Slide 5&quot;/&gt;&lt;property id=&quot;20307&quot; value=&quot;261&quot;/&gt;&lt;/object&gt;&lt;object type=&quot;3&quot; unique_id=&quot;14291&quot;&gt;&lt;property id=&quot;20148&quot; value=&quot;5&quot;/&gt;&lt;property id=&quot;20300&quot; value=&quot;Slide 7&quot;/&gt;&lt;property id=&quot;20307&quot; value=&quot;262&quot;/&gt;&lt;/object&gt;&lt;object type=&quot;3&quot; unique_id=&quot;14297&quot;&gt;&lt;property id=&quot;20148&quot; value=&quot;5&quot;/&gt;&lt;property id=&quot;20300&quot; value=&quot;Slide 10&quot;/&gt;&lt;property id=&quot;20307&quot; value=&quot;268&quot;/&gt;&lt;/object&gt;&lt;object type=&quot;3&quot; unique_id=&quot;14298&quot;&gt;&lt;property id=&quot;20148&quot; value=&quot;5&quot;/&gt;&lt;property id=&quot;20300&quot; value=&quot;Slide 8&quot;/&gt;&lt;property id=&quot;20307&quot; value=&quot;269&quot;/&gt;&lt;/object&gt;&lt;object type=&quot;3&quot; unique_id=&quot;14351&quot;&gt;&lt;property id=&quot;20148&quot; value=&quot;5&quot;/&gt;&lt;property id=&quot;20300&quot; value=&quot;Slide 6&quot;/&gt;&lt;property id=&quot;20307&quot; value=&quot;267&quot;/&gt;&lt;/object&gt;&lt;object type=&quot;3&quot; unique_id=&quot;14352&quot;&gt;&lt;property id=&quot;20148&quot; value=&quot;5&quot;/&gt;&lt;property id=&quot;20300&quot; value=&quot;Slide 9&quot;/&gt;&lt;property id=&quot;20307&quot; value=&quot;270&quot;/&gt;&lt;/object&gt;&lt;object type=&quot;3&quot; unique_id=&quot;14353&quot;&gt;&lt;property id=&quot;20148&quot; value=&quot;5&quot;/&gt;&lt;property id=&quot;20300&quot; value=&quot;Slide 11&quot;/&gt;&lt;property id=&quot;20307&quot; value=&quot;604&quot;/&gt;&lt;/object&gt;&lt;/object&gt;&lt;object type=&quot;8&quot; unique_id=&quot;1432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SRP-2020-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Skærmshow (4:3)</PresentationFormat>
  <Paragraphs>20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NSRP-2020-Master</vt:lpstr>
      <vt:lpstr>The North Sea Region Programme and its commitment to Eco-innovation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and changes</dc:title>
  <dc:creator>Sarah Elizabeth Holsen</dc:creator>
  <cp:lastModifiedBy>Anne Pintz</cp:lastModifiedBy>
  <cp:revision>26</cp:revision>
  <cp:lastPrinted>2019-10-14T16:55:04Z</cp:lastPrinted>
  <dcterms:created xsi:type="dcterms:W3CDTF">2019-02-12T13:23:17Z</dcterms:created>
  <dcterms:modified xsi:type="dcterms:W3CDTF">2019-10-29T08:51:35Z</dcterms:modified>
</cp:coreProperties>
</file>