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66" r:id="rId2"/>
    <p:sldId id="258" r:id="rId3"/>
    <p:sldId id="374" r:id="rId4"/>
    <p:sldId id="259" r:id="rId5"/>
    <p:sldId id="380" r:id="rId6"/>
    <p:sldId id="368" r:id="rId7"/>
    <p:sldId id="375" r:id="rId8"/>
    <p:sldId id="370" r:id="rId9"/>
    <p:sldId id="371" r:id="rId10"/>
    <p:sldId id="372" r:id="rId11"/>
    <p:sldId id="373" r:id="rId12"/>
    <p:sldId id="376" r:id="rId13"/>
    <p:sldId id="377" r:id="rId14"/>
    <p:sldId id="378" r:id="rId15"/>
    <p:sldId id="379" r:id="rId16"/>
    <p:sldId id="365" r:id="rId1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g, Heika" initials="RH" lastIdx="18" clrIdx="0"/>
  <p:cmAuthor id="2" name="Heika Ring" initials="HR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E9C10-BAAD-4CD4-A42A-B698EBC8BC4E}" type="datetimeFigureOut">
              <a:rPr lang="da-DK" smtClean="0"/>
              <a:t>16-03-2020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D70EF-522B-46E7-9FD7-E9ACDA39C7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774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26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vand, udendørs, himmel, båd&#10;&#10;&#10;&#10;Automatisk oprettet beskrivelse">
            <a:extLst>
              <a:ext uri="{FF2B5EF4-FFF2-40B4-BE49-F238E27FC236}">
                <a16:creationId xmlns:a16="http://schemas.microsoft.com/office/drawing/2014/main" id="{3EC52152-8405-49B0-A43F-6F79ED28E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26" t="20889" r="8180" b="-1765"/>
          <a:stretch/>
        </p:blipFill>
        <p:spPr>
          <a:xfrm>
            <a:off x="-174645" y="-1870364"/>
            <a:ext cx="12541288" cy="7334251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F7F0A0-EA74-4ABF-B123-0D7583B1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C987-CCD8-44ED-8213-2A807C88DF22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4BA0C0A-8DCE-46A2-BC20-D07741E117B4}"/>
              </a:ext>
            </a:extLst>
          </p:cNvPr>
          <p:cNvSpPr txBox="1">
            <a:spLocks/>
          </p:cNvSpPr>
          <p:nvPr userDrawn="1"/>
        </p:nvSpPr>
        <p:spPr>
          <a:xfrm>
            <a:off x="1523999" y="209548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08213EB-9ED1-4A1D-9D22-683FC9866D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462952"/>
            <a:ext cx="3215190" cy="1273215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25E01B2-9E30-47F5-A221-5BC608492F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7694"/>
            <a:ext cx="3581401" cy="12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87C820-56B6-4416-A399-1BE5A2791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C09C95-C12A-4757-9EF3-718D483D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1213F6-F42A-4EAA-A096-6D2AE79EDE68}" type="datetimeFigureOut">
              <a:rPr lang="da-DK" smtClean="0"/>
              <a:t>16-03-2020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355A1D-9F93-4A99-B291-10BB0E8DE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644862-FAE7-46A2-B05E-B2389565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C987-CCD8-44ED-8213-2A807C88DF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629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180700" y="1747400"/>
            <a:ext cx="6369600" cy="43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24920" rtl="0">
              <a:spcBef>
                <a:spcPts val="800"/>
              </a:spcBef>
              <a:spcAft>
                <a:spcPts val="0"/>
              </a:spcAft>
              <a:buSzPts val="2600"/>
              <a:buFont typeface="Poppins"/>
              <a:buChar char="￮"/>
              <a:defRPr sz="3467" b="1">
                <a:solidFill>
                  <a:srgbClr val="00374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219170" lvl="1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3467" b="1">
                <a:latin typeface="Poppins"/>
                <a:ea typeface="Poppins"/>
                <a:cs typeface="Poppins"/>
                <a:sym typeface="Poppins"/>
              </a:defRPr>
            </a:lvl2pPr>
            <a:lvl3pPr marL="1828754" lvl="2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3467" b="1">
                <a:latin typeface="Poppins"/>
                <a:ea typeface="Poppins"/>
                <a:cs typeface="Poppins"/>
                <a:sym typeface="Poppins"/>
              </a:defRPr>
            </a:lvl3pPr>
            <a:lvl4pPr marL="2438339" lvl="3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3467" b="1">
                <a:latin typeface="Poppins"/>
                <a:ea typeface="Poppins"/>
                <a:cs typeface="Poppins"/>
                <a:sym typeface="Poppins"/>
              </a:defRPr>
            </a:lvl4pPr>
            <a:lvl5pPr marL="3047924" lvl="4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3467" b="1">
                <a:latin typeface="Poppins"/>
                <a:ea typeface="Poppins"/>
                <a:cs typeface="Poppins"/>
                <a:sym typeface="Poppins"/>
              </a:defRPr>
            </a:lvl5pPr>
            <a:lvl6pPr marL="3657509" lvl="5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3467" b="1">
                <a:latin typeface="Poppins"/>
                <a:ea typeface="Poppins"/>
                <a:cs typeface="Poppins"/>
                <a:sym typeface="Poppins"/>
              </a:defRPr>
            </a:lvl6pPr>
            <a:lvl7pPr marL="4267093" lvl="6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3467" b="1">
                <a:latin typeface="Poppins"/>
                <a:ea typeface="Poppins"/>
                <a:cs typeface="Poppins"/>
                <a:sym typeface="Poppins"/>
              </a:defRPr>
            </a:lvl7pPr>
            <a:lvl8pPr marL="4876678" lvl="7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3467" b="1">
                <a:latin typeface="Poppins"/>
                <a:ea typeface="Poppins"/>
                <a:cs typeface="Poppins"/>
                <a:sym typeface="Poppins"/>
              </a:defRPr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3467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088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990769-2786-4D4D-944C-6C22DF7F5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7C987-CCD8-44ED-8213-2A807C88DF22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827B1B5F-5913-4BB9-A582-BD54210C3EB2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37C987-CCD8-44ED-8213-2A807C88DF22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6C8297A-533B-4821-B9C9-2C3D20FA4322}"/>
              </a:ext>
            </a:extLst>
          </p:cNvPr>
          <p:cNvSpPr txBox="1">
            <a:spLocks/>
          </p:cNvSpPr>
          <p:nvPr userDrawn="1"/>
        </p:nvSpPr>
        <p:spPr>
          <a:xfrm>
            <a:off x="1523999" y="209548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C9339D6-9982-4C95-8902-D75044652D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10" y="5389185"/>
            <a:ext cx="3215190" cy="1273215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4E81A87-E5E5-4529-A23C-C0C0A924CE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6" y="222222"/>
            <a:ext cx="3985380" cy="14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icluster.us6.list-manage.com/subscribe?u=d7b74756bcf369ca7b175b725&amp;id=6c77077bc2" TargetMode="External"/><Relationship Id="rId2" Type="http://schemas.openxmlformats.org/officeDocument/2006/relationships/hyperlink" Target="https://northsearegion.eu/decomtool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DecomTools" TargetMode="External"/><Relationship Id="rId2" Type="http://schemas.openxmlformats.org/officeDocument/2006/relationships/hyperlink" Target="https://www.linkedin.com/company/12988826/adm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kbakAtBoCQs7AVOyHQ_QJ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thsearegion.eu/decomtool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40E1E17-AFAD-4637-9658-90B5A645AEAC}"/>
              </a:ext>
            </a:extLst>
          </p:cNvPr>
          <p:cNvSpPr txBox="1">
            <a:spLocks/>
          </p:cNvSpPr>
          <p:nvPr/>
        </p:nvSpPr>
        <p:spPr>
          <a:xfrm>
            <a:off x="838200" y="2387687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b="1" dirty="0"/>
          </a:p>
          <a:p>
            <a:pPr marL="0" indent="0">
              <a:buFont typeface="Arial" panose="020B0604020202020204" pitchFamily="34" charset="0"/>
              <a:buNone/>
            </a:pPr>
            <a:endParaRPr lang="da-DK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7200" b="1" dirty="0" err="1">
                <a:solidFill>
                  <a:schemeClr val="bg1"/>
                </a:solidFill>
              </a:rPr>
              <a:t>Communication</a:t>
            </a:r>
            <a:r>
              <a:rPr lang="da-DK" sz="7200" b="1" dirty="0">
                <a:solidFill>
                  <a:schemeClr val="bg1"/>
                </a:solidFill>
              </a:rPr>
              <a:t> Plan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800" b="1" dirty="0" err="1">
                <a:solidFill>
                  <a:schemeClr val="bg1"/>
                </a:solidFill>
              </a:rPr>
              <a:t>Decom</a:t>
            </a:r>
            <a:r>
              <a:rPr lang="da-DK" sz="1800" b="1" dirty="0">
                <a:solidFill>
                  <a:schemeClr val="bg1"/>
                </a:solidFill>
              </a:rPr>
              <a:t> Tools </a:t>
            </a:r>
            <a:br>
              <a:rPr lang="da-DK" sz="1800" b="1" dirty="0">
                <a:solidFill>
                  <a:schemeClr val="bg1"/>
                </a:solidFill>
              </a:rPr>
            </a:br>
            <a:endParaRPr lang="da-DK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3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A3BBF65-247B-4699-BA61-89B99802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11" y="1993405"/>
            <a:ext cx="9379591" cy="4351338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4.4 Language </a:t>
            </a:r>
          </a:p>
          <a:p>
            <a:pPr marL="0" indent="0">
              <a:buNone/>
            </a:pPr>
            <a:r>
              <a:rPr lang="en-US" sz="1400" b="1" dirty="0"/>
              <a:t>The project language is English. </a:t>
            </a:r>
          </a:p>
          <a:p>
            <a:pPr marL="0" indent="0">
              <a:buNone/>
            </a:pPr>
            <a:r>
              <a:rPr lang="en-US" sz="1400" b="1" dirty="0"/>
              <a:t>In English: </a:t>
            </a:r>
          </a:p>
          <a:p>
            <a:r>
              <a:rPr lang="en-US" sz="1400" dirty="0"/>
              <a:t>Website</a:t>
            </a:r>
          </a:p>
          <a:p>
            <a:r>
              <a:rPr lang="en-US" sz="1400" dirty="0"/>
              <a:t>Social media channels</a:t>
            </a:r>
          </a:p>
          <a:p>
            <a:r>
              <a:rPr lang="en-US" sz="1400" dirty="0"/>
              <a:t>Newsletter</a:t>
            </a:r>
          </a:p>
          <a:p>
            <a:r>
              <a:rPr lang="en-US" sz="1400" dirty="0"/>
              <a:t>Reports</a:t>
            </a:r>
          </a:p>
          <a:p>
            <a:r>
              <a:rPr lang="en-US" sz="1400" dirty="0"/>
              <a:t>Video presentations of partners</a:t>
            </a:r>
          </a:p>
          <a:p>
            <a:r>
              <a:rPr lang="en-US" sz="1400" dirty="0"/>
              <a:t>International press releases from the project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Individual language</a:t>
            </a:r>
          </a:p>
          <a:p>
            <a:r>
              <a:rPr lang="en-US" sz="1400" dirty="0"/>
              <a:t>Press releases from each partner</a:t>
            </a:r>
          </a:p>
          <a:p>
            <a:r>
              <a:rPr lang="en-US" sz="1400" dirty="0"/>
              <a:t>Social media updates from each partner</a:t>
            </a: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7968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A3BBF65-247B-4699-BA61-89B99802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48" y="1921472"/>
            <a:ext cx="9379591" cy="2220222"/>
          </a:xfrm>
        </p:spPr>
        <p:txBody>
          <a:bodyPr numCol="3"/>
          <a:lstStyle/>
          <a:p>
            <a:pPr marL="0" indent="0">
              <a:buNone/>
            </a:pPr>
            <a:r>
              <a:rPr lang="da-DK" sz="2000" b="1" dirty="0"/>
              <a:t>5. Target </a:t>
            </a:r>
            <a:r>
              <a:rPr lang="da-DK" sz="2000" b="1" dirty="0" err="1"/>
              <a:t>groups</a:t>
            </a:r>
            <a:r>
              <a:rPr lang="da-DK" sz="2000" b="1" dirty="0"/>
              <a:t> </a:t>
            </a:r>
          </a:p>
          <a:p>
            <a:pPr marL="0" indent="0">
              <a:buNone/>
            </a:pPr>
            <a:endParaRPr lang="da-DK" sz="1400" b="1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C990DEE5-1E13-475A-8E4A-86B1E9AFB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82019"/>
              </p:ext>
            </p:extLst>
          </p:nvPr>
        </p:nvGraphicFramePr>
        <p:xfrm>
          <a:off x="2138661" y="2417446"/>
          <a:ext cx="7577367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789">
                  <a:extLst>
                    <a:ext uri="{9D8B030D-6E8A-4147-A177-3AD203B41FA5}">
                      <a16:colId xmlns:a16="http://schemas.microsoft.com/office/drawing/2014/main" val="4159561619"/>
                    </a:ext>
                  </a:extLst>
                </a:gridCol>
                <a:gridCol w="2525789">
                  <a:extLst>
                    <a:ext uri="{9D8B030D-6E8A-4147-A177-3AD203B41FA5}">
                      <a16:colId xmlns:a16="http://schemas.microsoft.com/office/drawing/2014/main" val="3193166954"/>
                    </a:ext>
                  </a:extLst>
                </a:gridCol>
                <a:gridCol w="2525789">
                  <a:extLst>
                    <a:ext uri="{9D8B030D-6E8A-4147-A177-3AD203B41FA5}">
                      <a16:colId xmlns:a16="http://schemas.microsoft.com/office/drawing/2014/main" val="4240575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Secondary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Tertiary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155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Large private enterprises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Interest groups and NGO’s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Citizens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707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SMEs in the North Sea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Terminal operators 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Higher education and research institutions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Logistic service providers 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919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Infrastructural and public service providers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National and public authorities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901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Ports and port operators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763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323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161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A3BBF65-247B-4699-BA61-89B99802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11" y="1980526"/>
            <a:ext cx="9379591" cy="397255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6. </a:t>
            </a:r>
            <a:r>
              <a:rPr lang="da-DK" sz="2000" b="1" dirty="0" err="1"/>
              <a:t>Dissimination</a:t>
            </a:r>
            <a:r>
              <a:rPr lang="da-DK" sz="2000" b="1" dirty="0"/>
              <a:t> </a:t>
            </a:r>
            <a:r>
              <a:rPr lang="da-DK" sz="2000" b="1" dirty="0" err="1"/>
              <a:t>activities</a:t>
            </a:r>
            <a:r>
              <a:rPr lang="da-DK" sz="2000" b="1" dirty="0"/>
              <a:t> 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8F897040-EA58-4A45-800F-F3B7D6B6F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02015"/>
              </p:ext>
            </p:extLst>
          </p:nvPr>
        </p:nvGraphicFramePr>
        <p:xfrm>
          <a:off x="1597383" y="3129281"/>
          <a:ext cx="8997234" cy="1917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078">
                  <a:extLst>
                    <a:ext uri="{9D8B030D-6E8A-4147-A177-3AD203B41FA5}">
                      <a16:colId xmlns:a16="http://schemas.microsoft.com/office/drawing/2014/main" val="3828632894"/>
                    </a:ext>
                  </a:extLst>
                </a:gridCol>
                <a:gridCol w="2999078">
                  <a:extLst>
                    <a:ext uri="{9D8B030D-6E8A-4147-A177-3AD203B41FA5}">
                      <a16:colId xmlns:a16="http://schemas.microsoft.com/office/drawing/2014/main" val="1298755648"/>
                    </a:ext>
                  </a:extLst>
                </a:gridCol>
                <a:gridCol w="2999078">
                  <a:extLst>
                    <a:ext uri="{9D8B030D-6E8A-4147-A177-3AD203B41FA5}">
                      <a16:colId xmlns:a16="http://schemas.microsoft.com/office/drawing/2014/main" val="1383134930"/>
                    </a:ext>
                  </a:extLst>
                </a:gridCol>
              </a:tblGrid>
              <a:tr h="70021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Dissemination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Indicator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650168"/>
                  </a:ext>
                </a:extLst>
              </a:tr>
              <a:tr h="405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Communication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Q1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Final version ready in August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837987"/>
                  </a:ext>
                </a:extLst>
              </a:tr>
              <a:tr h="405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hlinkClick r:id="rId2"/>
                        </a:rPr>
                        <a:t>Website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Q4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910174"/>
                  </a:ext>
                </a:extLst>
              </a:tr>
              <a:tr h="405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hlinkClick r:id="rId3"/>
                        </a:rPr>
                        <a:t>Newsletter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Q2, Q3, 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Q2 Published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136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64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A3BBF65-247B-4699-BA61-89B99802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11" y="1993405"/>
            <a:ext cx="9379591" cy="397255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6. </a:t>
            </a:r>
            <a:r>
              <a:rPr lang="da-DK" sz="2000" b="1" dirty="0" err="1"/>
              <a:t>Dissemination</a:t>
            </a:r>
            <a:r>
              <a:rPr lang="da-DK" sz="2000" b="1" dirty="0"/>
              <a:t> </a:t>
            </a:r>
            <a:r>
              <a:rPr lang="da-DK" sz="2000" b="1" dirty="0" err="1"/>
              <a:t>activities</a:t>
            </a:r>
            <a:r>
              <a:rPr lang="da-DK" sz="2000" b="1" dirty="0"/>
              <a:t> 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8F897040-EA58-4A45-800F-F3B7D6B6F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223730"/>
              </p:ext>
            </p:extLst>
          </p:nvPr>
        </p:nvGraphicFramePr>
        <p:xfrm>
          <a:off x="1597383" y="2941022"/>
          <a:ext cx="8997234" cy="1917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078">
                  <a:extLst>
                    <a:ext uri="{9D8B030D-6E8A-4147-A177-3AD203B41FA5}">
                      <a16:colId xmlns:a16="http://schemas.microsoft.com/office/drawing/2014/main" val="3828632894"/>
                    </a:ext>
                  </a:extLst>
                </a:gridCol>
                <a:gridCol w="2999078">
                  <a:extLst>
                    <a:ext uri="{9D8B030D-6E8A-4147-A177-3AD203B41FA5}">
                      <a16:colId xmlns:a16="http://schemas.microsoft.com/office/drawing/2014/main" val="1298755648"/>
                    </a:ext>
                  </a:extLst>
                </a:gridCol>
                <a:gridCol w="2999078">
                  <a:extLst>
                    <a:ext uri="{9D8B030D-6E8A-4147-A177-3AD203B41FA5}">
                      <a16:colId xmlns:a16="http://schemas.microsoft.com/office/drawing/2014/main" val="1383134930"/>
                    </a:ext>
                  </a:extLst>
                </a:gridCol>
              </a:tblGrid>
              <a:tr h="70021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Dissemination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Indicator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650168"/>
                  </a:ext>
                </a:extLst>
              </a:tr>
              <a:tr h="405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hlinkClick r:id="rId2"/>
                        </a:rPr>
                        <a:t>LinkedIn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Q1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837987"/>
                  </a:ext>
                </a:extLst>
              </a:tr>
              <a:tr h="405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hlinkClick r:id="rId3"/>
                        </a:rPr>
                        <a:t>Twitter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Q1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910174"/>
                  </a:ext>
                </a:extLst>
              </a:tr>
              <a:tr h="405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hlinkClick r:id="rId4"/>
                        </a:rPr>
                        <a:t>Youtube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Q1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136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835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A3BBF65-247B-4699-BA61-89B99802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11" y="1993405"/>
            <a:ext cx="9379591" cy="397255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6. </a:t>
            </a:r>
            <a:r>
              <a:rPr lang="da-DK" sz="2000" b="1" dirty="0" err="1"/>
              <a:t>Dissemination</a:t>
            </a:r>
            <a:r>
              <a:rPr lang="da-DK" sz="2000" b="1" dirty="0"/>
              <a:t> </a:t>
            </a:r>
            <a:r>
              <a:rPr lang="da-DK" sz="2000" b="1" dirty="0" err="1"/>
              <a:t>activities</a:t>
            </a:r>
            <a:r>
              <a:rPr lang="da-DK" sz="2000" b="1" dirty="0"/>
              <a:t> 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8F897040-EA58-4A45-800F-F3B7D6B6F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289855"/>
              </p:ext>
            </p:extLst>
          </p:nvPr>
        </p:nvGraphicFramePr>
        <p:xfrm>
          <a:off x="1597383" y="2994811"/>
          <a:ext cx="8997234" cy="1917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078">
                  <a:extLst>
                    <a:ext uri="{9D8B030D-6E8A-4147-A177-3AD203B41FA5}">
                      <a16:colId xmlns:a16="http://schemas.microsoft.com/office/drawing/2014/main" val="3828632894"/>
                    </a:ext>
                  </a:extLst>
                </a:gridCol>
                <a:gridCol w="2999078">
                  <a:extLst>
                    <a:ext uri="{9D8B030D-6E8A-4147-A177-3AD203B41FA5}">
                      <a16:colId xmlns:a16="http://schemas.microsoft.com/office/drawing/2014/main" val="1298755648"/>
                    </a:ext>
                  </a:extLst>
                </a:gridCol>
                <a:gridCol w="2999078">
                  <a:extLst>
                    <a:ext uri="{9D8B030D-6E8A-4147-A177-3AD203B41FA5}">
                      <a16:colId xmlns:a16="http://schemas.microsoft.com/office/drawing/2014/main" val="1383134930"/>
                    </a:ext>
                  </a:extLst>
                </a:gridCol>
              </a:tblGrid>
              <a:tr h="70021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Dissemination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Indicator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650168"/>
                  </a:ext>
                </a:extLst>
              </a:tr>
              <a:tr h="405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Video statements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Q3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Published in August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837987"/>
                  </a:ext>
                </a:extLst>
              </a:tr>
              <a:tr h="405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Roll-Up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Q1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Distributed to all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910174"/>
                  </a:ext>
                </a:extLst>
              </a:tr>
              <a:tr h="405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One-pager and flyer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Q1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Available on the website + all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136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964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A3BBF65-247B-4699-BA61-89B99802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11" y="1993405"/>
            <a:ext cx="9379591" cy="397255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6. </a:t>
            </a:r>
            <a:r>
              <a:rPr lang="da-DK" sz="2000" b="1" dirty="0" err="1"/>
              <a:t>Dissemination</a:t>
            </a:r>
            <a:r>
              <a:rPr lang="da-DK" sz="2000" b="1" dirty="0"/>
              <a:t> </a:t>
            </a:r>
            <a:r>
              <a:rPr lang="da-DK" sz="2000" b="1" dirty="0" err="1"/>
              <a:t>activities</a:t>
            </a:r>
            <a:r>
              <a:rPr lang="da-DK" sz="2000" b="1" dirty="0"/>
              <a:t> 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8F897040-EA58-4A45-800F-F3B7D6B6F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869542"/>
              </p:ext>
            </p:extLst>
          </p:nvPr>
        </p:nvGraphicFramePr>
        <p:xfrm>
          <a:off x="1597383" y="2658634"/>
          <a:ext cx="8997234" cy="1917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078">
                  <a:extLst>
                    <a:ext uri="{9D8B030D-6E8A-4147-A177-3AD203B41FA5}">
                      <a16:colId xmlns:a16="http://schemas.microsoft.com/office/drawing/2014/main" val="3828632894"/>
                    </a:ext>
                  </a:extLst>
                </a:gridCol>
                <a:gridCol w="2999078">
                  <a:extLst>
                    <a:ext uri="{9D8B030D-6E8A-4147-A177-3AD203B41FA5}">
                      <a16:colId xmlns:a16="http://schemas.microsoft.com/office/drawing/2014/main" val="1298755648"/>
                    </a:ext>
                  </a:extLst>
                </a:gridCol>
                <a:gridCol w="2999078">
                  <a:extLst>
                    <a:ext uri="{9D8B030D-6E8A-4147-A177-3AD203B41FA5}">
                      <a16:colId xmlns:a16="http://schemas.microsoft.com/office/drawing/2014/main" val="1383134930"/>
                    </a:ext>
                  </a:extLst>
                </a:gridCol>
              </a:tblGrid>
              <a:tr h="70021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Dissemination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Indicator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650168"/>
                  </a:ext>
                </a:extLst>
              </a:tr>
              <a:tr h="405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Project templates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Q1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Available on </a:t>
                      </a:r>
                      <a:r>
                        <a:rPr lang="en-US" sz="1200" dirty="0" err="1"/>
                        <a:t>Sharepoint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837987"/>
                  </a:ext>
                </a:extLst>
              </a:tr>
              <a:tr h="405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Project poster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Q1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Available on </a:t>
                      </a:r>
                      <a:r>
                        <a:rPr lang="en-US" sz="1200" dirty="0" err="1"/>
                        <a:t>Sharepoint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910174"/>
                  </a:ext>
                </a:extLst>
              </a:tr>
              <a:tr h="405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One-pager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Q1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Available on the 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136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650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>
            <a:spLocks noGrp="1"/>
          </p:cNvSpPr>
          <p:nvPr>
            <p:ph type="body" idx="1"/>
          </p:nvPr>
        </p:nvSpPr>
        <p:spPr>
          <a:xfrm>
            <a:off x="3180699" y="1747400"/>
            <a:ext cx="7620652" cy="435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da-DK" sz="3200" b="0" dirty="0"/>
              <a:t>Vi er lykkedes med at samle industrien og har nu sikret finansieringen. Vi er meget bevidste om det ansvar og den opgave, vi har fået. Nu skal vi eksekvere sammen med virksomhederne. </a:t>
            </a:r>
          </a:p>
          <a:p>
            <a:pPr marL="0" indent="0">
              <a:buNone/>
            </a:pPr>
            <a:r>
              <a:rPr lang="da-DK" sz="1600" b="0" dirty="0"/>
              <a:t>Glenda </a:t>
            </a:r>
            <a:r>
              <a:rPr lang="da-DK" sz="1600" b="0" dirty="0" err="1"/>
              <a:t>Napier</a:t>
            </a:r>
            <a:br>
              <a:rPr lang="da-DK" sz="1600" b="0" dirty="0"/>
            </a:br>
            <a:r>
              <a:rPr lang="da-DK" sz="1600" b="0" dirty="0"/>
              <a:t>CEO i Energy innovation Cluster</a:t>
            </a:r>
            <a:endParaRPr lang="en" sz="1600" dirty="0"/>
          </a:p>
        </p:txBody>
      </p:sp>
      <p:pic>
        <p:nvPicPr>
          <p:cNvPr id="3" name="Billede 2" descr="Et billede, der indeholder vand, udendørs, himmel, båd&#10;&#10;&#10;&#10;Automatisk oprettet beskrivelse">
            <a:extLst>
              <a:ext uri="{FF2B5EF4-FFF2-40B4-BE49-F238E27FC236}">
                <a16:creationId xmlns:a16="http://schemas.microsoft.com/office/drawing/2014/main" id="{F552C560-DF1C-0B4D-8AD1-003E40C84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6" t="20889" r="8180" b="-1765"/>
          <a:stretch/>
        </p:blipFill>
        <p:spPr>
          <a:xfrm>
            <a:off x="-174644" y="-2095651"/>
            <a:ext cx="12541288" cy="7334251"/>
          </a:xfrm>
          <a:prstGeom prst="rect">
            <a:avLst/>
          </a:prstGeom>
        </p:spPr>
      </p:pic>
      <p:sp>
        <p:nvSpPr>
          <p:cNvPr id="8" name="Google Shape;239;p22">
            <a:extLst>
              <a:ext uri="{FF2B5EF4-FFF2-40B4-BE49-F238E27FC236}">
                <a16:creationId xmlns:a16="http://schemas.microsoft.com/office/drawing/2014/main" id="{CE54E861-CB7C-6743-8CFA-3B06BFD46382}"/>
              </a:ext>
            </a:extLst>
          </p:cNvPr>
          <p:cNvSpPr txBox="1">
            <a:spLocks/>
          </p:cNvSpPr>
          <p:nvPr/>
        </p:nvSpPr>
        <p:spPr>
          <a:xfrm>
            <a:off x="657184" y="229800"/>
            <a:ext cx="5047029" cy="3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rgbClr val="00374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●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○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■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●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○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■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buNone/>
            </a:pPr>
            <a:r>
              <a:rPr lang="da-DK" sz="2133" dirty="0">
                <a:solidFill>
                  <a:schemeClr val="bg1">
                    <a:lumMod val="95000"/>
                  </a:schemeClr>
                </a:solidFill>
              </a:rPr>
              <a:t>Jonas Nørholm Larsen</a:t>
            </a:r>
          </a:p>
          <a:p>
            <a:pPr marL="0" indent="0">
              <a:buNone/>
            </a:pPr>
            <a:r>
              <a:rPr lang="da-DK" sz="2133" b="0" dirty="0" err="1">
                <a:solidFill>
                  <a:schemeClr val="bg1">
                    <a:lumMod val="95000"/>
                  </a:schemeClr>
                </a:solidFill>
              </a:rPr>
              <a:t>Communication</a:t>
            </a:r>
            <a:r>
              <a:rPr lang="da-DK" sz="2133" b="0" dirty="0">
                <a:solidFill>
                  <a:schemeClr val="bg1">
                    <a:lumMod val="95000"/>
                  </a:schemeClr>
                </a:solidFill>
              </a:rPr>
              <a:t> Consultant</a:t>
            </a:r>
          </a:p>
          <a:p>
            <a:pPr marL="0" indent="0">
              <a:buNone/>
            </a:pPr>
            <a:r>
              <a:rPr lang="da-DK" sz="2133" b="0" dirty="0">
                <a:solidFill>
                  <a:schemeClr val="bg1">
                    <a:lumMod val="95000"/>
                  </a:schemeClr>
                </a:solidFill>
              </a:rPr>
              <a:t>+45 21 22 43 04</a:t>
            </a:r>
          </a:p>
          <a:p>
            <a:pPr marL="0" indent="0">
              <a:buNone/>
            </a:pPr>
            <a:r>
              <a:rPr lang="da-DK" sz="2133" b="0" dirty="0">
                <a:solidFill>
                  <a:schemeClr val="bg1">
                    <a:lumMod val="95000"/>
                  </a:schemeClr>
                </a:solidFill>
              </a:rPr>
              <a:t>jnl@eicluster.dk </a:t>
            </a:r>
          </a:p>
        </p:txBody>
      </p:sp>
      <p:sp>
        <p:nvSpPr>
          <p:cNvPr id="10" name="Google Shape;239;p22">
            <a:extLst>
              <a:ext uri="{FF2B5EF4-FFF2-40B4-BE49-F238E27FC236}">
                <a16:creationId xmlns:a16="http://schemas.microsoft.com/office/drawing/2014/main" id="{54AA5747-EC94-C146-BE32-A1805980E847}"/>
              </a:ext>
            </a:extLst>
          </p:cNvPr>
          <p:cNvSpPr txBox="1">
            <a:spLocks/>
          </p:cNvSpPr>
          <p:nvPr/>
        </p:nvSpPr>
        <p:spPr>
          <a:xfrm>
            <a:off x="674362" y="5238600"/>
            <a:ext cx="5047029" cy="3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rgbClr val="00374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●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○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■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●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○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■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buNone/>
            </a:pPr>
            <a:r>
              <a:rPr lang="da-DK" sz="2133" dirty="0">
                <a:solidFill>
                  <a:schemeClr val="tx1"/>
                </a:solidFill>
              </a:rPr>
              <a:t>More information </a:t>
            </a:r>
            <a:r>
              <a:rPr lang="da-DK" sz="2133" dirty="0" err="1">
                <a:solidFill>
                  <a:schemeClr val="tx1"/>
                </a:solidFill>
              </a:rPr>
              <a:t>about</a:t>
            </a:r>
            <a:r>
              <a:rPr lang="da-DK" sz="2133" dirty="0">
                <a:solidFill>
                  <a:schemeClr val="tx1"/>
                </a:solidFill>
              </a:rPr>
              <a:t> </a:t>
            </a:r>
            <a:r>
              <a:rPr lang="da-DK" sz="2133" dirty="0" err="1">
                <a:solidFill>
                  <a:schemeClr val="tx1"/>
                </a:solidFill>
              </a:rPr>
              <a:t>DecomTools</a:t>
            </a:r>
            <a:endParaRPr lang="da-DK" sz="2133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2133" b="0" dirty="0">
                <a:solidFill>
                  <a:schemeClr val="tx1"/>
                </a:solidFill>
              </a:rPr>
              <a:t>www.northsearegion.eu/decomtools</a:t>
            </a:r>
          </a:p>
        </p:txBody>
      </p:sp>
    </p:spTree>
    <p:extLst>
      <p:ext uri="{BB962C8B-B14F-4D97-AF65-F5344CB8AC3E}">
        <p14:creationId xmlns:p14="http://schemas.microsoft.com/office/powerpoint/2010/main" val="141783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A3BBF65-247B-4699-BA61-89B99802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Content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dirty="0" err="1"/>
              <a:t>Introduction</a:t>
            </a:r>
            <a:endParaRPr lang="da-DK" sz="1400" dirty="0"/>
          </a:p>
          <a:p>
            <a:pPr marL="342900" indent="-342900">
              <a:buFont typeface="+mj-lt"/>
              <a:buAutoNum type="arabicPeriod"/>
            </a:pPr>
            <a:r>
              <a:rPr lang="da-DK" sz="1400" dirty="0" err="1"/>
              <a:t>Communication</a:t>
            </a:r>
            <a:r>
              <a:rPr lang="da-DK" sz="1400" dirty="0"/>
              <a:t> </a:t>
            </a:r>
            <a:r>
              <a:rPr lang="da-DK" sz="1400" dirty="0" err="1"/>
              <a:t>objectives</a:t>
            </a:r>
            <a:endParaRPr lang="da-DK" sz="1400" dirty="0"/>
          </a:p>
          <a:p>
            <a:pPr marL="342900" indent="-342900">
              <a:buFont typeface="+mj-lt"/>
              <a:buAutoNum type="arabicPeriod"/>
            </a:pPr>
            <a:r>
              <a:rPr lang="da-DK" sz="1400" dirty="0"/>
              <a:t>Performance </a:t>
            </a:r>
            <a:r>
              <a:rPr lang="da-DK" sz="1400" dirty="0" err="1"/>
              <a:t>indicators</a:t>
            </a:r>
            <a:endParaRPr lang="da-DK" sz="1400" dirty="0"/>
          </a:p>
          <a:p>
            <a:pPr marL="342900" indent="-342900">
              <a:buFont typeface="+mj-lt"/>
              <a:buAutoNum type="arabicPeriod"/>
            </a:pPr>
            <a:r>
              <a:rPr lang="da-DK" sz="1400" dirty="0"/>
              <a:t>Basics: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1400" dirty="0"/>
              <a:t>Energy Innovation Cluster 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1400" dirty="0"/>
              <a:t>Project partners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1400" dirty="0"/>
              <a:t>Logo and templates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1400" dirty="0"/>
              <a:t>Language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dirty="0"/>
              <a:t>Target </a:t>
            </a:r>
            <a:r>
              <a:rPr lang="da-DK" sz="1400" dirty="0" err="1"/>
              <a:t>groups</a:t>
            </a:r>
            <a:endParaRPr lang="da-DK" sz="1400" dirty="0"/>
          </a:p>
          <a:p>
            <a:pPr marL="342900" indent="-342900">
              <a:buFont typeface="+mj-lt"/>
              <a:buAutoNum type="arabicPeriod"/>
            </a:pPr>
            <a:r>
              <a:rPr lang="da-DK" sz="1400" dirty="0" err="1"/>
              <a:t>Dissemination</a:t>
            </a:r>
            <a:r>
              <a:rPr lang="da-DK" sz="1400" dirty="0"/>
              <a:t> </a:t>
            </a:r>
            <a:r>
              <a:rPr lang="da-DK" sz="1400" dirty="0" err="1"/>
              <a:t>activities</a:t>
            </a:r>
            <a:r>
              <a:rPr lang="da-DK" sz="1400" dirty="0"/>
              <a:t> </a:t>
            </a:r>
          </a:p>
          <a:p>
            <a:endParaRPr lang="da-DK" sz="1600" b="1" dirty="0"/>
          </a:p>
        </p:txBody>
      </p:sp>
    </p:spTree>
    <p:extLst>
      <p:ext uri="{BB962C8B-B14F-4D97-AF65-F5344CB8AC3E}">
        <p14:creationId xmlns:p14="http://schemas.microsoft.com/office/powerpoint/2010/main" val="174561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A3BBF65-247B-4699-BA61-89B99802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922338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1. </a:t>
            </a:r>
            <a:r>
              <a:rPr lang="da-DK" sz="2000" b="1" dirty="0" err="1"/>
              <a:t>Introduction</a:t>
            </a:r>
            <a:endParaRPr lang="da-DK" sz="2000" b="1" dirty="0"/>
          </a:p>
          <a:p>
            <a:pPr marL="0" indent="0">
              <a:buNone/>
            </a:pPr>
            <a:r>
              <a:rPr lang="da-DK" sz="1400" dirty="0"/>
              <a:t>Energy Innovation Cluster has the overall </a:t>
            </a:r>
            <a:r>
              <a:rPr lang="en-GB" sz="1400" dirty="0"/>
              <a:t>responsibility</a:t>
            </a:r>
            <a:r>
              <a:rPr lang="da-DK" sz="1400" dirty="0"/>
              <a:t> for the </a:t>
            </a:r>
            <a:r>
              <a:rPr lang="en-US" sz="1400" dirty="0"/>
              <a:t>project</a:t>
            </a:r>
            <a:r>
              <a:rPr lang="da-DK" sz="1400" dirty="0"/>
              <a:t> communication in </a:t>
            </a:r>
            <a:r>
              <a:rPr lang="da-DK" sz="1400" dirty="0" err="1"/>
              <a:t>Decom</a:t>
            </a:r>
            <a:r>
              <a:rPr lang="da-DK" sz="1400" dirty="0"/>
              <a:t> Tools. </a:t>
            </a:r>
            <a:br>
              <a:rPr lang="da-DK" sz="1400" dirty="0"/>
            </a:br>
            <a:endParaRPr lang="da-DK" sz="1400" dirty="0"/>
          </a:p>
          <a:p>
            <a:pPr marL="0" indent="0">
              <a:buNone/>
            </a:pPr>
            <a:r>
              <a:rPr lang="da-DK" sz="1400" dirty="0"/>
              <a:t>The </a:t>
            </a:r>
            <a:r>
              <a:rPr lang="da-DK" sz="1400" dirty="0" err="1"/>
              <a:t>communication</a:t>
            </a:r>
            <a:r>
              <a:rPr lang="da-DK" sz="1400" dirty="0"/>
              <a:t> of the </a:t>
            </a:r>
            <a:r>
              <a:rPr lang="da-DK" sz="1400" dirty="0" err="1"/>
              <a:t>Decom</a:t>
            </a:r>
            <a:r>
              <a:rPr lang="da-DK" sz="1400" dirty="0"/>
              <a:t> Tools </a:t>
            </a:r>
            <a:r>
              <a:rPr lang="da-DK" sz="1400" dirty="0" err="1"/>
              <a:t>project</a:t>
            </a:r>
            <a:r>
              <a:rPr lang="da-DK" sz="1400" dirty="0"/>
              <a:t> </a:t>
            </a:r>
            <a:r>
              <a:rPr lang="da-DK" sz="1400" dirty="0" err="1"/>
              <a:t>will</a:t>
            </a:r>
            <a:r>
              <a:rPr lang="da-DK" sz="1400" dirty="0"/>
              <a:t> </a:t>
            </a:r>
            <a:r>
              <a:rPr lang="da-DK" sz="1400" dirty="0" err="1"/>
              <a:t>be</a:t>
            </a:r>
            <a:r>
              <a:rPr lang="da-DK" sz="1400" dirty="0"/>
              <a:t> </a:t>
            </a:r>
            <a:r>
              <a:rPr lang="da-DK" sz="1400" dirty="0" err="1"/>
              <a:t>carried</a:t>
            </a:r>
            <a:r>
              <a:rPr lang="da-DK" sz="1400" dirty="0"/>
              <a:t> out with participation from all </a:t>
            </a:r>
            <a:r>
              <a:rPr lang="da-DK" sz="1400" dirty="0" err="1"/>
              <a:t>project</a:t>
            </a:r>
            <a:r>
              <a:rPr lang="da-DK" sz="1400" dirty="0"/>
              <a:t> partners for </a:t>
            </a:r>
            <a:r>
              <a:rPr lang="da-DK" sz="1400" dirty="0" err="1"/>
              <a:t>maximum</a:t>
            </a:r>
            <a:r>
              <a:rPr lang="da-DK" sz="1400" dirty="0"/>
              <a:t> </a:t>
            </a:r>
            <a:r>
              <a:rPr lang="da-DK" sz="1400" dirty="0" err="1"/>
              <a:t>impact</a:t>
            </a:r>
            <a:r>
              <a:rPr lang="da-DK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707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A3BBF65-247B-4699-BA61-89B99802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11" y="1993405"/>
            <a:ext cx="9379591" cy="4351338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2. </a:t>
            </a:r>
            <a:r>
              <a:rPr lang="da-DK" sz="2000" b="1" dirty="0" err="1"/>
              <a:t>Communication</a:t>
            </a:r>
            <a:r>
              <a:rPr lang="da-DK" sz="2000" b="1" dirty="0"/>
              <a:t> </a:t>
            </a:r>
            <a:r>
              <a:rPr lang="da-DK" sz="2000" b="1" dirty="0" err="1"/>
              <a:t>objectives</a:t>
            </a:r>
            <a:endParaRPr lang="da-DK" sz="2000" b="1" dirty="0"/>
          </a:p>
          <a:p>
            <a:r>
              <a:rPr lang="en-US" sz="1400" dirty="0"/>
              <a:t>The key objective is to inform about eco-innovative concepts for the end of offshore windfarms' lifecycle – including information about dismantling, logistic, recycling and repowering concepts. </a:t>
            </a:r>
          </a:p>
          <a:p>
            <a:r>
              <a:rPr lang="en-US" sz="1400" dirty="0"/>
              <a:t>Energy Innovation Cluster will inform the project partners and external stakeholders about the objective, activities and results from the project on an on-going basis. </a:t>
            </a:r>
            <a:endParaRPr lang="en-US" sz="1000" dirty="0"/>
          </a:p>
          <a:p>
            <a:r>
              <a:rPr lang="en-US" sz="1400" dirty="0"/>
              <a:t>The project communication aims to reach and engage external stakeholders to ensure public </a:t>
            </a:r>
            <a:r>
              <a:rPr lang="da-DK" sz="1400" dirty="0" err="1"/>
              <a:t>acceptance</a:t>
            </a:r>
            <a:r>
              <a:rPr lang="da-DK" sz="1400" dirty="0"/>
              <a:t> of a </a:t>
            </a:r>
            <a:r>
              <a:rPr lang="da-DK" sz="1400" dirty="0" err="1"/>
              <a:t>sustainable</a:t>
            </a:r>
            <a:r>
              <a:rPr lang="da-DK" sz="1400" dirty="0"/>
              <a:t> </a:t>
            </a:r>
            <a:r>
              <a:rPr lang="da-DK" sz="1400" dirty="0" err="1"/>
              <a:t>decommissioning</a:t>
            </a:r>
            <a:r>
              <a:rPr lang="da-DK" sz="1400" dirty="0"/>
              <a:t> agenda. </a:t>
            </a:r>
          </a:p>
          <a:p>
            <a:r>
              <a:rPr lang="da-DK" sz="1400" dirty="0"/>
              <a:t>The </a:t>
            </a:r>
            <a:r>
              <a:rPr lang="da-DK" sz="1400" dirty="0" err="1"/>
              <a:t>project</a:t>
            </a:r>
            <a:r>
              <a:rPr lang="da-DK" sz="1400" dirty="0"/>
              <a:t> </a:t>
            </a:r>
            <a:r>
              <a:rPr lang="da-DK" sz="1400" dirty="0" err="1"/>
              <a:t>communication</a:t>
            </a:r>
            <a:r>
              <a:rPr lang="da-DK" sz="1400" dirty="0"/>
              <a:t> </a:t>
            </a:r>
            <a:r>
              <a:rPr lang="da-DK" sz="1400" dirty="0" err="1"/>
              <a:t>will</a:t>
            </a:r>
            <a:r>
              <a:rPr lang="da-DK" sz="1400" dirty="0"/>
              <a:t> provide a high </a:t>
            </a:r>
            <a:r>
              <a:rPr lang="da-DK" sz="1400" dirty="0" err="1"/>
              <a:t>level</a:t>
            </a:r>
            <a:r>
              <a:rPr lang="da-DK" sz="1400" dirty="0"/>
              <a:t> of </a:t>
            </a:r>
            <a:r>
              <a:rPr lang="da-DK" sz="1400" dirty="0" err="1"/>
              <a:t>awareness</a:t>
            </a:r>
            <a:r>
              <a:rPr lang="da-DK" sz="1400" dirty="0"/>
              <a:t> of the </a:t>
            </a:r>
            <a:r>
              <a:rPr lang="da-DK" sz="1400" dirty="0" err="1"/>
              <a:t>project</a:t>
            </a:r>
            <a:r>
              <a:rPr lang="da-DK" sz="1400" dirty="0"/>
              <a:t> and </a:t>
            </a:r>
            <a:r>
              <a:rPr lang="da-DK" sz="1400" dirty="0" err="1"/>
              <a:t>its</a:t>
            </a:r>
            <a:r>
              <a:rPr lang="da-DK" sz="1400" dirty="0"/>
              <a:t> </a:t>
            </a:r>
            <a:r>
              <a:rPr lang="da-DK" sz="1400" dirty="0" err="1"/>
              <a:t>results</a:t>
            </a:r>
            <a:r>
              <a:rPr lang="da-DK" sz="1400" dirty="0"/>
              <a:t> on a national, European </a:t>
            </a:r>
            <a:r>
              <a:rPr lang="da-DK" sz="1400" dirty="0" err="1"/>
              <a:t>level</a:t>
            </a:r>
            <a:r>
              <a:rPr lang="da-DK" sz="1400" dirty="0"/>
              <a:t>. </a:t>
            </a:r>
          </a:p>
          <a:p>
            <a:r>
              <a:rPr lang="en-US" sz="1400" dirty="0"/>
              <a:t>Finally, the project results will be made available to the target groups that are identified in the project. </a:t>
            </a:r>
          </a:p>
        </p:txBody>
      </p:sp>
    </p:spTree>
    <p:extLst>
      <p:ext uri="{BB962C8B-B14F-4D97-AF65-F5344CB8AC3E}">
        <p14:creationId xmlns:p14="http://schemas.microsoft.com/office/powerpoint/2010/main" val="68081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A3BBF65-247B-4699-BA61-89B99802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11" y="1993405"/>
            <a:ext cx="9379591" cy="3039989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3. Performance </a:t>
            </a:r>
            <a:r>
              <a:rPr lang="da-DK" sz="2000" b="1" dirty="0" err="1"/>
              <a:t>goals</a:t>
            </a:r>
            <a:r>
              <a:rPr lang="da-DK" sz="2000" b="1" dirty="0"/>
              <a:t> </a:t>
            </a:r>
          </a:p>
          <a:p>
            <a:r>
              <a:rPr lang="en-US" sz="1400" dirty="0"/>
              <a:t>Dissemination material and channels (brochure, roll-up, communication plan…): 8 / 800 users </a:t>
            </a:r>
          </a:p>
          <a:p>
            <a:r>
              <a:rPr lang="en-US" sz="1400" dirty="0"/>
              <a:t>Press releases: 3 / 200 users</a:t>
            </a:r>
          </a:p>
          <a:p>
            <a:r>
              <a:rPr lang="en-US" sz="1400" dirty="0"/>
              <a:t>Social media: 30 posts / 1500 users (reach)</a:t>
            </a:r>
          </a:p>
          <a:p>
            <a:r>
              <a:rPr lang="en-US" sz="1400" dirty="0"/>
              <a:t>Mid-term conference: 1 conference / 50 participants</a:t>
            </a:r>
          </a:p>
          <a:p>
            <a:r>
              <a:rPr lang="en-US" sz="1400" dirty="0"/>
              <a:t>Exchange with the NSRP: 3 events / 150 participants</a:t>
            </a:r>
          </a:p>
          <a:p>
            <a:r>
              <a:rPr lang="en-US" sz="1400" dirty="0"/>
              <a:t>Policy level event in Brussels: 1 event / 25 participants</a:t>
            </a:r>
          </a:p>
          <a:p>
            <a:r>
              <a:rPr lang="en-US" sz="1400" dirty="0"/>
              <a:t>Project website: 1 website / 2500 users</a:t>
            </a:r>
          </a:p>
          <a:p>
            <a:r>
              <a:rPr lang="en-US" sz="1400" dirty="0"/>
              <a:t>Final conference: 1 conference / 150 participants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159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A3BBF65-247B-4699-BA61-89B99802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11" y="1993405"/>
            <a:ext cx="9379591" cy="4351338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4. </a:t>
            </a:r>
            <a:r>
              <a:rPr lang="da-DK" sz="2000" b="1" dirty="0" err="1"/>
              <a:t>Responsibilities</a:t>
            </a:r>
            <a:r>
              <a:rPr lang="da-DK" sz="2000" b="1" dirty="0"/>
              <a:t> – Energy Innovation Cluster</a:t>
            </a:r>
          </a:p>
          <a:p>
            <a:r>
              <a:rPr lang="en-US" sz="1400" dirty="0"/>
              <a:t>To support all project partners in the communication of Decom Tools</a:t>
            </a:r>
          </a:p>
          <a:p>
            <a:r>
              <a:rPr lang="en-US" sz="1400" dirty="0"/>
              <a:t>Coordinate all dissemination activities throughout the project: To ensure timing and transparency in the project communication </a:t>
            </a:r>
          </a:p>
          <a:p>
            <a:r>
              <a:rPr lang="en-US" sz="1400" dirty="0"/>
              <a:t>Distribution: </a:t>
            </a:r>
          </a:p>
          <a:p>
            <a:pPr lvl="1"/>
            <a:r>
              <a:rPr lang="en-US" sz="1400" dirty="0"/>
              <a:t>A European press list</a:t>
            </a:r>
          </a:p>
          <a:p>
            <a:pPr lvl="1"/>
            <a:r>
              <a:rPr lang="en-US" sz="1400" dirty="0"/>
              <a:t>A distribution list for the </a:t>
            </a:r>
            <a:r>
              <a:rPr lang="en-US" sz="1400" dirty="0" err="1"/>
              <a:t>DecomTools</a:t>
            </a:r>
            <a:r>
              <a:rPr lang="en-US" sz="1400" dirty="0"/>
              <a:t> newsletter </a:t>
            </a:r>
          </a:p>
        </p:txBody>
      </p:sp>
    </p:spTree>
    <p:extLst>
      <p:ext uri="{BB962C8B-B14F-4D97-AF65-F5344CB8AC3E}">
        <p14:creationId xmlns:p14="http://schemas.microsoft.com/office/powerpoint/2010/main" val="73768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A3BBF65-247B-4699-BA61-89B99802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11" y="1993405"/>
            <a:ext cx="9379591" cy="4351338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4.1. </a:t>
            </a:r>
            <a:r>
              <a:rPr lang="da-DK" sz="2000" b="1" dirty="0" err="1"/>
              <a:t>Responsibilities</a:t>
            </a:r>
            <a:r>
              <a:rPr lang="da-DK" sz="2000" b="1" dirty="0"/>
              <a:t> – Energy Innovation Cluster</a:t>
            </a:r>
            <a:endParaRPr lang="da-DK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/>
              <a:t>Content: </a:t>
            </a:r>
          </a:p>
          <a:p>
            <a:pPr lvl="1"/>
            <a:r>
              <a:rPr lang="en-US" sz="1400" dirty="0"/>
              <a:t>Development and maintenance of the website:  </a:t>
            </a:r>
            <a:r>
              <a:rPr lang="en-US" sz="1400" dirty="0">
                <a:hlinkClick r:id="rId2"/>
              </a:rPr>
              <a:t>www.northsearegion.eu/decomtools</a:t>
            </a:r>
            <a:endParaRPr lang="en-US" sz="1400" dirty="0"/>
          </a:p>
          <a:p>
            <a:pPr lvl="1"/>
            <a:r>
              <a:rPr lang="en-US" sz="1400" dirty="0"/>
              <a:t>Provide all partners with a draft version of press releases during the project period on relevant topics from the project </a:t>
            </a:r>
            <a:endParaRPr lang="en-US" sz="1400" dirty="0">
              <a:solidFill>
                <a:srgbClr val="FF0000"/>
              </a:solidFill>
            </a:endParaRPr>
          </a:p>
          <a:p>
            <a:pPr lvl="1"/>
            <a:r>
              <a:rPr lang="en-US" sz="1400" dirty="0"/>
              <a:t>Create and manage the project’s overall social media channels: LinkedIn, Twitter and </a:t>
            </a:r>
            <a:r>
              <a:rPr lang="en-US" sz="1400" dirty="0" err="1"/>
              <a:t>Youtube</a:t>
            </a:r>
            <a:r>
              <a:rPr lang="en-US" sz="1400" dirty="0"/>
              <a:t> </a:t>
            </a:r>
            <a:endParaRPr lang="en-US" sz="1400" dirty="0">
              <a:solidFill>
                <a:srgbClr val="FF0000"/>
              </a:solidFill>
            </a:endParaRPr>
          </a:p>
          <a:p>
            <a:pPr lvl="1"/>
            <a:r>
              <a:rPr lang="en-US" sz="1400" dirty="0"/>
              <a:t>Visual partner presentations (short film for web and social media) </a:t>
            </a:r>
          </a:p>
          <a:p>
            <a:pPr lvl="1"/>
            <a:r>
              <a:rPr lang="en-US" sz="1400" dirty="0"/>
              <a:t>An external newsletter: 2-4 per year</a:t>
            </a:r>
          </a:p>
          <a:p>
            <a:pPr lvl="1"/>
            <a:r>
              <a:rPr lang="en-US" sz="1400" dirty="0"/>
              <a:t>Templates for documents, presentations and event material</a:t>
            </a:r>
          </a:p>
          <a:p>
            <a:pPr lvl="1"/>
            <a:r>
              <a:rPr lang="en-US" sz="1400" dirty="0"/>
              <a:t>A template for project communication reporting</a:t>
            </a:r>
          </a:p>
        </p:txBody>
      </p:sp>
    </p:spTree>
    <p:extLst>
      <p:ext uri="{BB962C8B-B14F-4D97-AF65-F5344CB8AC3E}">
        <p14:creationId xmlns:p14="http://schemas.microsoft.com/office/powerpoint/2010/main" val="277780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A3BBF65-247B-4699-BA61-89B99802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11" y="1993405"/>
            <a:ext cx="9379591" cy="4351338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4.2. </a:t>
            </a:r>
            <a:r>
              <a:rPr lang="da-DK" sz="2000" b="1" dirty="0" err="1"/>
              <a:t>Responsibilities</a:t>
            </a:r>
            <a:r>
              <a:rPr lang="da-DK" sz="2000" b="1" dirty="0"/>
              <a:t> – </a:t>
            </a:r>
            <a:r>
              <a:rPr lang="da-DK" sz="2000" b="1" dirty="0" err="1"/>
              <a:t>project</a:t>
            </a:r>
            <a:r>
              <a:rPr lang="da-DK" sz="2000" b="1" dirty="0"/>
              <a:t> partner</a:t>
            </a:r>
          </a:p>
          <a:p>
            <a:r>
              <a:rPr lang="en-US" sz="1400" dirty="0"/>
              <a:t>Each partner is responsible for their own project communication activities in their individual countries – by using lists for media and national/regional stakeholders</a:t>
            </a:r>
          </a:p>
          <a:p>
            <a:r>
              <a:rPr lang="en-US" sz="1400" dirty="0"/>
              <a:t>Each partner must provide Energy Innovation Cluster with text and visual content when requested</a:t>
            </a:r>
          </a:p>
          <a:p>
            <a:r>
              <a:rPr lang="en-US" sz="1400" dirty="0"/>
              <a:t>Each partner must translate and distribute the overall project press releases to national, regional and local press. Energy Innovation Cluster will provide the partners with English press material. </a:t>
            </a:r>
          </a:p>
          <a:p>
            <a:r>
              <a:rPr lang="en-US" sz="1400" dirty="0"/>
              <a:t>Keep Energy Innovation Cluster informed prior to release: </a:t>
            </a:r>
          </a:p>
          <a:p>
            <a:pPr lvl="1"/>
            <a:r>
              <a:rPr lang="en-US" sz="1400" dirty="0"/>
              <a:t>Press releases, articles (one week prior to release)</a:t>
            </a:r>
          </a:p>
          <a:p>
            <a:pPr lvl="1"/>
            <a:r>
              <a:rPr lang="en-US" sz="1400" dirty="0"/>
              <a:t>Conferences, fair stands (3 months prior to the planned activity) </a:t>
            </a:r>
          </a:p>
          <a:p>
            <a:r>
              <a:rPr lang="en-US" sz="1400" dirty="0"/>
              <a:t>Reporting:</a:t>
            </a:r>
          </a:p>
          <a:p>
            <a:pPr lvl="1"/>
            <a:r>
              <a:rPr lang="en-US" sz="1400" dirty="0"/>
              <a:t>Report your </a:t>
            </a:r>
            <a:r>
              <a:rPr lang="en-US" sz="1400" dirty="0" err="1"/>
              <a:t>organisation’s</a:t>
            </a:r>
            <a:r>
              <a:rPr lang="en-US" sz="1400" dirty="0"/>
              <a:t>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878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A3BBF65-247B-4699-BA61-89B99802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11" y="1993405"/>
            <a:ext cx="9379591" cy="4351338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4.3 Logo and templates </a:t>
            </a:r>
          </a:p>
          <a:p>
            <a:pPr marL="0" indent="0">
              <a:buNone/>
            </a:pPr>
            <a:r>
              <a:rPr lang="en-US" sz="1400" b="1" dirty="0" err="1"/>
              <a:t>DecomTools</a:t>
            </a:r>
            <a:r>
              <a:rPr lang="en-US" sz="1400" b="1" dirty="0"/>
              <a:t> Logo</a:t>
            </a:r>
          </a:p>
          <a:p>
            <a:r>
              <a:rPr lang="en-US" sz="1400" dirty="0"/>
              <a:t>Use the official logo provided by Interreg North Sea Region – and the project logo created by Energy Innovation Cluster – on all publications, website, social media, promotion material. 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Templates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Energy Innovation Cluster will design and distribute the logo and relevant templates to be used by all project partners. </a:t>
            </a: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02911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853</Words>
  <Application>Microsoft Office PowerPoint</Application>
  <PresentationFormat>Widescreen</PresentationFormat>
  <Paragraphs>163</Paragraphs>
  <Slides>16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Poppins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Jonas Nørholm Larsen</dc:creator>
  <cp:lastModifiedBy>Jonas Nørholm Larsen</cp:lastModifiedBy>
  <cp:revision>65</cp:revision>
  <cp:lastPrinted>2019-08-05T10:17:06Z</cp:lastPrinted>
  <dcterms:created xsi:type="dcterms:W3CDTF">2019-01-24T11:11:56Z</dcterms:created>
  <dcterms:modified xsi:type="dcterms:W3CDTF">2020-03-16T08:33:02Z</dcterms:modified>
</cp:coreProperties>
</file>