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300" r:id="rId3"/>
    <p:sldId id="302" r:id="rId4"/>
    <p:sldId id="305" r:id="rId5"/>
    <p:sldId id="298" r:id="rId6"/>
    <p:sldId id="303" r:id="rId7"/>
    <p:sldId id="304" r:id="rId8"/>
    <p:sldId id="306"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89A4A7"/>
    <a:srgbClr val="4BA5AF"/>
    <a:srgbClr val="CAD9EC"/>
    <a:srgbClr val="EAC5C4"/>
    <a:srgbClr val="953735"/>
    <a:srgbClr val="F7E3E1"/>
    <a:srgbClr val="9BBB59"/>
    <a:srgbClr val="D2E1B5"/>
    <a:srgbClr val="B3C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69" autoAdjust="0"/>
    <p:restoredTop sz="84496" autoAdjust="0"/>
  </p:normalViewPr>
  <p:slideViewPr>
    <p:cSldViewPr>
      <p:cViewPr varScale="1">
        <p:scale>
          <a:sx n="97" d="100"/>
          <a:sy n="97" d="100"/>
        </p:scale>
        <p:origin x="16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72EC871-917B-4323-BD37-6E073430350C}" type="datetimeFigureOut">
              <a:rPr lang="en-GB"/>
              <a:pPr>
                <a:defRPr/>
              </a:pPr>
              <a:t>05/10/2017</a:t>
            </a:fld>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7D33B39A-C9FC-4DAA-B429-B7B97BF8E02C}" type="slidenum">
              <a:rPr lang="en-GB"/>
              <a:pPr>
                <a:defRPr/>
              </a:pPr>
              <a:t>‹#›</a:t>
            </a:fld>
            <a:endParaRPr lang="en-GB"/>
          </a:p>
        </p:txBody>
      </p:sp>
    </p:spTree>
    <p:extLst>
      <p:ext uri="{BB962C8B-B14F-4D97-AF65-F5344CB8AC3E}">
        <p14:creationId xmlns:p14="http://schemas.microsoft.com/office/powerpoint/2010/main" val="1757107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spcBef>
                <a:spcPct val="0"/>
              </a:spcBef>
            </a:pPr>
            <a:endParaRPr lang="en-US" dirty="0"/>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DBEBAC-30AC-4084-A6B2-EAD7C08C8321}" type="slidenum">
              <a:rPr lang="en-GB" sz="1200"/>
              <a:pPr algn="r"/>
              <a:t>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0D502-B5C9-474C-BCAA-5211C082EAE5}" type="slidenum">
              <a:rPr lang="en-GB"/>
              <a:pPr/>
              <a:t>3</a:t>
            </a:fld>
            <a:endParaRPr lang="en-GB"/>
          </a:p>
        </p:txBody>
      </p:sp>
      <p:sp>
        <p:nvSpPr>
          <p:cNvPr id="338946" name="Rectangle 2"/>
          <p:cNvSpPr>
            <a:spLocks noGrp="1" noRot="1" noChangeAspect="1" noChangeArrowheads="1" noTextEdit="1"/>
          </p:cNvSpPr>
          <p:nvPr>
            <p:ph type="sldImg"/>
          </p:nvPr>
        </p:nvSpPr>
        <p:spPr>
          <a:xfrm>
            <a:off x="917575" y="744538"/>
            <a:ext cx="4962525" cy="3722687"/>
          </a:xfrm>
          <a:ln/>
        </p:spPr>
      </p:sp>
      <p:sp>
        <p:nvSpPr>
          <p:cNvPr id="338947" name="Rectangle 3"/>
          <p:cNvSpPr>
            <a:spLocks noGrp="1" noChangeArrowheads="1"/>
          </p:cNvSpPr>
          <p:nvPr>
            <p:ph type="body" idx="1"/>
          </p:nvPr>
        </p:nvSpPr>
        <p:spPr/>
        <p:txBody>
          <a:bodyPr/>
          <a:lstStyle/>
          <a:p>
            <a:pPr lvl="1"/>
            <a:r>
              <a:rPr lang="en-GB" dirty="0"/>
              <a:t>Money and time are limited - driving the need to</a:t>
            </a:r>
          </a:p>
          <a:p>
            <a:pPr lvl="1"/>
            <a:endParaRPr lang="en-GB" dirty="0"/>
          </a:p>
          <a:p>
            <a:r>
              <a:rPr lang="en-GB" dirty="0"/>
              <a:t>Multiple rivers and drainage networks</a:t>
            </a:r>
          </a:p>
          <a:p>
            <a:r>
              <a:rPr lang="en-GB" dirty="0"/>
              <a:t>Multiple driving sources – waves, surge, flow</a:t>
            </a:r>
          </a:p>
          <a:p>
            <a:r>
              <a:rPr lang="en-GB" dirty="0"/>
              <a:t>Over 7000 individual defences, gates and barriers</a:t>
            </a:r>
          </a:p>
          <a:p>
            <a:endParaRPr lang="en-GB" dirty="0"/>
          </a:p>
        </p:txBody>
      </p:sp>
    </p:spTree>
    <p:extLst>
      <p:ext uri="{BB962C8B-B14F-4D97-AF65-F5344CB8AC3E}">
        <p14:creationId xmlns:p14="http://schemas.microsoft.com/office/powerpoint/2010/main" val="31575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E691A-C34D-447E-8BD3-7D38295B3857}" type="slidenum">
              <a:rPr lang="en-GB" smtClean="0"/>
              <a:pPr/>
              <a:t>4</a:t>
            </a:fld>
            <a:endParaRPr lang="en-GB" dirty="0"/>
          </a:p>
        </p:txBody>
      </p:sp>
    </p:spTree>
    <p:extLst>
      <p:ext uri="{BB962C8B-B14F-4D97-AF65-F5344CB8AC3E}">
        <p14:creationId xmlns:p14="http://schemas.microsoft.com/office/powerpoint/2010/main" val="147946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18E34F9-FFAB-414E-9AF3-656D2B97836F}" type="slidenum">
              <a:rPr lang="en-US"/>
              <a:pPr/>
              <a:t>5</a:t>
            </a:fld>
            <a:endParaRPr lang="en-US"/>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ln/>
        </p:spPr>
        <p:txBody>
          <a:bodyPr/>
          <a:lstStyle/>
          <a:p>
            <a:pPr eaLnBrk="1" hangingPunct="1">
              <a:spcBef>
                <a:spcPct val="0"/>
              </a:spcBef>
            </a:pPr>
            <a:r>
              <a:rPr lang="en-US" sz="1000" dirty="0"/>
              <a:t>[Click] For the purpose of this model, RISK is an index of possible life and property loss that was caused by flooding from a tropical storm or hurricane</a:t>
            </a:r>
          </a:p>
          <a:p>
            <a:pPr eaLnBrk="1" hangingPunct="1">
              <a:spcBef>
                <a:spcPct val="0"/>
              </a:spcBef>
            </a:pPr>
            <a:r>
              <a:rPr lang="en-US" sz="1000" dirty="0"/>
              <a:t>[Click] RISK equals the odds of a tropical storm or hurricane hitting the New Orleans area</a:t>
            </a:r>
          </a:p>
          <a:p>
            <a:pPr eaLnBrk="1" hangingPunct="1">
              <a:spcBef>
                <a:spcPct val="0"/>
              </a:spcBef>
            </a:pPr>
            <a:r>
              <a:rPr lang="en-US" sz="1000" dirty="0"/>
              <a:t>[Click] TIMES the </a:t>
            </a:r>
            <a:r>
              <a:rPr lang="en-US" sz="900" dirty="0"/>
              <a:t>strength</a:t>
            </a:r>
            <a:r>
              <a:rPr lang="en-US" sz="1000" dirty="0"/>
              <a:t> and reliability of the protection system against that storm’s surge</a:t>
            </a:r>
          </a:p>
          <a:p>
            <a:pPr eaLnBrk="1" hangingPunct="1">
              <a:spcBef>
                <a:spcPct val="0"/>
              </a:spcBef>
            </a:pPr>
            <a:r>
              <a:rPr lang="en-US" sz="1000" dirty="0"/>
              <a:t>[Click] TIMES the potential loss of life and property in the event of overtopping, breaching, rainfall, etc.</a:t>
            </a:r>
          </a:p>
          <a:p>
            <a:pPr eaLnBrk="1" hangingPunct="1">
              <a:spcBef>
                <a:spcPct val="0"/>
              </a:spcBef>
            </a:pPr>
            <a:r>
              <a:rPr lang="en-US" sz="1000" dirty="0"/>
              <a:t>The risk and reliability model analyzes the protection system against possible hazards to understand and quantify risk so that it can be managed.</a:t>
            </a:r>
          </a:p>
          <a:p>
            <a:pPr eaLnBrk="1" hangingPunct="1">
              <a:spcBef>
                <a:spcPct val="0"/>
              </a:spcBef>
              <a:buFontTx/>
              <a:buChar char="-"/>
            </a:pPr>
            <a:r>
              <a:rPr lang="en-US" sz="1000" dirty="0"/>
              <a:t>Now…let’s look at each of these a little more closely…[Click] CHANCE of HAZARD: While figuring out that not all hurricanes are the same, the scientists also realized that the old way of looking at past hurricanes to build a levee system was not the right way to do things.</a:t>
            </a:r>
          </a:p>
          <a:p>
            <a:pPr eaLnBrk="1" hangingPunct="1">
              <a:spcBef>
                <a:spcPct val="0"/>
              </a:spcBef>
              <a:buFontTx/>
              <a:buChar char="-"/>
            </a:pPr>
            <a:r>
              <a:rPr lang="en-US" sz="1000" dirty="0"/>
              <a:t>Using all of the information they knew about hurricanes they used computers to create additional storms that we could possibly see here in the future - they modeled 152 storms from small hurricanes to extremely large ones. They modeled hurricanes that ranged from ones most people would consider common annual events, to ones of biblical proportions, as well as their likelihood of hitting the New Orleans area.</a:t>
            </a:r>
          </a:p>
          <a:p>
            <a:pPr eaLnBrk="1" hangingPunct="1">
              <a:spcBef>
                <a:spcPct val="0"/>
              </a:spcBef>
              <a:buFontTx/>
              <a:buChar char="-"/>
            </a:pPr>
            <a:r>
              <a:rPr lang="en-US" sz="1000" dirty="0"/>
              <a:t>To put this in perspective, This is more than twice the number (68) of hurricanes that made landfall along the Louisiana, Mississippi and Alabama coastlines since 1851. As a reference, there have been 279 hurricanes in the continental United States from 1851 – 2006.</a:t>
            </a:r>
          </a:p>
          <a:p>
            <a:pPr eaLnBrk="1" hangingPunct="1">
              <a:spcBef>
                <a:spcPct val="0"/>
              </a:spcBef>
            </a:pPr>
            <a:r>
              <a:rPr lang="en-US" sz="1000" dirty="0"/>
              <a:t>[Click] SYSTEM PERFORMANCE: IPET studied the entire 350-mile system; every span of levees, and every feature, meaning floodgates, walls, etc. They looked at it from two perspectives:</a:t>
            </a:r>
          </a:p>
          <a:p>
            <a:pPr eaLnBrk="1" hangingPunct="1">
              <a:spcBef>
                <a:spcPct val="0"/>
              </a:spcBef>
            </a:pPr>
            <a:r>
              <a:rPr lang="en-US" sz="1000" dirty="0"/>
              <a:t>	- What was the state of the protection system pre-Katrina, and what is it today.</a:t>
            </a:r>
          </a:p>
          <a:p>
            <a:pPr eaLnBrk="1" hangingPunct="1">
              <a:spcBef>
                <a:spcPct val="0"/>
              </a:spcBef>
            </a:pPr>
            <a:r>
              <a:rPr lang="en-US" sz="1000" dirty="0"/>
              <a:t>	The Army Corps of Engineers did the work on the 100-year designs to forecast future risk.</a:t>
            </a:r>
          </a:p>
          <a:p>
            <a:pPr eaLnBrk="1" hangingPunct="1">
              <a:spcBef>
                <a:spcPct val="0"/>
              </a:spcBef>
            </a:pPr>
            <a:r>
              <a:rPr lang="en-US" sz="1000" dirty="0"/>
              <a:t>[Click] And finally CONSEQUENCES: This data was based on Pre-Katrina population and property information so the comparisons in terms of overall risk could be compared. </a:t>
            </a:r>
          </a:p>
          <a:p>
            <a:pPr eaLnBrk="1" hangingPunct="1">
              <a:spcBef>
                <a:spcPct val="0"/>
              </a:spcBef>
            </a:pPr>
            <a:r>
              <a:rPr lang="en-US" sz="1000" dirty="0"/>
              <a:t>ARE THERE ANY QUESTIONS ON THIS SLIDE? It is critical that we explain this clearly to you before we move on.</a:t>
            </a:r>
          </a:p>
        </p:txBody>
      </p:sp>
    </p:spTree>
    <p:extLst>
      <p:ext uri="{BB962C8B-B14F-4D97-AF65-F5344CB8AC3E}">
        <p14:creationId xmlns:p14="http://schemas.microsoft.com/office/powerpoint/2010/main" val="88183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E691A-C34D-447E-8BD3-7D38295B3857}" type="slidenum">
              <a:rPr lang="en-GB" smtClean="0"/>
              <a:pPr/>
              <a:t>8</a:t>
            </a:fld>
            <a:endParaRPr lang="en-GB" dirty="0"/>
          </a:p>
        </p:txBody>
      </p:sp>
    </p:spTree>
    <p:extLst>
      <p:ext uri="{BB962C8B-B14F-4D97-AF65-F5344CB8AC3E}">
        <p14:creationId xmlns:p14="http://schemas.microsoft.com/office/powerpoint/2010/main" val="73445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Sec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914081"/>
            <a:ext cx="748013" cy="809918"/>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ec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9512" y="5949280"/>
            <a:ext cx="755936" cy="818496"/>
          </a:xfrm>
          <a:prstGeom prst="rect">
            <a:avLst/>
          </a:prstGeom>
        </p:spPr>
      </p:pic>
      <p:pic>
        <p:nvPicPr>
          <p:cNvPr id="4" name="Picture 3"/>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9632" y="5949280"/>
            <a:ext cx="1584176" cy="73328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yersandpartners.co.uk/uploads/6/2/0/9/6209349/2015_sayers_et_al_ice_climate_impacts_on_fcermi.pdf" TargetMode="External"/><Relationship Id="rId7" Type="http://schemas.openxmlformats.org/officeDocument/2006/relationships/hyperlink" Target="http://www.sayersandpartners.co.uk/uploads/6/2/0/9/6209349/2002_-_sayers_et_al_-_towards_risk-based_flood_hazard_management_in_the_uk.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andfonline.com/eprint/dii9CJTzFZ5ZfjjAqmUf/full" TargetMode="External"/><Relationship Id="rId5" Type="http://schemas.openxmlformats.org/officeDocument/2006/relationships/hyperlink" Target="http://www.tandfonline.com/doi/abs/10.1080/15715124.2014.902378#.U0xWenlOWmQ" TargetMode="External"/><Relationship Id="rId4" Type="http://schemas.openxmlformats.org/officeDocument/2006/relationships/hyperlink" Target="http://dx.doi.org/10.1680/iasma.14.000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684213" y="1557338"/>
            <a:ext cx="7632700" cy="366712"/>
          </a:xfrm>
          <a:prstGeom prst="rect">
            <a:avLst/>
          </a:prstGeom>
          <a:noFill/>
          <a:ln w="9525">
            <a:noFill/>
            <a:miter lim="800000"/>
            <a:headEnd/>
            <a:tailEnd/>
          </a:ln>
        </p:spPr>
        <p:txBody>
          <a:bodyPr>
            <a:spAutoFit/>
          </a:bodyPr>
          <a:lstStyle/>
          <a:p>
            <a:pPr>
              <a:spcBef>
                <a:spcPct val="50000"/>
              </a:spcBef>
            </a:pPr>
            <a:endParaRPr lang="en-US"/>
          </a:p>
        </p:txBody>
      </p:sp>
      <p:sp>
        <p:nvSpPr>
          <p:cNvPr id="7" name="Title 1"/>
          <p:cNvSpPr txBox="1">
            <a:spLocks/>
          </p:cNvSpPr>
          <p:nvPr/>
        </p:nvSpPr>
        <p:spPr>
          <a:xfrm>
            <a:off x="684212" y="476672"/>
            <a:ext cx="8349481" cy="1362075"/>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spc="0" normalizeH="0" baseline="0" noProof="0" dirty="0">
                <a:ln>
                  <a:noFill/>
                </a:ln>
                <a:solidFill>
                  <a:schemeClr val="tx2"/>
                </a:solidFill>
                <a:effectLst/>
                <a:uLnTx/>
                <a:uFillTx/>
                <a:latin typeface="+mj-lt"/>
                <a:ea typeface="+mj-ea"/>
                <a:cs typeface="+mj-cs"/>
              </a:rPr>
              <a:t>Source-Pathway-Receptor</a:t>
            </a:r>
            <a:r>
              <a:rPr kumimoji="0" lang="en-GB" sz="3200" b="1" i="0" u="none" strike="noStrike" kern="0" spc="0" normalizeH="0" noProof="0" dirty="0">
                <a:ln>
                  <a:noFill/>
                </a:ln>
                <a:solidFill>
                  <a:schemeClr val="tx2"/>
                </a:solidFill>
                <a:effectLst/>
                <a:uLnTx/>
                <a:uFillTx/>
                <a:latin typeface="+mj-lt"/>
                <a:ea typeface="+mj-ea"/>
                <a:cs typeface="+mj-cs"/>
              </a:rPr>
              <a:t> Framework: A Structured Approach To System Understanding</a:t>
            </a:r>
            <a:endParaRPr kumimoji="0" lang="en-GB" sz="3200" b="1" i="0" u="none" strike="noStrike" kern="0" spc="0" normalizeH="0" baseline="0" noProof="0" dirty="0">
              <a:ln>
                <a:noFill/>
              </a:ln>
              <a:solidFill>
                <a:schemeClr val="tx2"/>
              </a:solidFill>
              <a:effectLst/>
              <a:uLnTx/>
              <a:uFillTx/>
              <a:latin typeface="+mj-lt"/>
              <a:ea typeface="+mj-ea"/>
              <a:cs typeface="+mj-cs"/>
            </a:endParaRPr>
          </a:p>
        </p:txBody>
      </p:sp>
      <p:sp>
        <p:nvSpPr>
          <p:cNvPr id="8" name="TextBox 3"/>
          <p:cNvSpPr txBox="1">
            <a:spLocks noChangeArrowheads="1"/>
          </p:cNvSpPr>
          <p:nvPr/>
        </p:nvSpPr>
        <p:spPr bwMode="auto">
          <a:xfrm>
            <a:off x="684213" y="2276872"/>
            <a:ext cx="7127875" cy="2985433"/>
          </a:xfrm>
          <a:prstGeom prst="rect">
            <a:avLst/>
          </a:prstGeom>
          <a:noFill/>
          <a:ln w="9525">
            <a:noFill/>
            <a:miter lim="800000"/>
            <a:headEnd/>
            <a:tailEnd/>
          </a:ln>
        </p:spPr>
        <p:txBody>
          <a:bodyPr>
            <a:spAutoFit/>
          </a:bodyPr>
          <a:lstStyle/>
          <a:p>
            <a:r>
              <a:rPr lang="en-GB" sz="2800" b="1" dirty="0"/>
              <a:t>Paul Sayers</a:t>
            </a:r>
          </a:p>
          <a:p>
            <a:r>
              <a:rPr lang="en-GB" sz="2800" b="1" dirty="0"/>
              <a:t>Presentation FAIR, </a:t>
            </a:r>
            <a:r>
              <a:rPr lang="en-GB" sz="2800" b="1" dirty="0" err="1"/>
              <a:t>Billund</a:t>
            </a:r>
            <a:endParaRPr lang="en-GB" sz="2800" b="1" dirty="0"/>
          </a:p>
          <a:p>
            <a:r>
              <a:rPr lang="en-GB" sz="1600" dirty="0"/>
              <a:t>Contact: </a:t>
            </a:r>
            <a:r>
              <a:rPr lang="en-GB" dirty="0" err="1"/>
              <a:t>paul.sayers@sayersandpartners.co.uk</a:t>
            </a:r>
            <a:endParaRPr lang="en-GB" dirty="0"/>
          </a:p>
          <a:p>
            <a:endParaRPr lang="en-GB" sz="1200" dirty="0"/>
          </a:p>
          <a:p>
            <a:r>
              <a:rPr lang="en-GB" sz="1000" dirty="0"/>
              <a:t>Sayers, P., Walsh, C. and Dawson, R. (2015) </a:t>
            </a:r>
            <a:r>
              <a:rPr lang="en-GB" sz="1000" b="1" dirty="0">
                <a:hlinkClick r:id="rId3"/>
              </a:rPr>
              <a:t>Climate impacts on flood and coastal erosion infrastructure</a:t>
            </a:r>
            <a:r>
              <a:rPr lang="en-GB" sz="1000" dirty="0"/>
              <a:t>. Published by </a:t>
            </a:r>
            <a:r>
              <a:rPr lang="en-GB" sz="1000" i="1" dirty="0"/>
              <a:t>Institution of Civil Engineers, London. Journal of Infrastructure Asset Management. </a:t>
            </a:r>
            <a:r>
              <a:rPr lang="en-GB" sz="1000" dirty="0"/>
              <a:t>DOI: </a:t>
            </a:r>
            <a:r>
              <a:rPr lang="en-GB" sz="1000" dirty="0">
                <a:hlinkClick r:id="rId4"/>
              </a:rPr>
              <a:t>10.1680/iasma.14.00040</a:t>
            </a:r>
            <a:br>
              <a:rPr lang="en-GB" sz="1000" dirty="0"/>
            </a:br>
            <a:endParaRPr lang="en-GB" sz="1000" dirty="0"/>
          </a:p>
          <a:p>
            <a:r>
              <a:rPr lang="en-GB" sz="1000" b="1" dirty="0"/>
              <a:t>Sayers P B,</a:t>
            </a:r>
            <a:r>
              <a:rPr lang="en-GB" sz="1000" dirty="0"/>
              <a:t> Galloway Gerry, Penning-</a:t>
            </a:r>
            <a:r>
              <a:rPr lang="en-GB" sz="1000" dirty="0" err="1"/>
              <a:t>Rowsell</a:t>
            </a:r>
            <a:r>
              <a:rPr lang="en-GB" sz="1000" dirty="0"/>
              <a:t> Edmund, Shen F, Wen K,  Chen Y, Le </a:t>
            </a:r>
            <a:r>
              <a:rPr lang="en-GB" sz="1000" dirty="0" err="1"/>
              <a:t>Quesne</a:t>
            </a:r>
            <a:r>
              <a:rPr lang="en-GB" sz="1000" dirty="0"/>
              <a:t> T (2014). </a:t>
            </a:r>
            <a:r>
              <a:rPr lang="en-GB" sz="1000" b="1" dirty="0">
                <a:hlinkClick r:id="rId5"/>
              </a:rPr>
              <a:t>Strategic flood management: ten ‘golden rules’ to guide a sound approach</a:t>
            </a:r>
            <a:r>
              <a:rPr lang="en-GB" sz="1000" dirty="0"/>
              <a:t>. Journal: </a:t>
            </a:r>
            <a:r>
              <a:rPr lang="en-GB" sz="1000" b="1" dirty="0">
                <a:hlinkClick r:id="rId6"/>
              </a:rPr>
              <a:t>International Journal of River Basin Management</a:t>
            </a:r>
            <a:r>
              <a:rPr lang="en-GB" sz="1000" b="1" dirty="0"/>
              <a:t>. </a:t>
            </a:r>
            <a:r>
              <a:rPr lang="en-GB" sz="1000" dirty="0"/>
              <a:t>DOI: 10.1080/15715124.2014.902378​</a:t>
            </a:r>
            <a:br>
              <a:rPr lang="en-GB" sz="1000" dirty="0"/>
            </a:br>
            <a:br>
              <a:rPr lang="en-GB" sz="1000" dirty="0"/>
            </a:br>
            <a:r>
              <a:rPr lang="en-GB" sz="1000" b="1" dirty="0"/>
              <a:t>Sayers PB</a:t>
            </a:r>
            <a:r>
              <a:rPr lang="en-GB" sz="1000" dirty="0"/>
              <a:t>; Hall JW; </a:t>
            </a:r>
            <a:r>
              <a:rPr lang="en-GB" sz="1000" dirty="0" err="1"/>
              <a:t>Meadowcroft</a:t>
            </a:r>
            <a:r>
              <a:rPr lang="en-GB" sz="1000" dirty="0"/>
              <a:t> IC (2002). </a:t>
            </a:r>
            <a:r>
              <a:rPr lang="en-GB" sz="1000" b="1" dirty="0">
                <a:hlinkClick r:id="rId7"/>
              </a:rPr>
              <a:t>Towards risk-based flood hazard management in the</a:t>
            </a:r>
            <a:r>
              <a:rPr lang="en-GB" sz="1000" b="1" dirty="0"/>
              <a:t>  UK. </a:t>
            </a:r>
            <a:r>
              <a:rPr lang="en-GB" sz="1000" dirty="0"/>
              <a:t>Civil Engineering 2002, 150(5), 36-42.</a:t>
            </a:r>
            <a:endParaRPr lang="en-GB" sz="1000" b="1" dirty="0"/>
          </a:p>
          <a:p>
            <a:endParaRPr lang="en-GB" sz="1200" b="1"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A52C2C5-29E0-4001-9FB1-50C6EF92B72D}"/>
              </a:ext>
            </a:extLst>
          </p:cNvPr>
          <p:cNvPicPr>
            <a:picLocks noChangeAspect="1"/>
          </p:cNvPicPr>
          <p:nvPr/>
        </p:nvPicPr>
        <p:blipFill>
          <a:blip r:embed="rId2"/>
          <a:stretch>
            <a:fillRect/>
          </a:stretch>
        </p:blipFill>
        <p:spPr>
          <a:xfrm>
            <a:off x="287125" y="666169"/>
            <a:ext cx="8590008" cy="5980694"/>
          </a:xfrm>
          <a:prstGeom prst="rect">
            <a:avLst/>
          </a:prstGeom>
        </p:spPr>
      </p:pic>
      <p:sp>
        <p:nvSpPr>
          <p:cNvPr id="2" name="Title 1"/>
          <p:cNvSpPr>
            <a:spLocks noGrp="1"/>
          </p:cNvSpPr>
          <p:nvPr>
            <p:ph type="title"/>
          </p:nvPr>
        </p:nvSpPr>
        <p:spPr>
          <a:xfrm>
            <a:off x="114133" y="69869"/>
            <a:ext cx="8763000" cy="685800"/>
          </a:xfrm>
        </p:spPr>
        <p:txBody>
          <a:bodyPr/>
          <a:lstStyle/>
          <a:p>
            <a:r>
              <a:rPr lang="en-GB" sz="3600" dirty="0"/>
              <a:t>What is a flood defence ‘asset’</a:t>
            </a:r>
          </a:p>
        </p:txBody>
      </p:sp>
      <p:sp>
        <p:nvSpPr>
          <p:cNvPr id="5" name="Slide Number Placeholder 4"/>
          <p:cNvSpPr>
            <a:spLocks noGrp="1"/>
          </p:cNvSpPr>
          <p:nvPr>
            <p:ph type="sldNum" sz="quarter" idx="4294967295"/>
          </p:nvPr>
        </p:nvSpPr>
        <p:spPr>
          <a:xfrm>
            <a:off x="7086600" y="6494463"/>
            <a:ext cx="1905000" cy="152400"/>
          </a:xfrm>
          <a:prstGeom prst="rect">
            <a:avLst/>
          </a:prstGeom>
        </p:spPr>
        <p:txBody>
          <a:bodyPr/>
          <a:lstStyle/>
          <a:p>
            <a:fld id="{82B60919-6B55-44AF-A5CA-CF0CB4F3FD6E}" type="slidenum">
              <a:rPr lang="en-GB" smtClean="0"/>
              <a:pPr/>
              <a:t>2</a:t>
            </a:fld>
            <a:endParaRPr lang="en-GB"/>
          </a:p>
        </p:txBody>
      </p:sp>
      <p:sp>
        <p:nvSpPr>
          <p:cNvPr id="3" name="Rectangle: Rounded Corners 2">
            <a:extLst>
              <a:ext uri="{FF2B5EF4-FFF2-40B4-BE49-F238E27FC236}">
                <a16:creationId xmlns:a16="http://schemas.microsoft.com/office/drawing/2014/main" id="{6565B9B9-7EE8-4675-9566-00B616375CCE}"/>
              </a:ext>
            </a:extLst>
          </p:cNvPr>
          <p:cNvSpPr/>
          <p:nvPr/>
        </p:nvSpPr>
        <p:spPr>
          <a:xfrm>
            <a:off x="3707904" y="2348880"/>
            <a:ext cx="4608512" cy="27363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 flood defence asset is any feature that functions to reduce either the probability, depth, velocity or duration of a flood</a:t>
            </a:r>
          </a:p>
        </p:txBody>
      </p:sp>
    </p:spTree>
    <p:extLst>
      <p:ext uri="{BB962C8B-B14F-4D97-AF65-F5344CB8AC3E}">
        <p14:creationId xmlns:p14="http://schemas.microsoft.com/office/powerpoint/2010/main" val="40584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1" name="Text Box 11"/>
          <p:cNvSpPr txBox="1">
            <a:spLocks noGrp="1" noChangeArrowheads="1"/>
          </p:cNvSpPr>
          <p:nvPr>
            <p:ph type="title"/>
          </p:nvPr>
        </p:nvSpPr>
        <p:spPr>
          <a:xfrm>
            <a:off x="107504" y="-26442"/>
            <a:ext cx="7834312" cy="719138"/>
          </a:xfrm>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ct val="5000"/>
              </a:spcBef>
              <a:spcAft>
                <a:spcPct val="5000"/>
              </a:spcAft>
              <a:buFont typeface="Tahoma" pitchFamily="34" charset="0"/>
              <a:buNone/>
            </a:pPr>
            <a:r>
              <a:rPr lang="en-GB" sz="2000" dirty="0"/>
              <a:t>Flood defences systems exhibit spatial complexity</a:t>
            </a:r>
          </a:p>
        </p:txBody>
      </p:sp>
      <p:sp>
        <p:nvSpPr>
          <p:cNvPr id="337938" name="Rectangle 18"/>
          <p:cNvSpPr>
            <a:spLocks noChangeArrowheads="1"/>
          </p:cNvSpPr>
          <p:nvPr/>
        </p:nvSpPr>
        <p:spPr bwMode="auto">
          <a:xfrm>
            <a:off x="209550" y="4365104"/>
            <a:ext cx="3492500" cy="193040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a:spAutoFit/>
          </a:bodyPr>
          <a:lstStyle/>
          <a:p>
            <a:r>
              <a:rPr lang="en-GB" sz="2000" b="1" dirty="0">
                <a:solidFill>
                  <a:srgbClr val="4B7391"/>
                </a:solidFill>
              </a:rPr>
              <a:t>Asset systems</a:t>
            </a:r>
          </a:p>
          <a:p>
            <a:r>
              <a:rPr lang="en-GB" sz="2000" dirty="0">
                <a:solidFill>
                  <a:srgbClr val="4B7391"/>
                </a:solidFill>
              </a:rPr>
              <a:t>Assets perform as </a:t>
            </a:r>
            <a:r>
              <a:rPr lang="en-GB" sz="2000" b="1" dirty="0">
                <a:solidFill>
                  <a:srgbClr val="4B7391"/>
                </a:solidFill>
              </a:rPr>
              <a:t>systems </a:t>
            </a:r>
            <a:r>
              <a:rPr lang="en-GB" sz="2000" dirty="0">
                <a:solidFill>
                  <a:srgbClr val="4B7391"/>
                </a:solidFill>
              </a:rPr>
              <a:t>not in isolation – some assets are more critical than others and some data are more critical than others.</a:t>
            </a:r>
          </a:p>
        </p:txBody>
      </p:sp>
      <p:grpSp>
        <p:nvGrpSpPr>
          <p:cNvPr id="2" name="Group 1">
            <a:extLst>
              <a:ext uri="{FF2B5EF4-FFF2-40B4-BE49-F238E27FC236}">
                <a16:creationId xmlns:a16="http://schemas.microsoft.com/office/drawing/2014/main" id="{E2D64C81-4BAA-492D-B5D7-2AC8ABD65C30}"/>
              </a:ext>
            </a:extLst>
          </p:cNvPr>
          <p:cNvGrpSpPr/>
          <p:nvPr/>
        </p:nvGrpSpPr>
        <p:grpSpPr>
          <a:xfrm>
            <a:off x="130175" y="883940"/>
            <a:ext cx="8785225" cy="5713412"/>
            <a:chOff x="130175" y="883940"/>
            <a:chExt cx="8785225" cy="5713412"/>
          </a:xfrm>
        </p:grpSpPr>
        <p:pic>
          <p:nvPicPr>
            <p:cNvPr id="337937" name="Picture 17" descr="Flooding system diagram M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883940"/>
              <a:ext cx="8785225" cy="57134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9DD9EB-957A-444E-94D0-7E1D0FA41E2F}"/>
                </a:ext>
              </a:extLst>
            </p:cNvPr>
            <p:cNvSpPr txBox="1"/>
            <p:nvPr/>
          </p:nvSpPr>
          <p:spPr>
            <a:xfrm>
              <a:off x="6604491" y="5589240"/>
              <a:ext cx="2294218" cy="307777"/>
            </a:xfrm>
            <a:prstGeom prst="rect">
              <a:avLst/>
            </a:prstGeom>
            <a:noFill/>
          </p:spPr>
          <p:txBody>
            <a:bodyPr wrap="none" rtlCol="0">
              <a:spAutoFit/>
            </a:bodyPr>
            <a:lstStyle/>
            <a:p>
              <a:r>
                <a:rPr lang="en-GB" sz="1400" dirty="0"/>
                <a:t>Bramley and Sayers, 2004</a:t>
              </a:r>
            </a:p>
          </p:txBody>
        </p:sp>
      </p:grpSp>
    </p:spTree>
    <p:extLst>
      <p:ext uri="{BB962C8B-B14F-4D97-AF65-F5344CB8AC3E}">
        <p14:creationId xmlns:p14="http://schemas.microsoft.com/office/powerpoint/2010/main" val="469968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107504" y="-27127"/>
            <a:ext cx="8763000" cy="685800"/>
          </a:xfrm>
        </p:spPr>
        <p:txBody>
          <a:bodyPr/>
          <a:lstStyle/>
          <a:p>
            <a:r>
              <a:rPr lang="en-GB" sz="3200" dirty="0"/>
              <a:t>Approach: A whole systems based risk analysis</a:t>
            </a:r>
          </a:p>
        </p:txBody>
      </p:sp>
      <p:pic>
        <p:nvPicPr>
          <p:cNvPr id="3" name="Picture 2">
            <a:extLst>
              <a:ext uri="{FF2B5EF4-FFF2-40B4-BE49-F238E27FC236}">
                <a16:creationId xmlns:a16="http://schemas.microsoft.com/office/drawing/2014/main" id="{124716FB-9EF4-4241-860C-5EF871250F7B}"/>
              </a:ext>
            </a:extLst>
          </p:cNvPr>
          <p:cNvPicPr>
            <a:picLocks noChangeAspect="1"/>
          </p:cNvPicPr>
          <p:nvPr/>
        </p:nvPicPr>
        <p:blipFill>
          <a:blip r:embed="rId3"/>
          <a:stretch>
            <a:fillRect/>
          </a:stretch>
        </p:blipFill>
        <p:spPr>
          <a:xfrm>
            <a:off x="107504" y="2276872"/>
            <a:ext cx="8961897" cy="4200508"/>
          </a:xfrm>
          <a:prstGeom prst="rect">
            <a:avLst/>
          </a:prstGeom>
        </p:spPr>
      </p:pic>
    </p:spTree>
    <p:extLst>
      <p:ext uri="{BB962C8B-B14F-4D97-AF65-F5344CB8AC3E}">
        <p14:creationId xmlns:p14="http://schemas.microsoft.com/office/powerpoint/2010/main" val="80544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0A0263-81FB-4268-9707-2B9B8F1C653F}"/>
              </a:ext>
            </a:extLst>
          </p:cNvPr>
          <p:cNvPicPr>
            <a:picLocks noChangeAspect="1"/>
          </p:cNvPicPr>
          <p:nvPr/>
        </p:nvPicPr>
        <p:blipFill>
          <a:blip r:embed="rId3"/>
          <a:stretch>
            <a:fillRect/>
          </a:stretch>
        </p:blipFill>
        <p:spPr>
          <a:xfrm>
            <a:off x="17893" y="69813"/>
            <a:ext cx="9108213" cy="6718374"/>
          </a:xfrm>
          <a:prstGeom prst="rect">
            <a:avLst/>
          </a:prstGeom>
        </p:spPr>
      </p:pic>
    </p:spTree>
    <p:extLst>
      <p:ext uri="{BB962C8B-B14F-4D97-AF65-F5344CB8AC3E}">
        <p14:creationId xmlns:p14="http://schemas.microsoft.com/office/powerpoint/2010/main" val="2072916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6712"/>
            <a:ext cx="4487416" cy="5411688"/>
          </a:xfrm>
        </p:spPr>
        <p:txBody>
          <a:bodyPr/>
          <a:lstStyle/>
          <a:p>
            <a:r>
              <a:rPr lang="en-GB" sz="2000" dirty="0"/>
              <a:t>Structural deterioration</a:t>
            </a:r>
          </a:p>
          <a:p>
            <a:pPr lvl="1"/>
            <a:r>
              <a:rPr lang="en-GB" sz="2000" dirty="0"/>
              <a:t>of levees – sheet pile corrosion, surface erosion</a:t>
            </a:r>
          </a:p>
          <a:p>
            <a:r>
              <a:rPr lang="en-GB" sz="2000" dirty="0"/>
              <a:t>Vegetation growth</a:t>
            </a:r>
          </a:p>
          <a:p>
            <a:pPr lvl="1"/>
            <a:r>
              <a:rPr lang="en-GB" sz="2000" dirty="0"/>
              <a:t>in channel and in levee banks</a:t>
            </a:r>
          </a:p>
          <a:p>
            <a:r>
              <a:rPr lang="en-GB" sz="2000" dirty="0"/>
              <a:t>Blockage</a:t>
            </a:r>
          </a:p>
          <a:p>
            <a:pPr lvl="1"/>
            <a:r>
              <a:rPr lang="en-GB" sz="2000" dirty="0"/>
              <a:t>anthropogenic and natural debris</a:t>
            </a:r>
          </a:p>
          <a:p>
            <a:r>
              <a:rPr lang="en-GB" sz="2000" dirty="0"/>
              <a:t>Climate change </a:t>
            </a:r>
          </a:p>
          <a:p>
            <a:pPr lvl="1"/>
            <a:r>
              <a:rPr lang="en-GB" sz="2000" dirty="0"/>
              <a:t>desiccation of soils, increased loads</a:t>
            </a:r>
          </a:p>
          <a:p>
            <a:r>
              <a:rPr lang="en-GB" sz="2000" dirty="0"/>
              <a:t>Demographic change</a:t>
            </a:r>
          </a:p>
          <a:p>
            <a:pPr lvl="1"/>
            <a:r>
              <a:rPr lang="en-GB" sz="2000" dirty="0"/>
              <a:t>in the “protected” floodplain</a:t>
            </a:r>
          </a:p>
          <a:p>
            <a:endParaRPr lang="en-GB" sz="2000" dirty="0"/>
          </a:p>
          <a:p>
            <a:endParaRPr lang="en-GB" sz="2000" dirty="0"/>
          </a:p>
        </p:txBody>
      </p:sp>
      <p:sp>
        <p:nvSpPr>
          <p:cNvPr id="5" name="Slide Number Placeholder 4"/>
          <p:cNvSpPr>
            <a:spLocks noGrp="1"/>
          </p:cNvSpPr>
          <p:nvPr>
            <p:ph type="sldNum" sz="quarter" idx="4294967295"/>
          </p:nvPr>
        </p:nvSpPr>
        <p:spPr>
          <a:xfrm>
            <a:off x="7086600" y="6494463"/>
            <a:ext cx="1905000" cy="152400"/>
          </a:xfrm>
          <a:prstGeom prst="rect">
            <a:avLst/>
          </a:prstGeom>
        </p:spPr>
        <p:txBody>
          <a:bodyPr/>
          <a:lstStyle/>
          <a:p>
            <a:fld id="{82B60919-6B55-44AF-A5CA-CF0CB4F3FD6E}" type="slidenum">
              <a:rPr lang="en-GB" smtClean="0"/>
              <a:pPr/>
              <a:t>6</a:t>
            </a:fld>
            <a:endParaRPr lang="en-GB"/>
          </a:p>
        </p:txBody>
      </p:sp>
      <p:sp>
        <p:nvSpPr>
          <p:cNvPr id="6" name="Text Box 6"/>
          <p:cNvSpPr txBox="1">
            <a:spLocks noChangeArrowheads="1"/>
          </p:cNvSpPr>
          <p:nvPr/>
        </p:nvSpPr>
        <p:spPr bwMode="auto">
          <a:xfrm>
            <a:off x="107504" y="0"/>
            <a:ext cx="9505056" cy="719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91440" bIns="0" numCol="1" anchor="ctr" anchorCtr="0" compatLnSpc="1">
            <a:prstTxWarp prst="textNoShape">
              <a:avLst/>
            </a:prstTxWarp>
          </a:bodyPr>
          <a:lstStyle>
            <a:lvl1pPr algn="l" rtl="0" fontAlgn="base">
              <a:spcBef>
                <a:spcPct val="0"/>
              </a:spcBef>
              <a:spcAft>
                <a:spcPct val="0"/>
              </a:spcAft>
              <a:defRPr sz="4000" b="1">
                <a:solidFill>
                  <a:srgbClr val="006B65"/>
                </a:solidFill>
                <a:latin typeface="+mj-lt"/>
                <a:ea typeface="+mj-ea"/>
                <a:cs typeface="+mj-cs"/>
              </a:defRPr>
            </a:lvl1pPr>
            <a:lvl2pPr algn="l" rtl="0" fontAlgn="base">
              <a:spcBef>
                <a:spcPct val="0"/>
              </a:spcBef>
              <a:spcAft>
                <a:spcPct val="0"/>
              </a:spcAft>
              <a:defRPr sz="4000" b="1">
                <a:solidFill>
                  <a:srgbClr val="006B65"/>
                </a:solidFill>
                <a:latin typeface="Arial" charset="0"/>
              </a:defRPr>
            </a:lvl2pPr>
            <a:lvl3pPr algn="l" rtl="0" fontAlgn="base">
              <a:spcBef>
                <a:spcPct val="0"/>
              </a:spcBef>
              <a:spcAft>
                <a:spcPct val="0"/>
              </a:spcAft>
              <a:defRPr sz="4000" b="1">
                <a:solidFill>
                  <a:srgbClr val="006B65"/>
                </a:solidFill>
                <a:latin typeface="Arial" charset="0"/>
              </a:defRPr>
            </a:lvl3pPr>
            <a:lvl4pPr algn="l" rtl="0" fontAlgn="base">
              <a:spcBef>
                <a:spcPct val="0"/>
              </a:spcBef>
              <a:spcAft>
                <a:spcPct val="0"/>
              </a:spcAft>
              <a:defRPr sz="4000" b="1">
                <a:solidFill>
                  <a:srgbClr val="006B65"/>
                </a:solidFill>
                <a:latin typeface="Arial" charset="0"/>
              </a:defRPr>
            </a:lvl4pPr>
            <a:lvl5pPr algn="l" rtl="0" fontAlgn="base">
              <a:spcBef>
                <a:spcPct val="0"/>
              </a:spcBef>
              <a:spcAft>
                <a:spcPct val="0"/>
              </a:spcAft>
              <a:defRPr sz="4000" b="1">
                <a:solidFill>
                  <a:srgbClr val="006B65"/>
                </a:solidFill>
                <a:latin typeface="Arial" charset="0"/>
              </a:defRPr>
            </a:lvl5pPr>
            <a:lvl6pPr marL="457200" algn="l" rtl="0" fontAlgn="base">
              <a:spcBef>
                <a:spcPct val="0"/>
              </a:spcBef>
              <a:spcAft>
                <a:spcPct val="0"/>
              </a:spcAft>
              <a:defRPr sz="4000" b="1">
                <a:solidFill>
                  <a:srgbClr val="006B65"/>
                </a:solidFill>
                <a:latin typeface="Arial" charset="0"/>
              </a:defRPr>
            </a:lvl6pPr>
            <a:lvl7pPr marL="914400" algn="l" rtl="0" fontAlgn="base">
              <a:spcBef>
                <a:spcPct val="0"/>
              </a:spcBef>
              <a:spcAft>
                <a:spcPct val="0"/>
              </a:spcAft>
              <a:defRPr sz="4000" b="1">
                <a:solidFill>
                  <a:srgbClr val="006B65"/>
                </a:solidFill>
                <a:latin typeface="Arial" charset="0"/>
              </a:defRPr>
            </a:lvl7pPr>
            <a:lvl8pPr marL="1371600" algn="l" rtl="0" fontAlgn="base">
              <a:spcBef>
                <a:spcPct val="0"/>
              </a:spcBef>
              <a:spcAft>
                <a:spcPct val="0"/>
              </a:spcAft>
              <a:defRPr sz="4000" b="1">
                <a:solidFill>
                  <a:srgbClr val="006B65"/>
                </a:solidFill>
                <a:latin typeface="Arial" charset="0"/>
              </a:defRPr>
            </a:lvl8pPr>
            <a:lvl9pPr marL="1828800" algn="l" rtl="0" fontAlgn="base">
              <a:spcBef>
                <a:spcPct val="0"/>
              </a:spcBef>
              <a:spcAft>
                <a:spcPct val="0"/>
              </a:spcAft>
              <a:defRPr sz="4000" b="1">
                <a:solidFill>
                  <a:srgbClr val="006B65"/>
                </a:solidFill>
                <a:latin typeface="Arial" charset="0"/>
              </a:defRPr>
            </a:lvl9pPr>
          </a:lstStyle>
          <a:p>
            <a:pPr>
              <a:lnSpc>
                <a:spcPct val="120000"/>
              </a:lnSpc>
              <a:spcBef>
                <a:spcPct val="5000"/>
              </a:spcBef>
              <a:spcAft>
                <a:spcPct val="5000"/>
              </a:spcAft>
              <a:buFont typeface="Tahoma" pitchFamily="34" charset="0"/>
              <a:buNone/>
            </a:pPr>
            <a:r>
              <a:rPr lang="en-GB" sz="2000" kern="0" dirty="0">
                <a:solidFill>
                  <a:srgbClr val="FF0000"/>
                </a:solidFill>
              </a:rPr>
              <a:t>But its more complex of course …</a:t>
            </a:r>
            <a:r>
              <a:rPr lang="en-GB" sz="2000" kern="0" dirty="0"/>
              <a:t>systems exhibit temporal complexity</a:t>
            </a:r>
          </a:p>
        </p:txBody>
      </p:sp>
    </p:spTree>
    <p:extLst>
      <p:ext uri="{BB962C8B-B14F-4D97-AF65-F5344CB8AC3E}">
        <p14:creationId xmlns:p14="http://schemas.microsoft.com/office/powerpoint/2010/main" val="5369507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228600" y="980728"/>
            <a:ext cx="8763000" cy="5267672"/>
          </a:xfrm>
        </p:spPr>
        <p:txBody>
          <a:bodyPr/>
          <a:lstStyle/>
          <a:p>
            <a:pPr>
              <a:spcAft>
                <a:spcPct val="5000"/>
              </a:spcAft>
              <a:buClr>
                <a:schemeClr val="bg1"/>
              </a:buClr>
            </a:pPr>
            <a:r>
              <a:rPr lang="en-GB" dirty="0"/>
              <a:t>Where?</a:t>
            </a:r>
          </a:p>
          <a:p>
            <a:pPr lvl="3">
              <a:spcAft>
                <a:spcPct val="5000"/>
              </a:spcAft>
              <a:buClr>
                <a:schemeClr val="bg1"/>
              </a:buClr>
            </a:pPr>
            <a:r>
              <a:rPr lang="en-GB" dirty="0"/>
              <a:t>Improvement of which asset would yield the greatest benefit (e.g. reduce risk most)?</a:t>
            </a:r>
          </a:p>
          <a:p>
            <a:pPr>
              <a:spcAft>
                <a:spcPct val="5000"/>
              </a:spcAft>
              <a:buClr>
                <a:schemeClr val="bg1"/>
              </a:buClr>
            </a:pPr>
            <a:r>
              <a:rPr lang="en-GB" dirty="0"/>
              <a:t>When?</a:t>
            </a:r>
          </a:p>
          <a:p>
            <a:pPr lvl="3">
              <a:spcAft>
                <a:spcPct val="5000"/>
              </a:spcAft>
              <a:buClr>
                <a:schemeClr val="bg1"/>
              </a:buClr>
            </a:pPr>
            <a:r>
              <a:rPr lang="en-GB" dirty="0"/>
              <a:t>Is action required now, or can investment be postponed?</a:t>
            </a:r>
          </a:p>
          <a:p>
            <a:pPr>
              <a:spcAft>
                <a:spcPct val="5000"/>
              </a:spcAft>
              <a:buClr>
                <a:schemeClr val="bg1"/>
              </a:buClr>
            </a:pPr>
            <a:r>
              <a:rPr lang="en-GB" dirty="0"/>
              <a:t>How?</a:t>
            </a:r>
          </a:p>
          <a:p>
            <a:pPr lvl="3">
              <a:spcAft>
                <a:spcPct val="5000"/>
              </a:spcAft>
              <a:buClr>
                <a:schemeClr val="bg1"/>
              </a:buClr>
            </a:pPr>
            <a:r>
              <a:rPr lang="en-GB" dirty="0"/>
              <a:t>Should we collect more data or intervene?</a:t>
            </a:r>
          </a:p>
          <a:p>
            <a:pPr>
              <a:spcAft>
                <a:spcPct val="5000"/>
              </a:spcAft>
              <a:buFont typeface="Tahoma" pitchFamily="34" charset="0"/>
              <a:buNone/>
            </a:pPr>
            <a:endParaRPr lang="en-GB" sz="2000" dirty="0"/>
          </a:p>
        </p:txBody>
      </p:sp>
      <p:sp>
        <p:nvSpPr>
          <p:cNvPr id="352272" name="Text Box 16"/>
          <p:cNvSpPr txBox="1">
            <a:spLocks noGrp="1" noChangeArrowheads="1"/>
          </p:cNvSpPr>
          <p:nvPr>
            <p:ph type="title"/>
          </p:nvPr>
        </p:nvSpPr>
        <p:spPr>
          <a:xfrm>
            <a:off x="107504" y="-42863"/>
            <a:ext cx="7834312" cy="719138"/>
          </a:xfrm>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20000"/>
              </a:lnSpc>
              <a:spcBef>
                <a:spcPct val="5000"/>
              </a:spcBef>
              <a:spcAft>
                <a:spcPct val="5000"/>
              </a:spcAft>
              <a:buFont typeface="Tahoma" pitchFamily="34" charset="0"/>
              <a:buNone/>
            </a:pPr>
            <a:r>
              <a:rPr lang="en-GB" sz="2000" dirty="0">
                <a:solidFill>
                  <a:srgbClr val="FF0000"/>
                </a:solidFill>
              </a:rPr>
              <a:t>…</a:t>
            </a:r>
            <a:r>
              <a:rPr lang="en-GB" sz="2000" dirty="0"/>
              <a:t>and the interventions options are numerous</a:t>
            </a:r>
          </a:p>
        </p:txBody>
      </p:sp>
    </p:spTree>
    <p:extLst>
      <p:ext uri="{BB962C8B-B14F-4D97-AF65-F5344CB8AC3E}">
        <p14:creationId xmlns:p14="http://schemas.microsoft.com/office/powerpoint/2010/main" val="80579409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107504" y="159505"/>
            <a:ext cx="8763000" cy="499167"/>
          </a:xfrm>
        </p:spPr>
        <p:txBody>
          <a:bodyPr/>
          <a:lstStyle/>
          <a:p>
            <a:pPr algn="l"/>
            <a:r>
              <a:rPr lang="en-GB" sz="2400" dirty="0"/>
              <a:t>A whole systems based risk analysis</a:t>
            </a:r>
          </a:p>
        </p:txBody>
      </p:sp>
      <p:pic>
        <p:nvPicPr>
          <p:cNvPr id="3" name="Picture 2">
            <a:extLst>
              <a:ext uri="{FF2B5EF4-FFF2-40B4-BE49-F238E27FC236}">
                <a16:creationId xmlns:a16="http://schemas.microsoft.com/office/drawing/2014/main" id="{618FFA51-49B7-49F0-9AB5-79592A24E844}"/>
              </a:ext>
            </a:extLst>
          </p:cNvPr>
          <p:cNvPicPr>
            <a:picLocks noChangeAspect="1"/>
          </p:cNvPicPr>
          <p:nvPr/>
        </p:nvPicPr>
        <p:blipFill>
          <a:blip r:embed="rId3"/>
          <a:stretch>
            <a:fillRect/>
          </a:stretch>
        </p:blipFill>
        <p:spPr>
          <a:xfrm>
            <a:off x="91051" y="692696"/>
            <a:ext cx="8961897" cy="6005080"/>
          </a:xfrm>
          <a:prstGeom prst="rect">
            <a:avLst/>
          </a:prstGeom>
        </p:spPr>
      </p:pic>
    </p:spTree>
    <p:extLst>
      <p:ext uri="{BB962C8B-B14F-4D97-AF65-F5344CB8AC3E}">
        <p14:creationId xmlns:p14="http://schemas.microsoft.com/office/powerpoint/2010/main" val="20782742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592</Words>
  <Application>Microsoft Office PowerPoint</Application>
  <PresentationFormat>On-screen Show (4:3)</PresentationFormat>
  <Paragraphs>58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Default Design</vt:lpstr>
      <vt:lpstr>PowerPoint Presentation</vt:lpstr>
      <vt:lpstr>What is a flood defence ‘asset’</vt:lpstr>
      <vt:lpstr>Flood defences systems exhibit spatial complexity</vt:lpstr>
      <vt:lpstr>Approach: A whole systems based risk analysis</vt:lpstr>
      <vt:lpstr>PowerPoint Presentation</vt:lpstr>
      <vt:lpstr>PowerPoint Presentation</vt:lpstr>
      <vt:lpstr>…and the interventions options are numerous</vt:lpstr>
      <vt:lpstr>A whole systems based risk analysis</vt:lpstr>
    </vt:vector>
  </TitlesOfParts>
  <Company>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LRATCLIFFE</dc:creator>
  <cp:lastModifiedBy>Paul Sayers</cp:lastModifiedBy>
  <cp:revision>84</cp:revision>
  <dcterms:created xsi:type="dcterms:W3CDTF">2009-11-03T14:59:53Z</dcterms:created>
  <dcterms:modified xsi:type="dcterms:W3CDTF">2017-10-05T08:53:37Z</dcterms:modified>
</cp:coreProperties>
</file>