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5" r:id="rId2"/>
    <p:sldId id="357" r:id="rId3"/>
    <p:sldId id="358" r:id="rId4"/>
    <p:sldId id="359" r:id="rId5"/>
    <p:sldId id="362" r:id="rId6"/>
    <p:sldId id="360" r:id="rId7"/>
    <p:sldId id="361" r:id="rId8"/>
    <p:sldId id="364" r:id="rId9"/>
    <p:sldId id="363" r:id="rId10"/>
    <p:sldId id="365" r:id="rId11"/>
    <p:sldId id="366" r:id="rId12"/>
    <p:sldId id="367" r:id="rId13"/>
    <p:sldId id="368" r:id="rId14"/>
  </p:sldIdLst>
  <p:sldSz cx="9144000" cy="6858000" type="screen4x3"/>
  <p:notesSz cx="6765925" cy="98679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69DC"/>
    <a:srgbClr val="93D3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Stijl, licht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Stijl, gemiddeld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85" autoAdjust="0"/>
    <p:restoredTop sz="92534" autoAdjust="0"/>
  </p:normalViewPr>
  <p:slideViewPr>
    <p:cSldViewPr>
      <p:cViewPr varScale="1">
        <p:scale>
          <a:sx n="69" d="100"/>
          <a:sy n="69" d="100"/>
        </p:scale>
        <p:origin x="-11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21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32225" y="0"/>
            <a:ext cx="29321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CFE05-C32A-4AF9-A62C-09CFD38F2661}" type="datetimeFigureOut">
              <a:rPr lang="nl-NL" smtClean="0"/>
              <a:t>31-8-2016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2600"/>
            <a:ext cx="2932113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32225" y="9372600"/>
            <a:ext cx="2932113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09C38-6638-4B63-B5BA-F6D21D6E26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0472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21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32225" y="0"/>
            <a:ext cx="29321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281C6-44B6-4CCF-9479-2BCC8A29BBDF}" type="datetimeFigureOut">
              <a:rPr lang="nl-NL" smtClean="0"/>
              <a:t>31-8-2016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6275" y="4687888"/>
            <a:ext cx="5413375" cy="44402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2600"/>
            <a:ext cx="2932113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32225" y="9372600"/>
            <a:ext cx="2932113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4AD48-8039-4306-951E-4BC6C963E4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9089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4AD48-8039-4306-951E-4BC6C963E43E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7766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4AD48-8039-4306-951E-4BC6C963E43E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1298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4AD48-8039-4306-951E-4BC6C963E43E}" type="slidenum">
              <a:rPr lang="nl-NL" smtClean="0"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94857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4AD48-8039-4306-951E-4BC6C963E43E}" type="slidenum">
              <a:rPr lang="nl-NL" smtClean="0"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00890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4AD48-8039-4306-951E-4BC6C963E43E}" type="slidenum">
              <a:rPr lang="nl-NL" smtClean="0"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8721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4AD48-8039-4306-951E-4BC6C963E43E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9124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4AD48-8039-4306-951E-4BC6C963E43E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2576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4AD48-8039-4306-951E-4BC6C963E43E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2576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4AD48-8039-4306-951E-4BC6C963E43E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4488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4AD48-8039-4306-951E-4BC6C963E43E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0556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4AD48-8039-4306-951E-4BC6C963E43E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0951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4AD48-8039-4306-951E-4BC6C963E43E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1690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4AD48-8039-4306-951E-4BC6C963E43E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5301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B0AFE-6703-416B-9DAE-DC471625DBF3}" type="datetime1">
              <a:rPr lang="nl-NL" smtClean="0"/>
              <a:t>31-8-2016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69763-41F3-475D-A224-AAA0BEB7089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0440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5176-16DD-4C41-B6A9-4FC76C08B736}" type="datetime1">
              <a:rPr lang="nl-NL" smtClean="0"/>
              <a:t>31-8-2016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69763-41F3-475D-A224-AAA0BEB7089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2574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8715A-62A6-47E5-9E30-B7FBD197FA69}" type="datetime1">
              <a:rPr lang="nl-NL" smtClean="0"/>
              <a:t>31-8-2016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69763-41F3-475D-A224-AAA0BEB7089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3755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14.0292 Design_powerpoint_DEF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62119" y="1523880"/>
            <a:ext cx="7631121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000" b="1"/>
            </a:lvl1pPr>
          </a:lstStyle>
          <a:p>
            <a:r>
              <a:rPr lang="nl-NL"/>
              <a:t>Droge voeten en schoon water 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266502" y="6392457"/>
            <a:ext cx="124442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400" b="1">
                <a:solidFill>
                  <a:schemeClr val="tx2"/>
                </a:solidFill>
                <a:latin typeface="Verdana"/>
                <a:cs typeface="Verdana"/>
              </a:defRPr>
            </a:lvl1pPr>
          </a:lstStyle>
          <a:p>
            <a:fld id="{2F2AF0A9-2741-4E91-B98B-57D3D3923BCD}" type="datetime1">
              <a:rPr lang="nl-NL" smtClean="0"/>
              <a:t>31-8-2016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2728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tek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14.0292 Design_powerpoint_DEF-0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2120" y="656280"/>
            <a:ext cx="8229600" cy="415498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nl-NL"/>
              <a:t>Droge voeten en schoon water</a:t>
            </a:r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>
          <a:xfrm>
            <a:off x="6305400" y="6442872"/>
            <a:ext cx="2065609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 lang="nl-NL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8402789" y="6442872"/>
            <a:ext cx="303108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939CFBEB-102E-E64D-A752-5AD985AD2EC6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3" hasCustomPrompt="1"/>
          </p:nvPr>
        </p:nvSpPr>
        <p:spPr>
          <a:xfrm>
            <a:off x="762120" y="1181420"/>
            <a:ext cx="8229600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2700" b="1">
                <a:solidFill>
                  <a:srgbClr val="93C01F"/>
                </a:solidFill>
              </a:defRPr>
            </a:lvl1pPr>
          </a:lstStyle>
          <a:p>
            <a:pPr lvl="0"/>
            <a:r>
              <a:rPr lang="nl-NL"/>
              <a:t>Lorem ipsum dolor amet</a:t>
            </a: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4"/>
          </p:nvPr>
        </p:nvSpPr>
        <p:spPr>
          <a:xfrm>
            <a:off x="762119" y="2166858"/>
            <a:ext cx="7745293" cy="1770062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b="1">
                <a:solidFill>
                  <a:schemeClr val="tx2"/>
                </a:solidFill>
              </a:defRPr>
            </a:lvl1pPr>
            <a:lvl3pPr marL="511200" indent="-255600">
              <a:defRPr/>
            </a:lvl3pPr>
            <a:lvl4pPr marL="511200" indent="-255600">
              <a:defRPr/>
            </a:lvl4pPr>
            <a:lvl5pPr marL="511200" indent="-255600"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091786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1972C-9994-4D08-B71E-E2D264917CFE}" type="datetime1">
              <a:rPr lang="nl-NL" smtClean="0"/>
              <a:t>31-8-2016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69763-41F3-475D-A224-AAA0BEB7089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0383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91C7-64C6-42BC-AE6E-2DDCAFF4E336}" type="datetime1">
              <a:rPr lang="nl-NL" smtClean="0"/>
              <a:t>31-8-2016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69763-41F3-475D-A224-AAA0BEB7089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4759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9F92-E698-4EC0-9803-78C75D94F754}" type="datetime1">
              <a:rPr lang="nl-NL" smtClean="0"/>
              <a:t>31-8-2016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69763-41F3-475D-A224-AAA0BEB7089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9255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ACCDC-C264-4476-BFE7-3AA9FC7A23D1}" type="datetime1">
              <a:rPr lang="nl-NL" smtClean="0"/>
              <a:t>31-8-2016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69763-41F3-475D-A224-AAA0BEB7089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5517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DBEBE-B03B-4FF1-A2F7-EF2E98F7B80E}" type="datetime1">
              <a:rPr lang="nl-NL" smtClean="0"/>
              <a:t>31-8-2016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69763-41F3-475D-A224-AAA0BEB7089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9891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1AE6-C28C-4956-9999-0E12C65F616F}" type="datetime1">
              <a:rPr lang="nl-NL" smtClean="0"/>
              <a:t>31-8-2016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69763-41F3-475D-A224-AAA0BEB7089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8240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9304A-133D-4057-A6CB-D44FB4D28014}" type="datetime1">
              <a:rPr lang="nl-NL" smtClean="0"/>
              <a:t>31-8-2016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69763-41F3-475D-A224-AAA0BEB7089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111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AC115-2F27-477D-87E0-51CF06FB37BD}" type="datetime1">
              <a:rPr lang="nl-NL" smtClean="0"/>
              <a:t>31-8-2016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69763-41F3-475D-A224-AAA0BEB7089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14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26447-9921-4E2C-8133-E6257778C211}" type="datetime1">
              <a:rPr lang="nl-NL" smtClean="0"/>
              <a:t>31-8-2016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69763-41F3-475D-A224-AAA0BEB7089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56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1261789"/>
            <a:ext cx="8712968" cy="984885"/>
          </a:xfrm>
        </p:spPr>
        <p:txBody>
          <a:bodyPr/>
          <a:lstStyle/>
          <a:p>
            <a:pPr algn="ctr"/>
            <a:r>
              <a:rPr lang="nl-NL" sz="32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Interreg</a:t>
            </a:r>
            <a:r>
              <a:rPr lang="nl-NL" sz="3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FAIR </a:t>
            </a:r>
            <a:r>
              <a:rPr lang="nl-NL" sz="32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task</a:t>
            </a:r>
            <a:r>
              <a:rPr lang="nl-NL" sz="3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3.1 Questionnaire</a:t>
            </a:r>
            <a:br>
              <a:rPr lang="nl-NL" sz="3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3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B – Case </a:t>
            </a:r>
            <a:r>
              <a:rPr lang="nl-NL" sz="32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study</a:t>
            </a:r>
            <a:r>
              <a:rPr lang="nl-NL" sz="3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Project KIJK</a:t>
            </a:r>
            <a:endParaRPr lang="nl-NL" sz="3200" b="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762120" y="2158920"/>
            <a:ext cx="6504382" cy="364553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kern="1200" baseline="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1pPr>
            <a:lvl2pPr marL="0" indent="-254160" algn="l" defTabSz="4572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ts val="2160"/>
              </a:lnSpc>
              <a:spcBef>
                <a:spcPts val="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ts val="2160"/>
              </a:lnSpc>
              <a:spcBef>
                <a:spcPts val="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ts val="2160"/>
              </a:lnSpc>
              <a:spcBef>
                <a:spcPts val="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1043608" y="4837804"/>
            <a:ext cx="7416824" cy="110799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NL" sz="18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Malmö, Sweden</a:t>
            </a:r>
          </a:p>
          <a:p>
            <a:pPr algn="r"/>
            <a:r>
              <a:rPr lang="nl-NL" sz="18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</a:t>
            </a:r>
            <a:r>
              <a:rPr lang="nl-NL" sz="18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Manon de Vries</a:t>
            </a:r>
          </a:p>
          <a:p>
            <a:pPr algn="r"/>
            <a:r>
              <a:rPr lang="nl-NL" sz="18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hoogheemraadschap Schieland </a:t>
            </a:r>
            <a:r>
              <a:rPr lang="nl-NL" sz="18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nl-NL" sz="18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18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Krimpenerwaard</a:t>
            </a:r>
          </a:p>
          <a:p>
            <a:pPr algn="r"/>
            <a:r>
              <a:rPr lang="nl-NL" sz="18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september 2016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53752" y="6525344"/>
            <a:ext cx="19797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D2016-08-000893</a:t>
            </a:r>
          </a:p>
        </p:txBody>
      </p:sp>
    </p:spTree>
    <p:extLst>
      <p:ext uri="{BB962C8B-B14F-4D97-AF65-F5344CB8AC3E}">
        <p14:creationId xmlns:p14="http://schemas.microsoft.com/office/powerpoint/2010/main" val="491416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762119" y="1700808"/>
            <a:ext cx="7745293" cy="4895952"/>
          </a:xfrm>
        </p:spPr>
        <p:txBody>
          <a:bodyPr>
            <a:normAutofit/>
          </a:bodyPr>
          <a:lstStyle/>
          <a:p>
            <a:endParaRPr lang="en-GB" sz="1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b="0" dirty="0">
                <a:solidFill>
                  <a:srgbClr val="3069D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Plans and policies</a:t>
            </a:r>
            <a:r>
              <a:rPr lang="en-GB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NNN areas, </a:t>
            </a:r>
            <a:r>
              <a:rPr lang="en-GB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Deltaprogramma</a:t>
            </a:r>
            <a:r>
              <a:rPr lang="en-GB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region </a:t>
            </a:r>
            <a:r>
              <a:rPr lang="en-GB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Rijnmond</a:t>
            </a:r>
            <a:r>
              <a:rPr lang="en-GB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Drechtsteden</a:t>
            </a:r>
            <a:r>
              <a:rPr lang="en-GB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area development, traffic plans, nearby projects, regulations.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b="0" dirty="0">
                <a:solidFill>
                  <a:srgbClr val="3069D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Future change: </a:t>
            </a:r>
            <a:r>
              <a:rPr lang="en-GB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Climate scenarios and socio-economic aspects (population growth) are incorporated in the Dutch legal safety standard.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b="0" dirty="0">
                <a:solidFill>
                  <a:srgbClr val="3069D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Governance: </a:t>
            </a:r>
            <a:r>
              <a:rPr lang="en-GB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 KIJK is financed out of the ‘dike account’ of the </a:t>
            </a:r>
            <a:r>
              <a:rPr lang="en-US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Ministry of Infrastructure and Environment</a:t>
            </a:r>
            <a:r>
              <a:rPr lang="en-GB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The maintenance is paid by the asset owner, water authority HHSK.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800" b="0" dirty="0">
              <a:solidFill>
                <a:srgbClr val="3069D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FBEB-102E-E64D-A752-5AD985AD2EC6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 3.2: </a:t>
            </a:r>
            <a:r>
              <a:rPr lang="nl-NL" sz="3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Specific</a:t>
            </a:r>
            <a:r>
              <a:rPr lang="nl-NL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3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challenges</a:t>
            </a:r>
            <a:r>
              <a:rPr lang="nl-NL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3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nl-NL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3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barriers</a:t>
            </a:r>
            <a:r>
              <a:rPr lang="nl-NL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3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nl-NL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3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overcome</a:t>
            </a:r>
            <a:endParaRPr lang="nl-NL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201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762119" y="1700808"/>
            <a:ext cx="7745293" cy="4895952"/>
          </a:xfrm>
        </p:spPr>
        <p:txBody>
          <a:bodyPr>
            <a:normAutofit/>
          </a:bodyPr>
          <a:lstStyle/>
          <a:p>
            <a:endParaRPr lang="en-GB" sz="1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b="0" dirty="0">
                <a:solidFill>
                  <a:srgbClr val="3069D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Reliability and deterioration</a:t>
            </a:r>
            <a:r>
              <a:rPr lang="en-GB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This still has to be determined in 2610, 2017 and 2018 project KIJK, together with external specialist engineers.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800" b="0" dirty="0">
              <a:solidFill>
                <a:srgbClr val="3069D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FBEB-102E-E64D-A752-5AD985AD2EC6}" type="slidenum">
              <a:rPr lang="nl-NL" smtClean="0"/>
              <a:pPr/>
              <a:t>11</a:t>
            </a:fld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 3.3: Overview of tools and data to be used</a:t>
            </a:r>
          </a:p>
        </p:txBody>
      </p:sp>
    </p:spTree>
    <p:extLst>
      <p:ext uri="{BB962C8B-B14F-4D97-AF65-F5344CB8AC3E}">
        <p14:creationId xmlns:p14="http://schemas.microsoft.com/office/powerpoint/2010/main" val="3318469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762119" y="1700808"/>
            <a:ext cx="7745293" cy="4895952"/>
          </a:xfrm>
        </p:spPr>
        <p:txBody>
          <a:bodyPr>
            <a:normAutofit/>
          </a:bodyPr>
          <a:lstStyle/>
          <a:p>
            <a:endParaRPr lang="en-GB" sz="1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b="0" dirty="0">
                <a:solidFill>
                  <a:srgbClr val="3069D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Future change</a:t>
            </a:r>
            <a:r>
              <a:rPr lang="en-GB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Climate scenarios are prescribed in The Netherlands and therefore accounted for in project KIJK.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b="0" dirty="0">
                <a:solidFill>
                  <a:srgbClr val="3069D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Investment planning: </a:t>
            </a:r>
            <a:r>
              <a:rPr lang="en-GB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funding constraints, since necessary budget has been programmed.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800" b="0" dirty="0">
              <a:solidFill>
                <a:srgbClr val="3069D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FBEB-102E-E64D-A752-5AD985AD2EC6}" type="slidenum">
              <a:rPr lang="nl-NL" smtClean="0"/>
              <a:pPr/>
              <a:t>12</a:t>
            </a:fld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 3.4: Decision process</a:t>
            </a:r>
          </a:p>
        </p:txBody>
      </p:sp>
    </p:spTree>
    <p:extLst>
      <p:ext uri="{BB962C8B-B14F-4D97-AF65-F5344CB8AC3E}">
        <p14:creationId xmlns:p14="http://schemas.microsoft.com/office/powerpoint/2010/main" val="2148776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762119" y="1700808"/>
            <a:ext cx="7745293" cy="4895952"/>
          </a:xfrm>
        </p:spPr>
        <p:txBody>
          <a:bodyPr>
            <a:normAutofit/>
          </a:bodyPr>
          <a:lstStyle/>
          <a:p>
            <a:endParaRPr lang="en-GB" sz="1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b="0" dirty="0">
                <a:solidFill>
                  <a:srgbClr val="3069D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Available budget </a:t>
            </a:r>
            <a:r>
              <a:rPr lang="en-GB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to meet the goal of project KIJK.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There are </a:t>
            </a:r>
            <a:r>
              <a:rPr lang="en-GB" sz="1800" b="0" dirty="0">
                <a:solidFill>
                  <a:srgbClr val="3069D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initiatives in multi-benefits </a:t>
            </a:r>
            <a:r>
              <a:rPr lang="en-GB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(‘</a:t>
            </a:r>
            <a:r>
              <a:rPr lang="en-GB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meekoppelkansen</a:t>
            </a:r>
            <a:r>
              <a:rPr lang="en-GB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’) in project KIJK, e.g. road traffic safety and sustainability. The initiator is responsible for the necessary additional funding.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800" b="0" dirty="0">
              <a:solidFill>
                <a:srgbClr val="3069D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FBEB-102E-E64D-A752-5AD985AD2EC6}" type="slidenum">
              <a:rPr lang="nl-NL" smtClean="0"/>
              <a:pPr/>
              <a:t>13</a:t>
            </a:fld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 3.5: The relationship of asset management to board planning issues</a:t>
            </a:r>
          </a:p>
        </p:txBody>
      </p:sp>
    </p:spTree>
    <p:extLst>
      <p:ext uri="{BB962C8B-B14F-4D97-AF65-F5344CB8AC3E}">
        <p14:creationId xmlns:p14="http://schemas.microsoft.com/office/powerpoint/2010/main" val="2901420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762119" y="1700808"/>
            <a:ext cx="7554297" cy="43924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 3.1: Setting </a:t>
            </a:r>
            <a:r>
              <a:rPr lang="nl-NL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scene of </a:t>
            </a:r>
            <a:r>
              <a:rPr lang="nl-NL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case </a:t>
            </a:r>
            <a:r>
              <a:rPr lang="nl-NL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study</a:t>
            </a:r>
            <a:endParaRPr lang="nl-NL" sz="1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nl-NL" sz="1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 3.2: </a:t>
            </a:r>
            <a:r>
              <a:rPr lang="nl-NL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Specific</a:t>
            </a: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challenges</a:t>
            </a: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barriers</a:t>
            </a: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overcome</a:t>
            </a:r>
            <a:endParaRPr lang="nl-NL" sz="1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nl-NL" sz="1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 3.3: </a:t>
            </a:r>
            <a:r>
              <a:rPr lang="nl-NL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Overview</a:t>
            </a: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tools </a:t>
            </a:r>
            <a:r>
              <a:rPr lang="nl-NL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data </a:t>
            </a:r>
            <a:r>
              <a:rPr lang="nl-NL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</a:t>
            </a: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used</a:t>
            </a:r>
            <a:endParaRPr lang="nl-NL" sz="1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nl-NL" sz="1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 3.4: </a:t>
            </a:r>
            <a:r>
              <a:rPr lang="nl-NL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Decision</a:t>
            </a: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lang="nl-NL" sz="1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nl-NL" sz="1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 3.5: The </a:t>
            </a:r>
            <a:r>
              <a:rPr lang="nl-NL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relationship</a:t>
            </a: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asset management </a:t>
            </a:r>
            <a:r>
              <a:rPr lang="nl-NL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board planning issues</a:t>
            </a:r>
          </a:p>
          <a:p>
            <a:pPr>
              <a:buFont typeface="+mj-lt"/>
              <a:buAutoNum type="arabicPeriod"/>
            </a:pPr>
            <a:endParaRPr lang="nl-NL" sz="1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+mj-lt"/>
              <a:buAutoNum type="arabicPeriod"/>
            </a:pPr>
            <a:endParaRPr lang="nl-NL" sz="1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FBEB-102E-E64D-A752-5AD985AD2EC6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3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</a:t>
            </a:r>
            <a:r>
              <a:rPr lang="nl-NL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3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presentation</a:t>
            </a:r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422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762119" y="1700808"/>
            <a:ext cx="3593857" cy="489595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NL" sz="1800" b="0" dirty="0">
                <a:solidFill>
                  <a:srgbClr val="3069D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 KIJK: </a:t>
            </a: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Krachtige IJsseldijken Krimpenerwaard (i.e. </a:t>
            </a:r>
            <a:r>
              <a:rPr lang="nl-NL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powerfull</a:t>
            </a: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IJssel </a:t>
            </a:r>
            <a:r>
              <a:rPr lang="nl-NL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dikes</a:t>
            </a: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Krimpenerwaard).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sz="11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nl-NL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flood</a:t>
            </a: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protection</a:t>
            </a: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project in </a:t>
            </a:r>
            <a:r>
              <a:rPr lang="nl-NL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Dutch </a:t>
            </a:r>
            <a:r>
              <a:rPr lang="nl-NL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Flood</a:t>
            </a: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Protection</a:t>
            </a: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Program (</a:t>
            </a:r>
            <a:r>
              <a:rPr lang="nl-NL" sz="1800" b="0" dirty="0">
                <a:solidFill>
                  <a:srgbClr val="3069D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HWBP</a:t>
            </a: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sz="11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l-NL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Situated</a:t>
            </a: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within</a:t>
            </a: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regional</a:t>
            </a: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b="0" dirty="0">
                <a:solidFill>
                  <a:srgbClr val="3069D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water </a:t>
            </a:r>
            <a:r>
              <a:rPr lang="nl-NL" sz="1800" b="0" dirty="0" err="1">
                <a:solidFill>
                  <a:srgbClr val="3069D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authority</a:t>
            </a:r>
            <a:r>
              <a:rPr lang="nl-NL" sz="1800" b="0" dirty="0">
                <a:solidFill>
                  <a:srgbClr val="3069D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HHSK</a:t>
            </a: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nl-NL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along</a:t>
            </a: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river</a:t>
            </a: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Hollandse IJssel. The </a:t>
            </a:r>
            <a:r>
              <a:rPr lang="nl-NL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dikes</a:t>
            </a: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(10,15 km) </a:t>
            </a:r>
            <a:r>
              <a:rPr lang="nl-NL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along</a:t>
            </a: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</a:t>
            </a: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river</a:t>
            </a: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are </a:t>
            </a:r>
            <a:r>
              <a:rPr lang="nl-NL" sz="1800" b="0" dirty="0" err="1">
                <a:solidFill>
                  <a:srgbClr val="3069D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</a:t>
            </a:r>
            <a:r>
              <a:rPr lang="nl-NL" sz="1800" b="0" dirty="0">
                <a:solidFill>
                  <a:srgbClr val="3069D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b="0" dirty="0" err="1">
                <a:solidFill>
                  <a:srgbClr val="3069D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investigation</a:t>
            </a: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FBEB-102E-E64D-A752-5AD985AD2EC6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 3.1: Setting the scene of the case study</a:t>
            </a:r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2060848"/>
            <a:ext cx="4472257" cy="380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73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762119" y="1700808"/>
            <a:ext cx="7745293" cy="4895952"/>
          </a:xfrm>
        </p:spPr>
        <p:txBody>
          <a:bodyPr>
            <a:normAutofit/>
          </a:bodyPr>
          <a:lstStyle/>
          <a:p>
            <a:endParaRPr lang="nl-NL" sz="1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l-NL" sz="1800" b="0" dirty="0" err="1">
                <a:solidFill>
                  <a:srgbClr val="3069D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Physical</a:t>
            </a:r>
            <a:r>
              <a:rPr lang="nl-NL" sz="1800" b="0" dirty="0">
                <a:solidFill>
                  <a:srgbClr val="3069D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setting</a:t>
            </a: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nl-NL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Heavily</a:t>
            </a: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populated</a:t>
            </a: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area </a:t>
            </a:r>
            <a:r>
              <a:rPr lang="nl-NL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just</a:t>
            </a: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north</a:t>
            </a: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Rotterdam. </a:t>
            </a:r>
            <a:r>
              <a:rPr lang="nl-NL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Nearby</a:t>
            </a: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natural</a:t>
            </a: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areas</a:t>
            </a: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are </a:t>
            </a:r>
            <a:r>
              <a:rPr lang="nl-NL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peat</a:t>
            </a: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grassland</a:t>
            </a: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tidel</a:t>
            </a: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forest</a:t>
            </a: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The </a:t>
            </a:r>
            <a:r>
              <a:rPr lang="nl-NL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average</a:t>
            </a: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land </a:t>
            </a:r>
            <a:r>
              <a:rPr lang="nl-NL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subsidence</a:t>
            </a: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nl-NL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oxidation</a:t>
            </a: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nl-NL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peat</a:t>
            </a: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is 1,1 cm/</a:t>
            </a:r>
            <a:r>
              <a:rPr lang="nl-NL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yr</a:t>
            </a: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sz="1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l-NL" sz="1800" b="0" dirty="0">
                <a:solidFill>
                  <a:srgbClr val="3069D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Sources of </a:t>
            </a:r>
            <a:r>
              <a:rPr lang="nl-NL" sz="1800" b="0" dirty="0" err="1">
                <a:solidFill>
                  <a:srgbClr val="3069D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flooding</a:t>
            </a: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High water levels </a:t>
            </a:r>
            <a:r>
              <a:rPr lang="nl-NL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due</a:t>
            </a: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wind </a:t>
            </a:r>
            <a:r>
              <a:rPr lang="nl-NL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storms</a:t>
            </a: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high </a:t>
            </a:r>
            <a:r>
              <a:rPr lang="nl-NL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river</a:t>
            </a: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discharge </a:t>
            </a:r>
            <a:r>
              <a:rPr lang="nl-NL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after</a:t>
            </a: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heavy </a:t>
            </a:r>
            <a:r>
              <a:rPr lang="nl-NL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precipitation</a:t>
            </a: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nl-NL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tidel</a:t>
            </a: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influences</a:t>
            </a: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nl-NL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Climate</a:t>
            </a: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change </a:t>
            </a:r>
            <a:r>
              <a:rPr lang="nl-NL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</a:t>
            </a: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worsen</a:t>
            </a: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effects</a:t>
            </a: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sz="1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l-NL" sz="1800" b="0" dirty="0" err="1">
                <a:solidFill>
                  <a:srgbClr val="3069D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Existing</a:t>
            </a:r>
            <a:r>
              <a:rPr lang="nl-NL" sz="1800" b="0" dirty="0">
                <a:solidFill>
                  <a:srgbClr val="3069D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b="0" dirty="0" err="1">
                <a:solidFill>
                  <a:srgbClr val="3069D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flood</a:t>
            </a:r>
            <a:r>
              <a:rPr lang="nl-NL" sz="1800" b="0" dirty="0">
                <a:solidFill>
                  <a:srgbClr val="3069D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b="0" dirty="0" err="1">
                <a:solidFill>
                  <a:srgbClr val="3069D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defence</a:t>
            </a:r>
            <a:r>
              <a:rPr lang="nl-NL" sz="1800" b="0" dirty="0">
                <a:solidFill>
                  <a:srgbClr val="3069D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b="0" dirty="0" err="1">
                <a:solidFill>
                  <a:srgbClr val="3069D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infrastructure</a:t>
            </a: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nl-NL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Dike</a:t>
            </a: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asphalt</a:t>
            </a: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road</a:t>
            </a: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cover, </a:t>
            </a:r>
            <a:r>
              <a:rPr lang="nl-NL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houses</a:t>
            </a: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offices, schools, </a:t>
            </a:r>
            <a:r>
              <a:rPr lang="nl-NL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monuments</a:t>
            </a: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nl-NL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hydraulic</a:t>
            </a: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structures</a:t>
            </a: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nl-NL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harbours</a:t>
            </a: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b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Just </a:t>
            </a:r>
            <a:r>
              <a:rPr lang="nl-NL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south</a:t>
            </a: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project KIJK a storm </a:t>
            </a:r>
            <a:r>
              <a:rPr lang="nl-NL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surge</a:t>
            </a: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barrier</a:t>
            </a: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 </a:t>
            </a:r>
            <a:r>
              <a:rPr lang="nl-NL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situated</a:t>
            </a:r>
            <a:r>
              <a:rPr lang="nl-NL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FBEB-102E-E64D-A752-5AD985AD2EC6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 3.1: Setting the scene of the case study</a:t>
            </a:r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886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FBEB-102E-E64D-A752-5AD985AD2EC6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 3.1: Setting the scene of the case study</a:t>
            </a:r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9049" y="4285667"/>
            <a:ext cx="2232000" cy="163329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9049" y="1870180"/>
            <a:ext cx="2232000" cy="1781409"/>
          </a:xfrm>
          <a:prstGeom prst="rect">
            <a:avLst/>
          </a:prstGeom>
        </p:spPr>
      </p:pic>
      <p:pic>
        <p:nvPicPr>
          <p:cNvPr id="9" name="Afbeelding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5842000" cy="40817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9398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762119" y="1700808"/>
            <a:ext cx="7745293" cy="4895952"/>
          </a:xfrm>
        </p:spPr>
        <p:txBody>
          <a:bodyPr>
            <a:normAutofit/>
          </a:bodyPr>
          <a:lstStyle/>
          <a:p>
            <a:endParaRPr lang="en-GB" sz="1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b="0" dirty="0">
                <a:solidFill>
                  <a:srgbClr val="3069D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Socio-economic setting</a:t>
            </a:r>
            <a:r>
              <a:rPr lang="en-GB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semi-urban, 3 villages in 2 municipalities, part of dike ring area 15 that has 200.000 inhabitants. </a:t>
            </a:r>
            <a:br>
              <a:rPr lang="en-GB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dike breach has a potential damage of 1 billion euros and 150 victims. </a:t>
            </a:r>
            <a:br>
              <a:rPr lang="en-GB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historical flood disaster of 1953 a part the dike within project KIJK proved to be inadequate. </a:t>
            </a:r>
            <a:endParaRPr lang="en-GB" sz="1800" b="0" dirty="0">
              <a:solidFill>
                <a:srgbClr val="3069D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800" b="0" dirty="0">
              <a:solidFill>
                <a:srgbClr val="3069D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b="0" dirty="0">
                <a:solidFill>
                  <a:srgbClr val="3069D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Goal (functional)</a:t>
            </a:r>
            <a:r>
              <a:rPr lang="en-GB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to protect the citizens and economic values behind the dike against high water levels and flooding, and to meet the new Dutch safety standards. </a:t>
            </a:r>
            <a:br>
              <a:rPr lang="en-GB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acceptance of local and regional authorities, inhabitants and other stakeholders.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FBEB-102E-E64D-A752-5AD985AD2EC6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 3.1: Setting the scene of the case study</a:t>
            </a:r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017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762119" y="1700808"/>
            <a:ext cx="7745293" cy="4895952"/>
          </a:xfrm>
        </p:spPr>
        <p:txBody>
          <a:bodyPr>
            <a:normAutofit/>
          </a:bodyPr>
          <a:lstStyle/>
          <a:p>
            <a:endParaRPr lang="en-GB" sz="1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b="0" dirty="0">
                <a:solidFill>
                  <a:srgbClr val="3069D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Asset management challenge</a:t>
            </a:r>
            <a:r>
              <a:rPr lang="en-GB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Project KIJK is interested in gaining and sharing knowledge about the following:</a:t>
            </a:r>
          </a:p>
          <a:p>
            <a:pPr lvl="1">
              <a:buAutoNum type="arabicPeriod"/>
            </a:pPr>
            <a:r>
              <a:rPr lang="en-GB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LCC in Systems Engineering (system approach);</a:t>
            </a:r>
          </a:p>
          <a:p>
            <a:pPr lvl="1">
              <a:buAutoNum type="arabicPeriod"/>
            </a:pPr>
            <a:r>
              <a:rPr lang="en-GB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Maintenance costs index numbers of innovative solutions;</a:t>
            </a:r>
          </a:p>
          <a:p>
            <a:pPr lvl="1">
              <a:buAutoNum type="arabicPeriod"/>
            </a:pPr>
            <a:r>
              <a:rPr lang="en-GB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use of new LCC calculation or analysis tools if available.</a:t>
            </a:r>
          </a:p>
          <a:p>
            <a:pPr marL="0" indent="0">
              <a:buNone/>
            </a:pPr>
            <a:endParaRPr lang="en-GB" sz="1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b="0" dirty="0">
                <a:solidFill>
                  <a:srgbClr val="3069D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Systems engineering approach</a:t>
            </a:r>
            <a:r>
              <a:rPr lang="en-GB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Thinking in functions rather than objects, so addressing the functional goal of protecting the citizens and economic values. </a:t>
            </a:r>
            <a:br>
              <a:rPr lang="en-GB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could not only be solved with reinforcing the dike, but also with a combination of solutions in a broader perspective (lowering water levels, optimizing safety standard storm surge barrier, minimizing impact of possible flooding, innovative solutions), per dike section.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800" b="0" dirty="0">
              <a:solidFill>
                <a:srgbClr val="3069D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FBEB-102E-E64D-A752-5AD985AD2EC6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 3.2: </a:t>
            </a:r>
            <a:r>
              <a:rPr lang="nl-NL" sz="3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Specific</a:t>
            </a:r>
            <a:r>
              <a:rPr lang="nl-NL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3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challenges</a:t>
            </a:r>
            <a:r>
              <a:rPr lang="nl-NL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3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nl-NL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3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barriers</a:t>
            </a:r>
            <a:r>
              <a:rPr lang="nl-NL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3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nl-NL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3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overcome</a:t>
            </a:r>
            <a:endParaRPr lang="nl-NL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096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FBEB-102E-E64D-A752-5AD985AD2EC6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 3.2: </a:t>
            </a:r>
            <a:r>
              <a:rPr lang="nl-NL" sz="3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Specific</a:t>
            </a:r>
            <a:r>
              <a:rPr lang="nl-NL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3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challenges</a:t>
            </a:r>
            <a:r>
              <a:rPr lang="nl-NL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3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nl-NL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3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barriers</a:t>
            </a:r>
            <a:r>
              <a:rPr lang="nl-NL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3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nl-NL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3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overcome</a:t>
            </a:r>
            <a:endParaRPr lang="nl-NL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Afbeelding 6"/>
          <p:cNvPicPr/>
          <p:nvPr/>
        </p:nvPicPr>
        <p:blipFill>
          <a:blip r:embed="rId3"/>
          <a:stretch>
            <a:fillRect/>
          </a:stretch>
        </p:blipFill>
        <p:spPr>
          <a:xfrm>
            <a:off x="1835696" y="1700808"/>
            <a:ext cx="6264696" cy="49430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vak 4"/>
          <p:cNvSpPr txBox="1"/>
          <p:nvPr/>
        </p:nvSpPr>
        <p:spPr>
          <a:xfrm>
            <a:off x="251520" y="213285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3069D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nl-NL" dirty="0" err="1">
                <a:solidFill>
                  <a:srgbClr val="3069D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broader</a:t>
            </a:r>
            <a:r>
              <a:rPr lang="nl-NL" dirty="0">
                <a:solidFill>
                  <a:srgbClr val="3069D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dirty="0" err="1">
                <a:solidFill>
                  <a:srgbClr val="3069D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perspective</a:t>
            </a:r>
            <a:r>
              <a:rPr lang="nl-NL" dirty="0">
                <a:solidFill>
                  <a:srgbClr val="3069D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217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762119" y="1700808"/>
            <a:ext cx="7745293" cy="4895952"/>
          </a:xfrm>
        </p:spPr>
        <p:txBody>
          <a:bodyPr>
            <a:normAutofit/>
          </a:bodyPr>
          <a:lstStyle/>
          <a:p>
            <a:endParaRPr lang="en-GB" sz="1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GB" sz="1800" b="0" dirty="0">
                <a:solidFill>
                  <a:srgbClr val="3069D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failure mechanisms </a:t>
            </a:r>
            <a:r>
              <a:rPr lang="en-GB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dike section have already been analysed in project KIJK (in 2015-2016): landward stability, riverside stability, micro stability, floodplain stability, height, and grass/asphalt/stone dike cover. 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combination of possible solutions per dike section in project KIJK are being analysed at this moment, so </a:t>
            </a:r>
            <a:r>
              <a:rPr lang="en-GB" sz="1800" b="0" dirty="0">
                <a:solidFill>
                  <a:srgbClr val="3069D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overview of asset types and activities </a:t>
            </a:r>
            <a:r>
              <a:rPr lang="en-GB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still have to be determined (2016-2018). 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new safety standard for project KIJK is </a:t>
            </a:r>
            <a:r>
              <a:rPr lang="en-GB" sz="1800" b="0" dirty="0">
                <a:solidFill>
                  <a:srgbClr val="3069D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1/10.000</a:t>
            </a:r>
            <a:r>
              <a:rPr lang="en-GB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(‘</a:t>
            </a:r>
            <a:r>
              <a:rPr lang="en-GB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signaleringsnorm</a:t>
            </a:r>
            <a:r>
              <a:rPr lang="en-GB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’).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800" b="0" dirty="0">
              <a:solidFill>
                <a:srgbClr val="3069D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FBEB-102E-E64D-A752-5AD985AD2EC6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 3.2: </a:t>
            </a:r>
            <a:r>
              <a:rPr lang="nl-NL" sz="3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Specific</a:t>
            </a:r>
            <a:r>
              <a:rPr lang="nl-NL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3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challenges</a:t>
            </a:r>
            <a:r>
              <a:rPr lang="nl-NL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3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nl-NL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3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barriers</a:t>
            </a:r>
            <a:r>
              <a:rPr lang="nl-NL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3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nl-NL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3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overcome</a:t>
            </a:r>
            <a:endParaRPr lang="nl-NL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17846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6495</TotalTime>
  <Words>691</Words>
  <Application>Microsoft Office PowerPoint</Application>
  <PresentationFormat>Diavoorstelling (4:3)</PresentationFormat>
  <Paragraphs>103</Paragraphs>
  <Slides>13</Slides>
  <Notes>13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Kantoorthema</vt:lpstr>
      <vt:lpstr>Interreg FAIR task 3.1 Questionnaire Part B – Case study – Project KIJK</vt:lpstr>
      <vt:lpstr>This presentation</vt:lpstr>
      <vt:lpstr>Question 3.1: Setting the scene of the case study</vt:lpstr>
      <vt:lpstr>Question 3.1: Setting the scene of the case study</vt:lpstr>
      <vt:lpstr>Question 3.1: Setting the scene of the case study</vt:lpstr>
      <vt:lpstr>Question 3.1: Setting the scene of the case study</vt:lpstr>
      <vt:lpstr>Question 3.2: Specific challenges and barriers to overcome</vt:lpstr>
      <vt:lpstr>Question 3.2: Specific challenges and barriers to overcome</vt:lpstr>
      <vt:lpstr>Question 3.2: Specific challenges and barriers to overcome</vt:lpstr>
      <vt:lpstr>Question 3.2: Specific challenges and barriers to overcome</vt:lpstr>
      <vt:lpstr>Question 3.3: Overview of tools and data to be used</vt:lpstr>
      <vt:lpstr>Question 3.4: Decision process</vt:lpstr>
      <vt:lpstr>Question 3.5: The relationship of asset management to board planning issues</vt:lpstr>
    </vt:vector>
  </TitlesOfParts>
  <Company>ARCADIS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Manon de Vries</dc:creator>
  <cp:lastModifiedBy>Vries, Manon de</cp:lastModifiedBy>
  <cp:revision>540</cp:revision>
  <cp:lastPrinted>2015-09-01T11:40:00Z</cp:lastPrinted>
  <dcterms:created xsi:type="dcterms:W3CDTF">2015-04-01T19:34:59Z</dcterms:created>
  <dcterms:modified xsi:type="dcterms:W3CDTF">2016-08-31T21:00:32Z</dcterms:modified>
</cp:coreProperties>
</file>