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9"/>
  </p:notesMasterIdLst>
  <p:sldIdLst>
    <p:sldId id="256" r:id="rId3"/>
    <p:sldId id="278" r:id="rId4"/>
    <p:sldId id="275" r:id="rId5"/>
    <p:sldId id="285" r:id="rId6"/>
    <p:sldId id="282" r:id="rId7"/>
    <p:sldId id="283" r:id="rId8"/>
    <p:sldId id="284" r:id="rId9"/>
    <p:sldId id="286" r:id="rId10"/>
    <p:sldId id="287" r:id="rId11"/>
    <p:sldId id="267" r:id="rId12"/>
    <p:sldId id="288" r:id="rId13"/>
    <p:sldId id="268" r:id="rId14"/>
    <p:sldId id="293" r:id="rId15"/>
    <p:sldId id="290" r:id="rId16"/>
    <p:sldId id="291" r:id="rId17"/>
    <p:sldId id="292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Strategic</c:v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'Formulierreacties 1'!$B$9:$B$14</c:f>
              <c:strCache>
                <c:ptCount val="6"/>
                <c:pt idx="0">
                  <c:v>Flanders</c:v>
                </c:pt>
                <c:pt idx="1">
                  <c:v>Sweden</c:v>
                </c:pt>
                <c:pt idx="2">
                  <c:v>Denmark</c:v>
                </c:pt>
                <c:pt idx="3">
                  <c:v>LSBG Hamburg</c:v>
                </c:pt>
                <c:pt idx="4">
                  <c:v>RWS Netherlands</c:v>
                </c:pt>
                <c:pt idx="5">
                  <c:v>HHSK Netherlands</c:v>
                </c:pt>
              </c:strCache>
            </c:strRef>
          </c:cat>
          <c:val>
            <c:numRef>
              <c:f>'Formulierreacties 1'!$C$9:$C$14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v>Tactical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'Formulierreacties 1'!$B$9:$B$14</c:f>
              <c:strCache>
                <c:ptCount val="6"/>
                <c:pt idx="0">
                  <c:v>Flanders</c:v>
                </c:pt>
                <c:pt idx="1">
                  <c:v>Sweden</c:v>
                </c:pt>
                <c:pt idx="2">
                  <c:v>Denmark</c:v>
                </c:pt>
                <c:pt idx="3">
                  <c:v>LSBG Hamburg</c:v>
                </c:pt>
                <c:pt idx="4">
                  <c:v>RWS Netherlands</c:v>
                </c:pt>
                <c:pt idx="5">
                  <c:v>HHSK Netherlands</c:v>
                </c:pt>
              </c:strCache>
            </c:strRef>
          </c:cat>
          <c:val>
            <c:numRef>
              <c:f>'Formulierreacties 1'!$D$9:$D$14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</c:ser>
        <c:ser>
          <c:idx val="2"/>
          <c:order val="2"/>
          <c:tx>
            <c:v>Operational</c:v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'Formulierreacties 1'!$B$9:$B$14</c:f>
              <c:strCache>
                <c:ptCount val="6"/>
                <c:pt idx="0">
                  <c:v>Flanders</c:v>
                </c:pt>
                <c:pt idx="1">
                  <c:v>Sweden</c:v>
                </c:pt>
                <c:pt idx="2">
                  <c:v>Denmark</c:v>
                </c:pt>
                <c:pt idx="3">
                  <c:v>LSBG Hamburg</c:v>
                </c:pt>
                <c:pt idx="4">
                  <c:v>RWS Netherlands</c:v>
                </c:pt>
                <c:pt idx="5">
                  <c:v>HHSK Netherlands</c:v>
                </c:pt>
              </c:strCache>
            </c:strRef>
          </c:cat>
          <c:val>
            <c:numRef>
              <c:f>'Formulierreacties 1'!$E$9:$E$14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4514912"/>
        <c:axId val="444515304"/>
      </c:barChart>
      <c:catAx>
        <c:axId val="44451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4515304"/>
        <c:crosses val="autoZero"/>
        <c:auto val="1"/>
        <c:lblAlgn val="ctr"/>
        <c:lblOffset val="100"/>
        <c:noMultiLvlLbl val="0"/>
      </c:catAx>
      <c:valAx>
        <c:axId val="444515304"/>
        <c:scaling>
          <c:orientation val="minMax"/>
          <c:max val="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451491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545C8-F1D4-4440-A3A4-591BE88B6C09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BDC4B-6138-4C0B-946C-A58C16C94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80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 </a:t>
            </a:r>
            <a:r>
              <a:rPr lang="de-DE" dirty="0" err="1" smtClean="0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Edit master title 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927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 baseline="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format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/>
              <a:t>Edit master title format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 hasCustomPrompt="1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 baseline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format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0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format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/>
              <a:t>Edit master title format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 hasCustomPrompt="1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format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 baseline="0"/>
            </a:lvl2pPr>
            <a:lvl3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Edit master text format 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Third level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Fourth level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 hasCustomPrompt="1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 baseline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format</a:t>
            </a:r>
          </a:p>
        </p:txBody>
      </p:sp>
    </p:spTree>
    <p:extLst>
      <p:ext uri="{BB962C8B-B14F-4D97-AF65-F5344CB8AC3E}">
        <p14:creationId xmlns:p14="http://schemas.microsoft.com/office/powerpoint/2010/main" val="137402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/>
              <a:t>Edit master title 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6151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142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31574" y="1510115"/>
            <a:ext cx="3124147" cy="359607"/>
          </a:xfrm>
        </p:spPr>
        <p:txBody>
          <a:bodyPr anchor="t">
            <a:normAutofit/>
          </a:bodyPr>
          <a:lstStyle>
            <a:lvl1pPr algn="l">
              <a:defRPr sz="2400" b="0" i="0">
                <a:latin typeface="Univers LT Std 55"/>
                <a:cs typeface="Univers LT Std 55"/>
              </a:defRPr>
            </a:lvl1pPr>
          </a:lstStyle>
          <a:p>
            <a:r>
              <a:rPr lang="en-US" dirty="0"/>
              <a:t>Edit master title format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268610" y="1510115"/>
            <a:ext cx="4418189" cy="350638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4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Edit master text format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Third level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/>
              <a:t>Fourth level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31574" y="2008943"/>
            <a:ext cx="3124147" cy="3729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format</a:t>
            </a:r>
          </a:p>
        </p:txBody>
      </p:sp>
    </p:spTree>
    <p:extLst>
      <p:ext uri="{BB962C8B-B14F-4D97-AF65-F5344CB8AC3E}">
        <p14:creationId xmlns:p14="http://schemas.microsoft.com/office/powerpoint/2010/main" val="1551963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F81B092-AA50-0940-A1DC-B65882C09C68}" type="datetimeFigureOut">
              <a:rPr lang="nl-BE" smtClean="0">
                <a:solidFill>
                  <a:prstClr val="black"/>
                </a:solidFill>
              </a:rPr>
              <a:pPr defTabSz="457200"/>
              <a:t>27/10/2017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87D083B-FAF2-5643-A9FC-521FAB15583B}" type="slidenum">
              <a:rPr lang="nl-BE" smtClean="0">
                <a:solidFill>
                  <a:prstClr val="black"/>
                </a:solidFill>
              </a:rPr>
              <a:pPr defTabSz="457200"/>
              <a:t>‹#›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3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 baseline="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format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Edit master title format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 hasCustomPrompt="1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 baseline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format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829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31575" y="2314475"/>
            <a:ext cx="3829703" cy="394858"/>
          </a:xfrm>
        </p:spPr>
        <p:txBody>
          <a:bodyPr anchor="t"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format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Edit master title format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 hasCustomPrompt="1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format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 baseline="0"/>
            </a:lvl2pPr>
            <a:lvl3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 smtClean="0"/>
              <a:t>Edit master text format 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 smtClean="0"/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 smtClean="0"/>
              <a:t>Third level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 smtClean="0"/>
              <a:t>Fourth level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 smtClean="0"/>
              <a:t>Fifth level</a:t>
            </a:r>
            <a:endParaRPr lang="de-DE" dirty="0" smtClean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 hasCustomPrompt="1"/>
          </p:nvPr>
        </p:nvSpPr>
        <p:spPr>
          <a:xfrm>
            <a:off x="5003068" y="2314475"/>
            <a:ext cx="3829704" cy="394858"/>
          </a:xfrm>
        </p:spPr>
        <p:txBody>
          <a:bodyPr anchor="t"/>
          <a:lstStyle>
            <a:lvl1pPr marL="0" indent="0">
              <a:buNone/>
              <a:defRPr sz="2400" b="0" i="0" baseline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format</a:t>
            </a:r>
          </a:p>
        </p:txBody>
      </p:sp>
    </p:spTree>
    <p:extLst>
      <p:ext uri="{BB962C8B-B14F-4D97-AF65-F5344CB8AC3E}">
        <p14:creationId xmlns:p14="http://schemas.microsoft.com/office/powerpoint/2010/main" val="244901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Edit master title 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808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47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31574" y="1510115"/>
            <a:ext cx="3124147" cy="359607"/>
          </a:xfrm>
        </p:spPr>
        <p:txBody>
          <a:bodyPr anchor="t">
            <a:normAutofit/>
          </a:bodyPr>
          <a:lstStyle>
            <a:lvl1pPr algn="l">
              <a:defRPr sz="2400" b="0" i="0">
                <a:latin typeface="Univers LT Std 55"/>
                <a:cs typeface="Univers LT Std 55"/>
              </a:defRPr>
            </a:lvl1pPr>
          </a:lstStyle>
          <a:p>
            <a:r>
              <a:rPr lang="en-US" dirty="0" smtClean="0"/>
              <a:t>Edit master title format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268610" y="1510115"/>
            <a:ext cx="4418189" cy="350638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4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 smtClean="0"/>
              <a:t>Edit master text format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 smtClean="0"/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 smtClean="0"/>
              <a:t>Third level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en-US" dirty="0" smtClean="0"/>
              <a:t>Fourth level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31574" y="2008943"/>
            <a:ext cx="3124147" cy="3729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format</a:t>
            </a:r>
          </a:p>
        </p:txBody>
      </p:sp>
    </p:spTree>
    <p:extLst>
      <p:ext uri="{BB962C8B-B14F-4D97-AF65-F5344CB8AC3E}">
        <p14:creationId xmlns:p14="http://schemas.microsoft.com/office/powerpoint/2010/main" val="2201832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32E2F2-E7CA-4366-8F40-654D9FE473DC}" type="datetimeFigureOut">
              <a:rPr lang="nl-NL" smtClean="0"/>
              <a:t>27-10-2017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72713-E90D-4DD2-9DBE-B57F925E8C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5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32E2F2-E7CA-4366-8F40-654D9FE473DC}" type="datetimeFigureOut">
              <a:rPr lang="nl-NL" smtClean="0"/>
              <a:t>27-10-2017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72713-E90D-4DD2-9DBE-B57F925E8C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692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/>
              <a:t>Edit master title 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286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NSRP-2014-Wavelines_Combating Climate Chang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73663"/>
            <a:ext cx="9144000" cy="1905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 smtClean="0"/>
              <a:t>MASTER TITLE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4" y="2245361"/>
            <a:ext cx="7801198" cy="388080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 smtClean="0"/>
              <a:t>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DE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 smtClean="0"/>
              <a:t>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DE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 smtClean="0"/>
              <a:t>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DE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 smtClean="0"/>
              <a:t>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DE" dirty="0" smtClean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 smtClean="0"/>
              <a:t>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r>
              <a:rPr lang="de-DE" dirty="0" smtClean="0"/>
              <a:t>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 smtClean="0"/>
              <a:t>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r>
              <a:rPr lang="de-DE" dirty="0" smtClean="0"/>
              <a:t>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 smtClean="0"/>
              <a:t>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r>
              <a:rPr lang="de-DE" dirty="0" smtClean="0"/>
              <a:t>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 smtClean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 smtClean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 smtClean="0"/>
          </a:p>
          <a:p>
            <a:pPr lvl="0"/>
            <a:endParaRPr lang="de-DE" dirty="0" smtClean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06" y="125857"/>
            <a:ext cx="2083709" cy="1039368"/>
          </a:xfrm>
          <a:prstGeom prst="rect">
            <a:avLst/>
          </a:prstGeom>
        </p:spPr>
      </p:pic>
      <p:pic>
        <p:nvPicPr>
          <p:cNvPr id="6" name="Bild 5" descr="interreg_icon_combating-climate_neg_CMYK.pd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916" y="273909"/>
            <a:ext cx="485376" cy="4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8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457200" rtl="0" eaLnBrk="1" latinLnBrk="0" hangingPunct="1">
        <a:spcBef>
          <a:spcPct val="0"/>
        </a:spcBef>
        <a:buNone/>
        <a:tabLst>
          <a:tab pos="536575" algn="l"/>
        </a:tabLst>
        <a:defRPr sz="3400" b="0" i="0" kern="1200">
          <a:solidFill>
            <a:srgbClr val="00339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Char char="+"/>
        <a:tabLst>
          <a:tab pos="360363" algn="l"/>
        </a:tabLst>
        <a:defRPr sz="2400" b="0" i="0" kern="1200">
          <a:solidFill>
            <a:srgbClr val="00339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0005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None/>
        <a:tabLst>
          <a:tab pos="360363" algn="l"/>
        </a:tabLst>
        <a:defRPr sz="1400" b="0" i="0" kern="1200">
          <a:solidFill>
            <a:srgbClr val="003399"/>
          </a:solidFill>
          <a:latin typeface="Univers LT Std 45 Light"/>
          <a:ea typeface="+mn-ea"/>
          <a:cs typeface="Univers LT Std 45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NSRP-2014-Wavelines_Combating Climate Chang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73663"/>
            <a:ext cx="9144000" cy="1905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/>
              <a:t>MASTER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4" y="2245361"/>
            <a:ext cx="7801198" cy="388080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/>
            </a:pPr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 2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/>
            </a:pPr>
            <a:endParaRPr lang="de-DE" dirty="0"/>
          </a:p>
          <a:p>
            <a:pPr lvl="0"/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06" y="125857"/>
            <a:ext cx="2083709" cy="1039368"/>
          </a:xfrm>
          <a:prstGeom prst="rect">
            <a:avLst/>
          </a:prstGeom>
        </p:spPr>
      </p:pic>
      <p:pic>
        <p:nvPicPr>
          <p:cNvPr id="6" name="Bild 5" descr="interreg_icon_combating-climate_neg_CMYK.pd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916" y="273909"/>
            <a:ext cx="485376" cy="4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2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txStyles>
    <p:titleStyle>
      <a:lvl1pPr algn="l" defTabSz="457200" rtl="0" eaLnBrk="1" latinLnBrk="0" hangingPunct="1">
        <a:spcBef>
          <a:spcPct val="0"/>
        </a:spcBef>
        <a:buNone/>
        <a:tabLst>
          <a:tab pos="536575" algn="l"/>
        </a:tabLst>
        <a:defRPr sz="3400" b="0" i="0" kern="1200">
          <a:solidFill>
            <a:srgbClr val="00339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Char char="+"/>
        <a:tabLst>
          <a:tab pos="360363" algn="l"/>
        </a:tabLst>
        <a:defRPr sz="2400" b="0" i="0" kern="1200">
          <a:solidFill>
            <a:srgbClr val="00339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0005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Lucida Grande"/>
        <a:buNone/>
        <a:tabLst>
          <a:tab pos="360363" algn="l"/>
        </a:tabLst>
        <a:defRPr sz="1400" b="0" i="0" kern="1200">
          <a:solidFill>
            <a:srgbClr val="003399"/>
          </a:solidFill>
          <a:latin typeface="Univers LT Std 45 Light"/>
          <a:ea typeface="+mn-ea"/>
          <a:cs typeface="Univers LT Std 45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325A"/>
          </a:solidFill>
          <a:latin typeface="Univers LT Std 45 Light"/>
          <a:ea typeface="+mn-ea"/>
          <a:cs typeface="Univers LT Std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tif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Maturity</a:t>
            </a:r>
            <a:r>
              <a:rPr lang="nl-NL" dirty="0" smtClean="0"/>
              <a:t> of asset management of </a:t>
            </a:r>
            <a:r>
              <a:rPr lang="nl-NL" dirty="0" err="1" smtClean="0"/>
              <a:t>flood</a:t>
            </a:r>
            <a:r>
              <a:rPr lang="nl-NL" dirty="0" smtClean="0"/>
              <a:t> </a:t>
            </a:r>
            <a:r>
              <a:rPr lang="nl-NL" dirty="0" err="1" smtClean="0"/>
              <a:t>defences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NSR: a baseline analysis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Coordination</a:t>
            </a:r>
            <a:r>
              <a:rPr lang="nl-NL" dirty="0" smtClean="0"/>
              <a:t> Meeting, </a:t>
            </a:r>
            <a:r>
              <a:rPr lang="nl-NL" dirty="0" err="1" smtClean="0"/>
              <a:t>Billund</a:t>
            </a:r>
            <a:r>
              <a:rPr lang="nl-NL" dirty="0" smtClean="0"/>
              <a:t>, </a:t>
            </a:r>
            <a:r>
              <a:rPr lang="nl-NL" dirty="0" err="1" smtClean="0"/>
              <a:t>day</a:t>
            </a:r>
            <a:r>
              <a:rPr lang="nl-NL" dirty="0" smtClean="0"/>
              <a:t> 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095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8131438"/>
              </p:ext>
            </p:extLst>
          </p:nvPr>
        </p:nvGraphicFramePr>
        <p:xfrm>
          <a:off x="1907704" y="2060848"/>
          <a:ext cx="6800287" cy="339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31575" y="1134863"/>
            <a:ext cx="7801197" cy="478653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Maturity throughout 3 stages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679988"/>
              </p:ext>
            </p:extLst>
          </p:nvPr>
        </p:nvGraphicFramePr>
        <p:xfrm>
          <a:off x="395536" y="2204864"/>
          <a:ext cx="1641782" cy="22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/>
              </a:tblGrid>
              <a:tr h="453600">
                <a:tc>
                  <a:txBody>
                    <a:bodyPr/>
                    <a:lstStyle/>
                    <a:p>
                      <a:r>
                        <a:rPr lang="nl-NL" sz="2000" b="0" dirty="0" err="1" smtClean="0">
                          <a:solidFill>
                            <a:schemeClr val="tx1"/>
                          </a:solidFill>
                        </a:rPr>
                        <a:t>Optimal</a:t>
                      </a:r>
                      <a:endParaRPr lang="nl-NL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53600">
                <a:tc>
                  <a:txBody>
                    <a:bodyPr/>
                    <a:lstStyle/>
                    <a:p>
                      <a:r>
                        <a:rPr lang="nl-NL" sz="2000" b="0" dirty="0" err="1" smtClean="0">
                          <a:solidFill>
                            <a:schemeClr val="tx1"/>
                          </a:solidFill>
                        </a:rPr>
                        <a:t>Managed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53600">
                <a:tc>
                  <a:txBody>
                    <a:bodyPr/>
                    <a:lstStyle/>
                    <a:p>
                      <a:r>
                        <a:rPr lang="nl-NL" sz="2000" b="0" dirty="0" smtClean="0">
                          <a:solidFill>
                            <a:schemeClr val="tx1"/>
                          </a:solidFill>
                        </a:rPr>
                        <a:t>Standard</a:t>
                      </a:r>
                    </a:p>
                  </a:txBody>
                  <a:tcPr>
                    <a:noFill/>
                  </a:tcPr>
                </a:tc>
              </a:tr>
              <a:tr h="453600">
                <a:tc>
                  <a:txBody>
                    <a:bodyPr/>
                    <a:lstStyle/>
                    <a:p>
                      <a:r>
                        <a:rPr lang="nl-NL" sz="2000" b="0" dirty="0" err="1" smtClean="0">
                          <a:solidFill>
                            <a:schemeClr val="tx1"/>
                          </a:solidFill>
                        </a:rPr>
                        <a:t>Repeatable</a:t>
                      </a:r>
                      <a:endParaRPr lang="nl-NL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53600">
                <a:tc>
                  <a:txBody>
                    <a:bodyPr/>
                    <a:lstStyle/>
                    <a:p>
                      <a:r>
                        <a:rPr lang="nl-NL" sz="2000" b="0" dirty="0" smtClean="0">
                          <a:solidFill>
                            <a:schemeClr val="tx1"/>
                          </a:solidFill>
                        </a:rPr>
                        <a:t>Ad hoc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2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31575" y="1134863"/>
            <a:ext cx="7801197" cy="478653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Maturity of underlying factors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3" y="1988840"/>
            <a:ext cx="4533900" cy="33991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988840"/>
            <a:ext cx="4533900" cy="339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7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33900" cy="339913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94" y="-8012"/>
            <a:ext cx="4533900" cy="3399130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27" y="3459152"/>
            <a:ext cx="4533525" cy="33988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277" y="3444705"/>
            <a:ext cx="4533900" cy="33991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95936" y="5517232"/>
            <a:ext cx="648072" cy="12241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7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29512"/>
            <a:ext cx="5334000" cy="39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74" y="1134863"/>
            <a:ext cx="7801200" cy="478653"/>
          </a:xfrm>
        </p:spPr>
        <p:txBody>
          <a:bodyPr>
            <a:noAutofit/>
          </a:bodyPr>
          <a:lstStyle/>
          <a:p>
            <a:pPr algn="ctr"/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nitial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ndertitel 1"/>
          <p:cNvSpPr txBox="1">
            <a:spLocks/>
          </p:cNvSpPr>
          <p:nvPr/>
        </p:nvSpPr>
        <p:spPr>
          <a:xfrm>
            <a:off x="440870" y="1774480"/>
            <a:ext cx="8235586" cy="307769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2400" b="0" i="0" kern="12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00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None/>
              <a:tabLst>
                <a:tab pos="360363" algn="l"/>
              </a:tabLst>
              <a:defRPr sz="1400" b="0" i="0" kern="1200">
                <a:solidFill>
                  <a:srgbClr val="003399"/>
                </a:solidFill>
                <a:latin typeface="Univers LT Std 45 Light"/>
                <a:ea typeface="+mn-ea"/>
                <a:cs typeface="Univers LT Std 45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00325A"/>
                </a:solidFill>
                <a:latin typeface="Univers LT Std 45 Light"/>
                <a:ea typeface="+mn-ea"/>
                <a:cs typeface="Univers LT Std 45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00325A"/>
                </a:solidFill>
                <a:latin typeface="Univers LT Std 45 Light"/>
                <a:ea typeface="+mn-ea"/>
                <a:cs typeface="Univers LT Std 45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rgbClr val="00325A"/>
                </a:solidFill>
                <a:latin typeface="Univers LT Std 45 Light"/>
                <a:ea typeface="+mn-ea"/>
                <a:cs typeface="Univers LT Std 45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+"/>
            </a:pP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Ample </a:t>
            </a:r>
            <a:r>
              <a:rPr lang="en-GB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in further mainstreaming </a:t>
            </a: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strategies, particularly on tactical and operational level</a:t>
            </a:r>
          </a:p>
          <a:p>
            <a:pPr>
              <a:buFont typeface="Arial" panose="020B0604020202020204" pitchFamily="34" charset="0"/>
              <a:buChar char="+"/>
            </a:pPr>
            <a:endParaRPr lang="en-GB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+"/>
            </a:pP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 </a:t>
            </a:r>
            <a:r>
              <a:rPr lang="en-GB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maturity levels point to the opportunity to meaningfully share knowledge and experiences</a:t>
            </a:r>
          </a:p>
          <a:p>
            <a:pPr>
              <a:buFont typeface="Arial" panose="020B0604020202020204" pitchFamily="34" charset="0"/>
              <a:buChar char="+"/>
            </a:pPr>
            <a:endParaRPr lang="en-GB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+"/>
            </a:pP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maturity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matrix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helped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common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lang="en-GB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5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74" y="1134863"/>
            <a:ext cx="7801200" cy="478653"/>
          </a:xfrm>
        </p:spPr>
        <p:txBody>
          <a:bodyPr>
            <a:noAutofit/>
          </a:bodyPr>
          <a:lstStyle/>
          <a:p>
            <a:pPr algn="ctr"/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ndertitel 1"/>
          <p:cNvSpPr txBox="1">
            <a:spLocks/>
          </p:cNvSpPr>
          <p:nvPr/>
        </p:nvSpPr>
        <p:spPr>
          <a:xfrm>
            <a:off x="440870" y="1774480"/>
            <a:ext cx="8235586" cy="307769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2400" b="0" i="0" kern="12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00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None/>
              <a:tabLst>
                <a:tab pos="360363" algn="l"/>
              </a:tabLst>
              <a:defRPr sz="1400" b="0" i="0" kern="1200">
                <a:solidFill>
                  <a:srgbClr val="003399"/>
                </a:solidFill>
                <a:latin typeface="Univers LT Std 45 Light"/>
                <a:ea typeface="+mn-ea"/>
                <a:cs typeface="Univers LT Std 45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00325A"/>
                </a:solidFill>
                <a:latin typeface="Univers LT Std 45 Light"/>
                <a:ea typeface="+mn-ea"/>
                <a:cs typeface="Univers LT Std 45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00325A"/>
                </a:solidFill>
                <a:latin typeface="Univers LT Std 45 Light"/>
                <a:ea typeface="+mn-ea"/>
                <a:cs typeface="Univers LT Std 45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rgbClr val="00325A"/>
                </a:solidFill>
                <a:latin typeface="Univers LT Std 45 Light"/>
                <a:ea typeface="+mn-ea"/>
                <a:cs typeface="Univers LT Std 45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making sense of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workshop</a:t>
            </a:r>
          </a:p>
          <a:p>
            <a:endParaRPr lang="nl-NL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experts in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validate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nl-NL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nl-NL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nl-NL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transnational </a:t>
            </a: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from AO to AO, </a:t>
            </a:r>
            <a:r>
              <a:rPr lang="en-GB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to compare between countries</a:t>
            </a:r>
          </a:p>
          <a:p>
            <a:endParaRPr lang="nl-NL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Repeated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monitoring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of AOs and translate progress into project result indicators</a:t>
            </a:r>
          </a:p>
        </p:txBody>
      </p:sp>
    </p:spTree>
    <p:extLst>
      <p:ext uri="{BB962C8B-B14F-4D97-AF65-F5344CB8AC3E}">
        <p14:creationId xmlns:p14="http://schemas.microsoft.com/office/powerpoint/2010/main" val="38686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74" y="1134863"/>
            <a:ext cx="7801200" cy="478653"/>
          </a:xfrm>
        </p:spPr>
        <p:txBody>
          <a:bodyPr>
            <a:noAutofit/>
          </a:bodyPr>
          <a:lstStyle/>
          <a:p>
            <a:pPr algn="ctr"/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 workshop (take </a:t>
            </a:r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!)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ndertitel 1"/>
          <p:cNvSpPr txBox="1">
            <a:spLocks/>
          </p:cNvSpPr>
          <p:nvPr/>
        </p:nvSpPr>
        <p:spPr>
          <a:xfrm>
            <a:off x="440870" y="1774480"/>
            <a:ext cx="8235586" cy="307769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2400" b="0" i="0" kern="12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00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None/>
              <a:tabLst>
                <a:tab pos="360363" algn="l"/>
              </a:tabLst>
              <a:defRPr sz="1400" b="0" i="0" kern="1200">
                <a:solidFill>
                  <a:srgbClr val="003399"/>
                </a:solidFill>
                <a:latin typeface="Univers LT Std 45 Light"/>
                <a:ea typeface="+mn-ea"/>
                <a:cs typeface="Univers LT Std 45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00325A"/>
                </a:solidFill>
                <a:latin typeface="Univers LT Std 45 Light"/>
                <a:ea typeface="+mn-ea"/>
                <a:cs typeface="Univers LT Std 45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00325A"/>
                </a:solidFill>
                <a:latin typeface="Univers LT Std 45 Light"/>
                <a:ea typeface="+mn-ea"/>
                <a:cs typeface="Univers LT Std 45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rgbClr val="00325A"/>
                </a:solidFill>
                <a:latin typeface="Univers LT Std 45 Light"/>
                <a:ea typeface="+mn-ea"/>
                <a:cs typeface="Univers LT Std 45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descriptions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 in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way?</a:t>
            </a:r>
          </a:p>
          <a:p>
            <a:endParaRPr lang="nl-NL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sense: How do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underlying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factors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throughout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stages?</a:t>
            </a:r>
          </a:p>
          <a:p>
            <a:endParaRPr lang="nl-NL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context of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case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On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nl-NL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criterium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like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nl-NL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How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translate progress in PRI?</a:t>
            </a:r>
          </a:p>
          <a:p>
            <a:endParaRPr lang="nl-NL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7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75" y="1134863"/>
            <a:ext cx="7801197" cy="478653"/>
          </a:xfrm>
        </p:spPr>
        <p:txBody>
          <a:bodyPr>
            <a:no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FAIR sets out to achieve?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ndertitel 1"/>
          <p:cNvSpPr txBox="1">
            <a:spLocks/>
          </p:cNvSpPr>
          <p:nvPr/>
        </p:nvSpPr>
        <p:spPr>
          <a:xfrm>
            <a:off x="440871" y="1774480"/>
            <a:ext cx="8133286" cy="307769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2400" b="0" i="0" kern="12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00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None/>
              <a:tabLst>
                <a:tab pos="360363" algn="l"/>
              </a:tabLst>
              <a:defRPr sz="1400" b="0" i="0" kern="1200">
                <a:solidFill>
                  <a:srgbClr val="003399"/>
                </a:solidFill>
                <a:latin typeface="Univers LT Std 45 Light"/>
                <a:ea typeface="+mn-ea"/>
                <a:cs typeface="Univers LT Std 45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00325A"/>
                </a:solidFill>
                <a:latin typeface="Univers LT Std 45 Light"/>
                <a:ea typeface="+mn-ea"/>
                <a:cs typeface="Univers LT Std 45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00325A"/>
                </a:solidFill>
                <a:latin typeface="Univers LT Std 45 Light"/>
                <a:ea typeface="+mn-ea"/>
                <a:cs typeface="Univers LT Std 45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rgbClr val="00325A"/>
                </a:solidFill>
                <a:latin typeface="Univers LT Std 45 Light"/>
                <a:ea typeface="+mn-ea"/>
                <a:cs typeface="Univers LT Std 45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+"/>
            </a:pP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lang="en-GB" b="1" i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more for less </a:t>
            </a:r>
            <a:r>
              <a:rPr lang="en-GB" i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better targeting of </a:t>
            </a: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</a:p>
          <a:p>
            <a:pPr>
              <a:buFont typeface="Arial" panose="020B0604020202020204" pitchFamily="34" charset="0"/>
              <a:buChar char="+"/>
            </a:pPr>
            <a:endParaRPr lang="en-GB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+"/>
            </a:pPr>
            <a:r>
              <a:rPr lang="en-GB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</a:t>
            </a:r>
            <a:r>
              <a:rPr lang="en-GB" b="1" i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 functionality </a:t>
            </a:r>
            <a:r>
              <a:rPr lang="en-GB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collaborative planning and connecting investments</a:t>
            </a:r>
          </a:p>
          <a:p>
            <a:pPr>
              <a:buFont typeface="Arial" panose="020B0604020202020204" pitchFamily="34" charset="0"/>
              <a:buChar char="+"/>
            </a:pPr>
            <a:endParaRPr lang="en-GB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+"/>
            </a:pP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 </a:t>
            </a:r>
            <a:r>
              <a:rPr lang="en-GB" b="1" i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 life </a:t>
            </a:r>
            <a:r>
              <a:rPr lang="en-GB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through </a:t>
            </a: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smarter maintenance </a:t>
            </a:r>
            <a:r>
              <a:rPr lang="en-GB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renovation</a:t>
            </a:r>
            <a:endParaRPr lang="nl-NL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3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960" y="1134863"/>
            <a:ext cx="7801197" cy="478653"/>
          </a:xfrm>
        </p:spPr>
        <p:txBody>
          <a:bodyPr>
            <a:no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will achieve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ndertitel 1"/>
          <p:cNvSpPr txBox="1">
            <a:spLocks/>
          </p:cNvSpPr>
          <p:nvPr/>
        </p:nvSpPr>
        <p:spPr>
          <a:xfrm>
            <a:off x="440871" y="1774480"/>
            <a:ext cx="8133286" cy="307769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2400" b="0" i="0" kern="12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00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None/>
              <a:tabLst>
                <a:tab pos="360363" algn="l"/>
              </a:tabLst>
              <a:defRPr sz="1400" b="0" i="0" kern="1200">
                <a:solidFill>
                  <a:srgbClr val="003399"/>
                </a:solidFill>
                <a:latin typeface="Univers LT Std 45 Light"/>
                <a:ea typeface="+mn-ea"/>
                <a:cs typeface="Univers LT Std 45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00325A"/>
                </a:solidFill>
                <a:latin typeface="Univers LT Std 45 Light"/>
                <a:ea typeface="+mn-ea"/>
                <a:cs typeface="Univers LT Std 45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00325A"/>
                </a:solidFill>
                <a:latin typeface="Univers LT Std 45 Light"/>
                <a:ea typeface="+mn-ea"/>
                <a:cs typeface="Univers LT Std 45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rgbClr val="00325A"/>
                </a:solidFill>
                <a:latin typeface="Univers LT Std 45 Light"/>
                <a:ea typeface="+mn-ea"/>
                <a:cs typeface="Univers LT Std 45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is in the 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eating </a:t>
            </a: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FAIR </a:t>
            </a:r>
            <a:r>
              <a:rPr lang="en-GB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Asset </a:t>
            </a: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 (AO) </a:t>
            </a:r>
            <a:r>
              <a:rPr lang="en-GB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Science </a:t>
            </a: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 (SP), which provides the opportunity </a:t>
            </a:r>
            <a:r>
              <a:rPr lang="en-GB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share and improve ‘real world practice</a:t>
            </a: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  <a:endParaRPr lang="en-GB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Lucida Grande"/>
              <a:buNone/>
            </a:pPr>
            <a:endParaRPr lang="en-GB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Lucida Grande"/>
              <a:buNone/>
            </a:pPr>
            <a:endParaRPr lang="nl-NL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Lucida Grande"/>
              <a:buNone/>
            </a:pPr>
            <a:endParaRPr lang="nl-NL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U:\Afbeeldingen\Rw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" t="-1981" r="22737" b="1981"/>
          <a:stretch/>
        </p:blipFill>
        <p:spPr bwMode="auto">
          <a:xfrm>
            <a:off x="3563888" y="3429000"/>
            <a:ext cx="2195828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U:\Afbeeldingen\Schiela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84299"/>
            <a:ext cx="2118111" cy="6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U:\Afbeeldingen\Ska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429000"/>
            <a:ext cx="144804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U:\Afbeeldingen\Norg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658" y="4504010"/>
            <a:ext cx="741574" cy="72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U:\Afbeeldingen\LSBG HAMBUR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56992"/>
            <a:ext cx="164941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X:\FAIR\Launch event\Agency for maritime and Coastal Services, Coastal Division, MD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2919673" cy="56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P:\wvl\Interreg VB\FAIR\3. Partners\Logos\Danish Coastal Authority DC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2476878" cy="66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81128"/>
            <a:ext cx="1774123" cy="52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2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960" y="1134863"/>
            <a:ext cx="7801197" cy="478653"/>
          </a:xfrm>
        </p:spPr>
        <p:txBody>
          <a:bodyPr>
            <a:no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Baseline analysis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ndertitel 1"/>
          <p:cNvSpPr txBox="1">
            <a:spLocks/>
          </p:cNvSpPr>
          <p:nvPr/>
        </p:nvSpPr>
        <p:spPr>
          <a:xfrm>
            <a:off x="440871" y="1774480"/>
            <a:ext cx="8133286" cy="307769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2400" b="0" i="0" kern="12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00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None/>
              <a:tabLst>
                <a:tab pos="360363" algn="l"/>
              </a:tabLst>
              <a:defRPr sz="1400" b="0" i="0" kern="1200">
                <a:solidFill>
                  <a:srgbClr val="003399"/>
                </a:solidFill>
                <a:latin typeface="Univers LT Std 45 Light"/>
                <a:ea typeface="+mn-ea"/>
                <a:cs typeface="Univers LT Std 45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00325A"/>
                </a:solidFill>
                <a:latin typeface="Univers LT Std 45 Light"/>
                <a:ea typeface="+mn-ea"/>
                <a:cs typeface="Univers LT Std 45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00325A"/>
                </a:solidFill>
                <a:latin typeface="Univers LT Std 45 Light"/>
                <a:ea typeface="+mn-ea"/>
                <a:cs typeface="Univers LT Std 45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rgbClr val="00325A"/>
                </a:solidFill>
                <a:latin typeface="Univers LT Std 45 Light"/>
                <a:ea typeface="+mn-ea"/>
                <a:cs typeface="Univers LT Std 45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identify strengths </a:t>
            </a:r>
            <a:r>
              <a:rPr lang="en-GB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weaknesses in current practice we monitored the degree </a:t>
            </a:r>
            <a:r>
              <a:rPr lang="en-GB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which AOs </a:t>
            </a: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implemented </a:t>
            </a:r>
            <a:r>
              <a:rPr lang="en-GB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</a:p>
          <a:p>
            <a:endParaRPr lang="en-GB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 </a:t>
            </a: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AOs to </a:t>
            </a:r>
            <a:r>
              <a:rPr lang="en-GB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</a:t>
            </a: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 potential, and supports them in linking the strategic</a:t>
            </a:r>
            <a:r>
              <a:rPr lang="en-GB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tactical and operational </a:t>
            </a: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stages</a:t>
            </a:r>
          </a:p>
          <a:p>
            <a:pPr marL="0" indent="0">
              <a:buNone/>
            </a:pPr>
            <a:endParaRPr lang="en-GB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Maturity matrices </a:t>
            </a: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structure for baseline analysis</a:t>
            </a:r>
            <a:endParaRPr lang="en-GB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Lucida Grande"/>
              <a:buNone/>
            </a:pPr>
            <a:endParaRPr lang="en-GB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Lucida Grande"/>
              <a:buNone/>
            </a:pPr>
            <a:endParaRPr lang="nl-NL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Lucida Grande"/>
              <a:buNone/>
            </a:pPr>
            <a:endParaRPr lang="nl-NL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74" y="1134863"/>
            <a:ext cx="7801200" cy="478653"/>
          </a:xfrm>
        </p:spPr>
        <p:txBody>
          <a:bodyPr>
            <a:noAutofit/>
          </a:bodyPr>
          <a:lstStyle/>
          <a:p>
            <a:pPr algn="ctr"/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Steps </a:t>
            </a:r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ndertitel 1"/>
          <p:cNvSpPr txBox="1">
            <a:spLocks/>
          </p:cNvSpPr>
          <p:nvPr/>
        </p:nvSpPr>
        <p:spPr>
          <a:xfrm>
            <a:off x="440870" y="1774480"/>
            <a:ext cx="8235586" cy="307769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2400" b="0" i="0" kern="12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00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None/>
              <a:tabLst>
                <a:tab pos="360363" algn="l"/>
              </a:tabLst>
              <a:defRPr sz="1400" b="0" i="0" kern="1200">
                <a:solidFill>
                  <a:srgbClr val="003399"/>
                </a:solidFill>
                <a:latin typeface="Univers LT Std 45 Light"/>
                <a:ea typeface="+mn-ea"/>
                <a:cs typeface="Univers LT Std 45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00325A"/>
                </a:solidFill>
                <a:latin typeface="Univers LT Std 45 Light"/>
                <a:ea typeface="+mn-ea"/>
                <a:cs typeface="Univers LT Std 45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00325A"/>
                </a:solidFill>
                <a:latin typeface="Univers LT Std 45 Light"/>
                <a:ea typeface="+mn-ea"/>
                <a:cs typeface="Univers LT Std 45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rgbClr val="00325A"/>
                </a:solidFill>
                <a:latin typeface="Univers LT Std 45 Light"/>
                <a:ea typeface="+mn-ea"/>
                <a:cs typeface="Univers LT Std 45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 desk study, we developed a 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framework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</a:t>
            </a: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defences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nl-NL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nl-NL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nl-NL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nl-NL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Qs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stages of AM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nl-NL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Qs</a:t>
            </a:r>
            <a:r>
              <a:rPr lang="nl-NL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underlying factors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AOs 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self-assessed</a:t>
            </a: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their maturity in interactive session with employees in </a:t>
            </a:r>
            <a:r>
              <a:rPr lang="en-GB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</a:t>
            </a: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 (strategic advisors, programme managers, </a:t>
            </a:r>
            <a:r>
              <a:rPr lang="en-GB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</a:t>
            </a: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managers)</a:t>
            </a:r>
            <a:endParaRPr lang="en-GB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AOs and SP together analyse and compare results in a 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</a:t>
            </a:r>
            <a:r>
              <a:rPr lang="en-GB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  <a:endParaRPr lang="en-GB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75" y="1134863"/>
            <a:ext cx="7801197" cy="478653"/>
          </a:xfrm>
        </p:spPr>
        <p:txBody>
          <a:bodyPr>
            <a:noAutofit/>
          </a:bodyPr>
          <a:lstStyle/>
          <a:p>
            <a:pPr algn="ctr"/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Framework </a:t>
            </a:r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 AM of </a:t>
            </a:r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flood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defences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4310"/>
          <a:stretch/>
        </p:blipFill>
        <p:spPr>
          <a:xfrm>
            <a:off x="1216427" y="1866030"/>
            <a:ext cx="6711147" cy="49919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63888" y="6165304"/>
            <a:ext cx="1872208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19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148099"/>
              </p:ext>
            </p:extLst>
          </p:nvPr>
        </p:nvGraphicFramePr>
        <p:xfrm>
          <a:off x="395539" y="1772816"/>
          <a:ext cx="8208911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/>
                <a:gridCol w="2189043"/>
                <a:gridCol w="2189043"/>
                <a:gridCol w="2189043"/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Maturity</a:t>
                      </a:r>
                      <a:r>
                        <a:rPr lang="nl-NL" sz="2000" baseline="0" dirty="0" smtClean="0"/>
                        <a:t> level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Strategic </a:t>
                      </a:r>
                    </a:p>
                    <a:p>
                      <a:r>
                        <a:rPr lang="nl-NL" sz="2000" dirty="0" smtClean="0"/>
                        <a:t>(Steps 1-3)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Tactical</a:t>
                      </a:r>
                      <a:endParaRPr lang="nl-NL" sz="2000" dirty="0" smtClean="0"/>
                    </a:p>
                    <a:p>
                      <a:r>
                        <a:rPr lang="nl-NL" sz="2000" dirty="0" smtClean="0"/>
                        <a:t>(Steps 4, 5, A)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Operational</a:t>
                      </a:r>
                      <a:endParaRPr lang="nl-NL" sz="2000" dirty="0" smtClean="0"/>
                    </a:p>
                    <a:p>
                      <a:r>
                        <a:rPr lang="nl-NL" sz="2000" dirty="0" smtClean="0"/>
                        <a:t>(Steps B-D)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Optimal</a:t>
                      </a:r>
                      <a:endParaRPr lang="nl-NL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Managed</a:t>
                      </a:r>
                      <a:endParaRPr lang="nl-NL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Standard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Repeatable</a:t>
                      </a:r>
                      <a:endParaRPr lang="nl-NL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Ad hoc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75" y="1134863"/>
            <a:ext cx="7801197" cy="478653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Maturity throughout 3 stages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11760" y="3068960"/>
            <a:ext cx="3096344" cy="1656184"/>
          </a:xfrm>
          <a:prstGeom prst="wedgeRoundRectCallout">
            <a:avLst>
              <a:gd name="adj1" fmla="val -43048"/>
              <a:gd name="adj2" fmla="val -70576"/>
              <a:gd name="adj3" fmla="val 16667"/>
            </a:avLst>
          </a:prstGeom>
          <a:solidFill>
            <a:srgbClr val="FEB1B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 long term vision </a:t>
            </a:r>
            <a:r>
              <a:rPr lang="en-GB" dirty="0" smtClean="0"/>
              <a:t>is </a:t>
            </a:r>
            <a:r>
              <a:rPr lang="en-GB" dirty="0"/>
              <a:t>present, and </a:t>
            </a:r>
            <a:r>
              <a:rPr lang="en-GB" dirty="0" smtClean="0"/>
              <a:t>a consistent </a:t>
            </a:r>
            <a:r>
              <a:rPr lang="en-GB" dirty="0"/>
              <a:t>method is applied </a:t>
            </a:r>
            <a:r>
              <a:rPr lang="en-GB" dirty="0" smtClean="0"/>
              <a:t>to </a:t>
            </a:r>
            <a:r>
              <a:rPr lang="en-GB" dirty="0"/>
              <a:t>translate this </a:t>
            </a:r>
            <a:r>
              <a:rPr lang="en-GB" dirty="0" smtClean="0"/>
              <a:t>vision into </a:t>
            </a:r>
            <a:r>
              <a:rPr lang="en-GB" dirty="0"/>
              <a:t>well-defined </a:t>
            </a:r>
            <a:r>
              <a:rPr lang="en-GB" dirty="0" smtClean="0"/>
              <a:t>AM strategies</a:t>
            </a:r>
            <a:r>
              <a:rPr lang="en-GB" dirty="0"/>
              <a:t>, based on cost, risk and </a:t>
            </a:r>
            <a:r>
              <a:rPr lang="en-GB" dirty="0" smtClean="0"/>
              <a:t>performance. </a:t>
            </a:r>
            <a:endParaRPr lang="en-GB" dirty="0">
              <a:solidFill>
                <a:schemeClr val="dk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119664" y="3717032"/>
            <a:ext cx="3024336" cy="1656184"/>
          </a:xfrm>
          <a:prstGeom prst="wedgeRoundRectCallout">
            <a:avLst>
              <a:gd name="adj1" fmla="val 414"/>
              <a:gd name="adj2" fmla="val 70903"/>
              <a:gd name="adj3" fmla="val 16667"/>
            </a:avLst>
          </a:prstGeom>
          <a:solidFill>
            <a:srgbClr val="FEB1B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Performance of assets is not measured. Interventions are based on daily issues. </a:t>
            </a:r>
            <a:r>
              <a:rPr lang="en-GB" dirty="0" smtClean="0"/>
              <a:t>There is no </a:t>
            </a:r>
            <a:r>
              <a:rPr lang="en-GB" dirty="0"/>
              <a:t>connection between maintenance, larger </a:t>
            </a:r>
            <a:r>
              <a:rPr lang="en-GB" dirty="0" smtClean="0"/>
              <a:t>inter-</a:t>
            </a:r>
            <a:r>
              <a:rPr lang="en-GB" dirty="0" err="1" smtClean="0"/>
              <a:t>ventions</a:t>
            </a:r>
            <a:r>
              <a:rPr lang="en-GB" dirty="0" smtClean="0"/>
              <a:t> and performance. </a:t>
            </a:r>
            <a:endParaRPr lang="en-GB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9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629722"/>
              </p:ext>
            </p:extLst>
          </p:nvPr>
        </p:nvGraphicFramePr>
        <p:xfrm>
          <a:off x="395538" y="1772816"/>
          <a:ext cx="820891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/>
                <a:gridCol w="1641782"/>
                <a:gridCol w="1641782"/>
                <a:gridCol w="1641782"/>
                <a:gridCol w="1641782"/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000" b="1" dirty="0" err="1" smtClean="0"/>
                        <a:t>Maturity</a:t>
                      </a:r>
                      <a:r>
                        <a:rPr lang="nl-NL" sz="2000" b="1" baseline="0" dirty="0" smtClean="0"/>
                        <a:t> level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b="1" dirty="0" smtClean="0"/>
                        <a:t>AM </a:t>
                      </a:r>
                      <a:r>
                        <a:rPr lang="nl-NL" sz="2000" b="1" dirty="0" err="1" smtClean="0"/>
                        <a:t>decisions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b="1" dirty="0" smtClean="0"/>
                        <a:t>Information</a:t>
                      </a:r>
                      <a:r>
                        <a:rPr lang="nl-NL" sz="2000" b="1" baseline="0" dirty="0" smtClean="0"/>
                        <a:t> management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b="1" dirty="0" err="1" smtClean="0"/>
                        <a:t>Internal</a:t>
                      </a:r>
                      <a:r>
                        <a:rPr lang="nl-NL" sz="2000" b="1" dirty="0" smtClean="0"/>
                        <a:t> </a:t>
                      </a:r>
                      <a:r>
                        <a:rPr lang="nl-NL" sz="2000" b="1" dirty="0" err="1" smtClean="0"/>
                        <a:t>coordination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b="1" dirty="0" err="1" smtClean="0"/>
                        <a:t>External</a:t>
                      </a:r>
                      <a:r>
                        <a:rPr lang="nl-NL" sz="2000" b="1" dirty="0" smtClean="0"/>
                        <a:t> </a:t>
                      </a:r>
                      <a:r>
                        <a:rPr lang="nl-NL" sz="2000" b="1" dirty="0" err="1" smtClean="0"/>
                        <a:t>coordination</a:t>
                      </a:r>
                      <a:endParaRPr lang="en-GB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b="0" dirty="0" err="1" smtClean="0"/>
                        <a:t>Optimal</a:t>
                      </a:r>
                      <a:endParaRPr lang="nl-NL" sz="2000" b="0" dirty="0" smtClean="0"/>
                    </a:p>
                    <a:p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b="0" dirty="0" err="1" smtClean="0"/>
                        <a:t>Managed</a:t>
                      </a:r>
                      <a:endParaRPr lang="nl-NL" sz="2000" b="0" dirty="0" smtClean="0"/>
                    </a:p>
                    <a:p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b="0" dirty="0" smtClean="0"/>
                        <a:t>Standard</a:t>
                      </a:r>
                    </a:p>
                    <a:p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b="0" dirty="0" err="1" smtClean="0"/>
                        <a:t>Repeatable</a:t>
                      </a:r>
                      <a:endParaRPr lang="nl-NL" sz="2000" b="0" dirty="0" smtClean="0"/>
                    </a:p>
                    <a:p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b="0" dirty="0" smtClean="0"/>
                        <a:t>Ad hoc</a:t>
                      </a:r>
                    </a:p>
                    <a:p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75" y="1134863"/>
            <a:ext cx="7801197" cy="478653"/>
          </a:xfrm>
        </p:spPr>
        <p:txBody>
          <a:bodyPr>
            <a:noAutofit/>
          </a:bodyPr>
          <a:lstStyle/>
          <a:p>
            <a:pPr algn="ctr"/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Maturity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underlying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 factors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411760" y="3068960"/>
            <a:ext cx="3024336" cy="1656184"/>
          </a:xfrm>
          <a:prstGeom prst="wedgeRoundRectCallout">
            <a:avLst>
              <a:gd name="adj1" fmla="val -43048"/>
              <a:gd name="adj2" fmla="val -70576"/>
              <a:gd name="adj3" fmla="val 16667"/>
            </a:avLst>
          </a:prstGeom>
          <a:solidFill>
            <a:srgbClr val="FEB1B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Life cycle costing is embedded in strategic, tactical and operation decisions and forms the basis of the evaluation of risks and </a:t>
            </a:r>
            <a:r>
              <a:rPr lang="en-GB" dirty="0" smtClean="0"/>
              <a:t>opportunities. </a:t>
            </a:r>
            <a:endParaRPr lang="en-GB" dirty="0">
              <a:solidFill>
                <a:schemeClr val="dk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119664" y="3068960"/>
            <a:ext cx="3024336" cy="1656184"/>
          </a:xfrm>
          <a:prstGeom prst="wedgeRoundRectCallout">
            <a:avLst>
              <a:gd name="adj1" fmla="val 414"/>
              <a:gd name="adj2" fmla="val 70903"/>
              <a:gd name="adj3" fmla="val 16667"/>
            </a:avLst>
          </a:prstGeom>
          <a:solidFill>
            <a:srgbClr val="FEB1B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 water authority informs both end users and other asset owners on the execution of maintenance of objects (before and after maintenance).</a:t>
            </a:r>
            <a:endParaRPr lang="en-GB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050866"/>
              </p:ext>
            </p:extLst>
          </p:nvPr>
        </p:nvGraphicFramePr>
        <p:xfrm>
          <a:off x="395539" y="1772816"/>
          <a:ext cx="8208911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/>
                <a:gridCol w="2189043"/>
                <a:gridCol w="2189043"/>
                <a:gridCol w="2189043"/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Maturity</a:t>
                      </a:r>
                      <a:r>
                        <a:rPr lang="nl-NL" sz="2000" baseline="0" dirty="0" smtClean="0"/>
                        <a:t> level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Outsourcing activities</a:t>
                      </a:r>
                      <a:endParaRPr lang="en-GB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Processes and roles</a:t>
                      </a:r>
                      <a:endParaRPr lang="en-GB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Culture and Leadership </a:t>
                      </a:r>
                      <a:endParaRPr lang="en-GB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Optimal</a:t>
                      </a:r>
                      <a:endParaRPr lang="nl-NL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Managed</a:t>
                      </a:r>
                      <a:endParaRPr lang="nl-NL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Standard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Repeatable</a:t>
                      </a:r>
                      <a:endParaRPr lang="nl-NL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Ad hoc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75" y="1134863"/>
            <a:ext cx="7801197" cy="478653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Maturity of underlying factors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11760" y="3068960"/>
            <a:ext cx="3024336" cy="1656184"/>
          </a:xfrm>
          <a:prstGeom prst="wedgeRoundRectCallout">
            <a:avLst>
              <a:gd name="adj1" fmla="val -43048"/>
              <a:gd name="adj2" fmla="val -70576"/>
              <a:gd name="adj3" fmla="val 16667"/>
            </a:avLst>
          </a:prstGeom>
          <a:solidFill>
            <a:srgbClr val="FEB1B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 combination of internal expertise is maintained </a:t>
            </a:r>
            <a:r>
              <a:rPr lang="en-GB" dirty="0" smtClean="0"/>
              <a:t>on </a:t>
            </a:r>
            <a:r>
              <a:rPr lang="en-GB" dirty="0"/>
              <a:t>programming and execution with some activities and assets outsourced </a:t>
            </a:r>
            <a:r>
              <a:rPr lang="en-GB" dirty="0" smtClean="0"/>
              <a:t>to </a:t>
            </a:r>
            <a:r>
              <a:rPr lang="en-GB" dirty="0"/>
              <a:t>deliver added </a:t>
            </a:r>
            <a:r>
              <a:rPr lang="en-GB" dirty="0" smtClean="0"/>
              <a:t>value. </a:t>
            </a:r>
            <a:endParaRPr lang="en-GB" dirty="0">
              <a:solidFill>
                <a:schemeClr val="dk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119664" y="4725144"/>
            <a:ext cx="3024336" cy="1656184"/>
          </a:xfrm>
          <a:prstGeom prst="wedgeRoundRectCallout">
            <a:avLst>
              <a:gd name="adj1" fmla="val -1476"/>
              <a:gd name="adj2" fmla="val -76615"/>
              <a:gd name="adj3" fmla="val 16667"/>
            </a:avLst>
          </a:prstGeom>
          <a:solidFill>
            <a:srgbClr val="FEB1B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AM is one of the </a:t>
            </a:r>
            <a:r>
              <a:rPr lang="en-GB" dirty="0" smtClean="0"/>
              <a:t>targets</a:t>
            </a:r>
            <a:r>
              <a:rPr lang="en-GB" dirty="0"/>
              <a:t>, but the is no formal route for employee driven innovation and few employees given the opportunity for AM specific training</a:t>
            </a:r>
            <a:r>
              <a:rPr lang="en-GB" dirty="0" smtClean="0"/>
              <a:t>. </a:t>
            </a:r>
            <a:endParaRPr lang="en-GB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5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RP 2020 Combating 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SRP 2020 Combating 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2671</TotalTime>
  <Words>628</Words>
  <Application>Microsoft Office PowerPoint</Application>
  <PresentationFormat>On-screen Show (4:3)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Lucida Grande</vt:lpstr>
      <vt:lpstr>Open Sans</vt:lpstr>
      <vt:lpstr>Univers LT Std 45 Light</vt:lpstr>
      <vt:lpstr>Univers LT Std 55</vt:lpstr>
      <vt:lpstr>NSRP 2020 Combating Climate Change</vt:lpstr>
      <vt:lpstr>1_NSRP 2020 Combating Climate Change</vt:lpstr>
      <vt:lpstr>Maturity of asset management of flood defences in the NSR: a baseline analysis</vt:lpstr>
      <vt:lpstr>What FAIR sets out to achieve? </vt:lpstr>
      <vt:lpstr>How we will achieve these results?</vt:lpstr>
      <vt:lpstr>Baseline analysis</vt:lpstr>
      <vt:lpstr>Steps involved</vt:lpstr>
      <vt:lpstr>Framework for AM of flood defences</vt:lpstr>
      <vt:lpstr>Maturity throughout 3 stages</vt:lpstr>
      <vt:lpstr>Maturity of underlying factors</vt:lpstr>
      <vt:lpstr>Maturity of underlying factors</vt:lpstr>
      <vt:lpstr>Maturity throughout 3 stages</vt:lpstr>
      <vt:lpstr>Maturity of underlying factors</vt:lpstr>
      <vt:lpstr>PowerPoint Presentation</vt:lpstr>
      <vt:lpstr>PowerPoint Presentation</vt:lpstr>
      <vt:lpstr>Initial insights</vt:lpstr>
      <vt:lpstr>Next steps</vt:lpstr>
      <vt:lpstr>This workshop (take notes!)</vt:lpstr>
    </vt:vector>
  </TitlesOfParts>
  <Company>Stichting Deltares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Wouter Jan Klerk</dc:creator>
  <cp:lastModifiedBy>Berry Gersonius</cp:lastModifiedBy>
  <cp:revision>75</cp:revision>
  <dcterms:created xsi:type="dcterms:W3CDTF">2017-06-13T09:21:14Z</dcterms:created>
  <dcterms:modified xsi:type="dcterms:W3CDTF">2017-10-27T11:19:29Z</dcterms:modified>
</cp:coreProperties>
</file>