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8" r:id="rId1"/>
    <p:sldMasterId id="2147483977" r:id="rId2"/>
    <p:sldMasterId id="2147484003" r:id="rId3"/>
  </p:sldMasterIdLst>
  <p:notesMasterIdLst>
    <p:notesMasterId r:id="rId39"/>
  </p:notesMasterIdLst>
  <p:handoutMasterIdLst>
    <p:handoutMasterId r:id="rId40"/>
  </p:handoutMasterIdLst>
  <p:sldIdLst>
    <p:sldId id="424" r:id="rId4"/>
    <p:sldId id="530" r:id="rId5"/>
    <p:sldId id="487" r:id="rId6"/>
    <p:sldId id="504" r:id="rId7"/>
    <p:sldId id="449" r:id="rId8"/>
    <p:sldId id="450" r:id="rId9"/>
    <p:sldId id="505" r:id="rId10"/>
    <p:sldId id="488" r:id="rId11"/>
    <p:sldId id="489" r:id="rId12"/>
    <p:sldId id="454" r:id="rId13"/>
    <p:sldId id="429" r:id="rId14"/>
    <p:sldId id="531" r:id="rId15"/>
    <p:sldId id="537" r:id="rId16"/>
    <p:sldId id="540" r:id="rId17"/>
    <p:sldId id="509" r:id="rId18"/>
    <p:sldId id="510" r:id="rId19"/>
    <p:sldId id="511" r:id="rId20"/>
    <p:sldId id="512" r:id="rId21"/>
    <p:sldId id="514" r:id="rId22"/>
    <p:sldId id="515" r:id="rId23"/>
    <p:sldId id="554" r:id="rId24"/>
    <p:sldId id="544" r:id="rId25"/>
    <p:sldId id="558" r:id="rId26"/>
    <p:sldId id="555" r:id="rId27"/>
    <p:sldId id="542" r:id="rId28"/>
    <p:sldId id="541" r:id="rId29"/>
    <p:sldId id="556" r:id="rId30"/>
    <p:sldId id="561" r:id="rId31"/>
    <p:sldId id="562" r:id="rId32"/>
    <p:sldId id="559" r:id="rId33"/>
    <p:sldId id="560" r:id="rId34"/>
    <p:sldId id="427" r:id="rId35"/>
    <p:sldId id="564" r:id="rId36"/>
    <p:sldId id="565" r:id="rId37"/>
    <p:sldId id="566" r:id="rId38"/>
  </p:sldIdLst>
  <p:sldSz cx="9144000" cy="6858000" type="screen4x3"/>
  <p:notesSz cx="9872663" cy="6742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 pos="980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1616">
          <p15:clr>
            <a:srgbClr val="A4A3A4"/>
          </p15:clr>
        </p15:guide>
        <p15:guide id="5" pos="5601">
          <p15:clr>
            <a:srgbClr val="A4A3A4"/>
          </p15:clr>
        </p15:guide>
        <p15:guide id="6" pos="2925" userDrawn="1">
          <p15:clr>
            <a:srgbClr val="A4A3A4"/>
          </p15:clr>
        </p15:guide>
        <p15:guide id="7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4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15C"/>
    <a:srgbClr val="009FEE"/>
    <a:srgbClr val="0092D0"/>
    <a:srgbClr val="002D6D"/>
    <a:srgbClr val="0092D1"/>
    <a:srgbClr val="00B7EB"/>
    <a:srgbClr val="385D8A"/>
    <a:srgbClr val="6699FF"/>
    <a:srgbClr val="00B7E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2" autoAdjust="0"/>
    <p:restoredTop sz="94660" autoAdjust="0"/>
  </p:normalViewPr>
  <p:slideViewPr>
    <p:cSldViewPr snapToObjects="1">
      <p:cViewPr varScale="1">
        <p:scale>
          <a:sx n="71" d="100"/>
          <a:sy n="71" d="100"/>
        </p:scale>
        <p:origin x="1482" y="60"/>
      </p:cViewPr>
      <p:guideLst>
        <p:guide orient="horz" pos="4319"/>
        <p:guide orient="horz" pos="980"/>
        <p:guide orient="horz" pos="346"/>
        <p:guide orient="horz" pos="1616"/>
        <p:guide pos="5601"/>
        <p:guide pos="2925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 showGuides="1">
      <p:cViewPr varScale="1">
        <p:scale>
          <a:sx n="104" d="100"/>
          <a:sy n="104" d="100"/>
        </p:scale>
        <p:origin x="-2168" y="-104"/>
      </p:cViewPr>
      <p:guideLst>
        <p:guide orient="horz" pos="2124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96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6309A501-0301-4398-965A-6A4A93E447EF}" type="datetime1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03447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96" y="6403447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6B9A137C-6395-42CC-A20B-C17891A09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15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509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1200" y="506413"/>
            <a:ext cx="337026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355" y="3202504"/>
            <a:ext cx="7239953" cy="303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05007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509" y="6405007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11B1BAD-EFC5-4142-A9F0-ADD3DB3AF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00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charset="0"/>
              </a:rPr>
              <a:t>The Voorstraat dike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One of the oldest streets of Dordrecht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Part of primary water defense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Dike is not high enough anymore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Can we find a way to raise the dike body or do we need other solutions to protect the monumental part of the city?</a:t>
            </a:r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3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charset="0"/>
              </a:rPr>
              <a:t>The Voorstraat dike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One of the oldest streets of Dordrecht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Part of primary water defense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Dike is not high enough anymore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Can we find a way to raise the dike body or do we need other solutions to protect the monumental part of the city?</a:t>
            </a:r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1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charset="0"/>
              </a:rPr>
              <a:t>The Voorstraat dike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One of the oldest streets of Dordrecht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Part of primary water defense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Dike is not high enough anymore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Can we find a way to raise the dike body or do we need other solutions to protect the monumental part of the city?</a:t>
            </a:r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8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19138"/>
            <a:ext cx="4800600" cy="360045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2475"/>
            <a:ext cx="5851525" cy="4322763"/>
          </a:xfrm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Historisch havengebied Dordrecht</a:t>
            </a:r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Arial" charset="0"/>
              </a:rPr>
              <a:t>The Voorstraat dike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One of the oldest streets of Dordrecht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Part of primary water defense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Dike is not high enough anymore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Can we find a way to raise the dike body or do we need other solutions to protect the monumental part of the city?</a:t>
            </a:r>
            <a:endParaRPr lang="nl-N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3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0000" y="360000"/>
            <a:ext cx="8424000" cy="529200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504000" y="504000"/>
            <a:ext cx="8064896" cy="335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Self-Evaluation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UNESCO-IHE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Institute for Water Education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600" b="1" dirty="0" smtClean="0">
                <a:solidFill>
                  <a:srgbClr val="FFFFFF">
                    <a:alpha val="60000"/>
                  </a:srgbClr>
                </a:solidFill>
                <a:latin typeface="Arial" pitchFamily="34" charset="0"/>
                <a:cs typeface="Arial" pitchFamily="34" charset="0"/>
              </a:rPr>
              <a:t>2007-2013</a:t>
            </a:r>
          </a:p>
        </p:txBody>
      </p:sp>
      <p:pic>
        <p:nvPicPr>
          <p:cNvPr id="10" name="Picture 9" descr="UNESCO-IH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883211"/>
            <a:ext cx="2824259" cy="6642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16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44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96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8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94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90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457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935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59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title_page_02.jpg                                              0004AC28Werkmap                        C23819F7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990600"/>
            <a:ext cx="5791200" cy="106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nl-NL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209800"/>
            <a:ext cx="5791200" cy="1447800"/>
          </a:xfrm>
        </p:spPr>
        <p:txBody>
          <a:bodyPr/>
          <a:lstStyle>
            <a:lvl1pPr marL="0" indent="0">
              <a:buFont typeface="Times" panose="02020603050405020304" pitchFamily="18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nl-NL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925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60000" y="360000"/>
            <a:ext cx="8424000" cy="529200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UNESCO-IH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883211"/>
            <a:ext cx="2824259" cy="6642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" y="1512000"/>
            <a:ext cx="8136000" cy="4320480"/>
          </a:xfrm>
        </p:spPr>
        <p:txBody>
          <a:bodyPr tIns="108000" bIns="108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548680"/>
            <a:ext cx="8136762" cy="772107"/>
          </a:xfrm>
        </p:spPr>
        <p:txBody>
          <a:bodyPr wrap="none" tIns="108000" bIns="108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48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081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905000" y="1752600"/>
            <a:ext cx="3352800" cy="4724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10200" y="1752600"/>
            <a:ext cx="3352800" cy="4724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6664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80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825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61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13385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58316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954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048500" y="533400"/>
            <a:ext cx="1714500" cy="59436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905000" y="533400"/>
            <a:ext cx="4991100" cy="59436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45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440000"/>
            <a:ext cx="8136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 descr="UNESCO-IHE_LOG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363"/>
            <a:ext cx="2368004" cy="551090"/>
          </a:xfrm>
          <a:solidFill>
            <a:srgbClr val="009FEE"/>
          </a:solidFill>
        </p:spPr>
        <p:txBody>
          <a:bodyPr wrap="none" lIns="144000" tIns="72000" rIns="144000" bIns="108000" anchor="t" anchorCtr="0">
            <a:spAutoFit/>
          </a:bodyPr>
          <a:lstStyle>
            <a:lvl1pPr marL="0" indent="0">
              <a:buNone/>
              <a:defRPr sz="240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68580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905000" y="1752600"/>
            <a:ext cx="3352800" cy="4724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10200" y="1752600"/>
            <a:ext cx="3352800" cy="4724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02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14400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 descr="UNESCO-IHE_LOG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363"/>
            <a:ext cx="2368004" cy="551090"/>
          </a:xfrm>
          <a:solidFill>
            <a:srgbClr val="009FEE"/>
          </a:solidFill>
        </p:spPr>
        <p:txBody>
          <a:bodyPr wrap="none" lIns="144000" tIns="72000" rIns="144000" bIns="108000" anchor="t" anchorCtr="0">
            <a:spAutoFit/>
          </a:bodyPr>
          <a:lstStyle>
            <a:lvl1pPr marL="0" indent="0">
              <a:buNone/>
              <a:defRPr sz="240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SCO-IHE_LOG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UNESCO-IHE_Fasci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-99392"/>
            <a:ext cx="9358313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293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23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14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60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00" y="1620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69" r:id="rId2"/>
    <p:sldLayoutId id="2147483970" r:id="rId3"/>
    <p:sldLayoutId id="2147483972" r:id="rId4"/>
    <p:sldLayoutId id="2147483975" r:id="rId5"/>
    <p:sldLayoutId id="2147483976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2000" indent="-2520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612000" indent="-2880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72000" indent="-324000" algn="l" defTabSz="914400" rtl="0" eaLnBrk="1" latinLnBrk="0" hangingPunct="1">
        <a:spcBef>
          <a:spcPct val="20000"/>
        </a:spcBef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2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ontent_page.jpg                                               0004ABE3Werkmap                        C23819F7: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5334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752600"/>
            <a:ext cx="6858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21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64A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64AF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Times" panose="02020603050405020304" pitchFamily="18" charset="0"/>
        <a:buChar char="•"/>
        <a:defRPr sz="2000" kern="1200">
          <a:solidFill>
            <a:srgbClr val="0064A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Times" panose="02020603050405020304" pitchFamily="18" charset="0"/>
        <a:buChar char="•"/>
        <a:defRPr sz="2000" kern="1200">
          <a:solidFill>
            <a:srgbClr val="0064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anose="02020603050405020304" pitchFamily="18" charset="0"/>
        <a:buChar char="•"/>
        <a:defRPr sz="2000" kern="1200">
          <a:solidFill>
            <a:srgbClr val="0064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anose="02020603050405020304" pitchFamily="18" charset="0"/>
        <a:buChar char="•"/>
        <a:defRPr sz="2000" kern="1200">
          <a:solidFill>
            <a:srgbClr val="0064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anose="02020603050405020304" pitchFamily="18" charset="0"/>
        <a:buChar char="•"/>
        <a:defRPr sz="2000" kern="1200">
          <a:solidFill>
            <a:srgbClr val="0064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vimeo.com/135619214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Berry Gersonius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03238" y="548680"/>
            <a:ext cx="8136762" cy="1326105"/>
          </a:xfrm>
        </p:spPr>
        <p:txBody>
          <a:bodyPr wrap="square">
            <a:spAutoFit/>
          </a:bodyPr>
          <a:lstStyle/>
          <a:p>
            <a:r>
              <a:rPr lang="en-US" dirty="0"/>
              <a:t>Collaborative Risk Informed Decision </a:t>
            </a:r>
            <a:r>
              <a:rPr lang="en-US" dirty="0" smtClean="0"/>
              <a:t>Analysis (CRIDA)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26" y="5919924"/>
            <a:ext cx="2555832" cy="785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5886479"/>
            <a:ext cx="2016224" cy="9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Bottom-up </a:t>
            </a:r>
            <a:r>
              <a:rPr lang="en-GB" dirty="0"/>
              <a:t>approach shifts </a:t>
            </a:r>
            <a:r>
              <a:rPr lang="en-GB" dirty="0" smtClean="0"/>
              <a:t>emphasis </a:t>
            </a:r>
            <a:r>
              <a:rPr lang="en-GB" dirty="0"/>
              <a:t>from what we do not know </a:t>
            </a:r>
            <a:r>
              <a:rPr lang="en-GB" dirty="0" smtClean="0"/>
              <a:t>(i.e. climate uncertainties) to </a:t>
            </a:r>
            <a:r>
              <a:rPr lang="en-GB" dirty="0"/>
              <a:t>what we do know </a:t>
            </a:r>
            <a:r>
              <a:rPr lang="en-GB" dirty="0" smtClean="0"/>
              <a:t>(i.e. water </a:t>
            </a:r>
            <a:r>
              <a:rPr lang="en-GB" dirty="0"/>
              <a:t>management </a:t>
            </a:r>
            <a:r>
              <a:rPr lang="en-GB" dirty="0" smtClean="0"/>
              <a:t>system)</a:t>
            </a:r>
            <a:endParaRPr lang="nl-NL" dirty="0"/>
          </a:p>
          <a:p>
            <a:endParaRPr lang="nl-NL" dirty="0" smtClean="0"/>
          </a:p>
          <a:p>
            <a:r>
              <a:rPr lang="en-GB" b="1" dirty="0" smtClean="0"/>
              <a:t>CRIDA approach:</a:t>
            </a:r>
          </a:p>
          <a:p>
            <a:pPr lvl="1"/>
            <a:r>
              <a:rPr lang="en-GB" dirty="0" smtClean="0"/>
              <a:t>Starts bottom-up</a:t>
            </a:r>
          </a:p>
          <a:p>
            <a:pPr lvl="2"/>
            <a:r>
              <a:rPr lang="en-GB" dirty="0" smtClean="0"/>
              <a:t>building upon decision scaling and adaptation </a:t>
            </a:r>
            <a:r>
              <a:rPr lang="en-GB" dirty="0"/>
              <a:t>tipping </a:t>
            </a:r>
            <a:r>
              <a:rPr lang="en-GB" dirty="0" smtClean="0"/>
              <a:t>points</a:t>
            </a:r>
            <a:endParaRPr lang="nl-NL" dirty="0"/>
          </a:p>
          <a:p>
            <a:pPr lvl="1"/>
            <a:r>
              <a:rPr lang="en-GB" dirty="0" smtClean="0"/>
              <a:t>is </a:t>
            </a:r>
            <a:r>
              <a:rPr lang="en-GB" dirty="0"/>
              <a:t>risk based</a:t>
            </a:r>
          </a:p>
          <a:p>
            <a:pPr lvl="1"/>
            <a:r>
              <a:rPr lang="en-GB" dirty="0" smtClean="0"/>
              <a:t>supports </a:t>
            </a:r>
            <a:r>
              <a:rPr lang="en-GB" dirty="0"/>
              <a:t>multi objective analysis</a:t>
            </a:r>
          </a:p>
          <a:p>
            <a:pPr lvl="1"/>
            <a:r>
              <a:rPr lang="en-GB" dirty="0" smtClean="0"/>
              <a:t>promotes </a:t>
            </a:r>
            <a:r>
              <a:rPr lang="en-GB" dirty="0"/>
              <a:t>flexible </a:t>
            </a:r>
            <a:r>
              <a:rPr lang="en-GB" dirty="0" smtClean="0"/>
              <a:t>strategies</a:t>
            </a:r>
          </a:p>
          <a:p>
            <a:pPr lvl="2"/>
            <a:r>
              <a:rPr lang="nl-NL" dirty="0" err="1" smtClean="0"/>
              <a:t>using</a:t>
            </a:r>
            <a:r>
              <a:rPr lang="nl-NL" dirty="0" smtClean="0"/>
              <a:t> </a:t>
            </a:r>
            <a:r>
              <a:rPr lang="nl-NL" dirty="0" err="1" smtClean="0"/>
              <a:t>adaptation</a:t>
            </a:r>
            <a:r>
              <a:rPr lang="nl-NL" dirty="0" smtClean="0"/>
              <a:t> </a:t>
            </a:r>
            <a:r>
              <a:rPr lang="nl-NL" dirty="0" err="1" smtClean="0"/>
              <a:t>pathways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2826763" cy="551090"/>
          </a:xfrm>
        </p:spPr>
        <p:txBody>
          <a:bodyPr/>
          <a:lstStyle/>
          <a:p>
            <a:r>
              <a:rPr lang="en-US" dirty="0" smtClean="0"/>
              <a:t>Bottom-up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47" y="188640"/>
            <a:ext cx="6648707" cy="65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Decision </a:t>
            </a:r>
            <a:r>
              <a:rPr lang="en-GB" dirty="0"/>
              <a:t>context </a:t>
            </a:r>
            <a:r>
              <a:rPr lang="en-GB" dirty="0" smtClean="0"/>
              <a:t>serves as a </a:t>
            </a:r>
            <a:r>
              <a:rPr lang="en-GB" dirty="0"/>
              <a:t>mechanism </a:t>
            </a:r>
            <a:r>
              <a:rPr lang="en-GB" dirty="0" smtClean="0"/>
              <a:t>to </a:t>
            </a:r>
            <a:r>
              <a:rPr lang="en-GB" dirty="0"/>
              <a:t>determine </a:t>
            </a:r>
            <a:r>
              <a:rPr lang="en-GB" dirty="0" smtClean="0"/>
              <a:t>performance </a:t>
            </a:r>
            <a:r>
              <a:rPr lang="en-GB" dirty="0"/>
              <a:t>metrics that will be stressed by manipulating the external drivers, which will help formulate a </a:t>
            </a:r>
            <a:r>
              <a:rPr lang="en-GB" dirty="0" smtClean="0"/>
              <a:t>range of </a:t>
            </a:r>
            <a:r>
              <a:rPr lang="en-GB" dirty="0"/>
              <a:t>adaptation </a:t>
            </a:r>
            <a:r>
              <a:rPr lang="en-GB" dirty="0" smtClean="0"/>
              <a:t>measures or strategies.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2672875" cy="551090"/>
          </a:xfrm>
        </p:spPr>
        <p:txBody>
          <a:bodyPr/>
          <a:lstStyle/>
          <a:p>
            <a:r>
              <a:rPr lang="en-US" dirty="0" smtClean="0"/>
              <a:t>1. Decision context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2565400"/>
            <a:ext cx="5759396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2842793" cy="551090"/>
          </a:xfrm>
        </p:spPr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25274" y="1567780"/>
            <a:ext cx="8153400" cy="3657601"/>
          </a:xfrm>
          <a:prstGeom prst="rect">
            <a:avLst/>
          </a:prstGeom>
          <a:solidFill>
            <a:srgbClr val="0055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sz="2400">
              <a:solidFill>
                <a:prstClr val="white"/>
              </a:solidFill>
              <a:latin typeface="Times" pitchFamily="18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 rot="16200000" flipV="1">
            <a:off x="2711274" y="-718218"/>
            <a:ext cx="3657600" cy="8229600"/>
          </a:xfrm>
          <a:prstGeom prst="rtTriangle">
            <a:avLst/>
          </a:prstGeom>
          <a:solidFill>
            <a:srgbClr val="28AC8A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spcBef>
                <a:spcPct val="50000"/>
              </a:spcBef>
            </a:pPr>
            <a:endParaRPr lang="nl-NL" sz="1600">
              <a:solidFill>
                <a:srgbClr val="669900"/>
              </a:solidFill>
              <a:latin typeface="Times" pitchFamily="18" charset="0"/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 flipV="1">
            <a:off x="2254074" y="2466307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V="1">
            <a:off x="6746840" y="443462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V="1">
            <a:off x="4467392" y="345012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8502474" y="5149182"/>
            <a:ext cx="152400" cy="152400"/>
          </a:xfrm>
          <a:prstGeom prst="ellipse">
            <a:avLst/>
          </a:prstGeom>
          <a:solidFill>
            <a:srgbClr val="009FEE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2177874" y="2313907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4391192" y="3297729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6670640" y="428222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349074" y="1491582"/>
            <a:ext cx="152400" cy="152400"/>
          </a:xfrm>
          <a:prstGeom prst="ellipse">
            <a:avLst/>
          </a:prstGeom>
          <a:solidFill>
            <a:srgbClr val="009FEE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484653" y="2482182"/>
            <a:ext cx="17805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Desired 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results</a:t>
            </a:r>
            <a:endParaRPr lang="en-US" sz="20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025474" y="2085307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    </a:t>
            </a:r>
            <a:r>
              <a:rPr lang="en-US" sz="2000" dirty="0" smtClean="0">
                <a:solidFill>
                  <a:prstClr val="white"/>
                </a:solidFill>
              </a:rPr>
              <a:t>Objectives</a:t>
            </a:r>
            <a:endParaRPr lang="en-US" sz="2000" dirty="0">
              <a:solidFill>
                <a:prstClr val="white"/>
              </a:solidFill>
              <a:latin typeface="Times" pitchFamily="18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768672" y="4434620"/>
            <a:ext cx="198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Acceptable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values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2987824" y="3469966"/>
            <a:ext cx="1465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Outcomes of interest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594440" y="4034508"/>
            <a:ext cx="2226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   </a:t>
            </a:r>
            <a:r>
              <a:rPr lang="en-US" sz="2000" dirty="0" smtClean="0">
                <a:solidFill>
                  <a:prstClr val="white"/>
                </a:solidFill>
              </a:rPr>
              <a:t>Thresholds</a:t>
            </a:r>
            <a:endParaRPr lang="en-US" sz="2000" dirty="0">
              <a:solidFill>
                <a:prstClr val="white"/>
              </a:solidFill>
              <a:latin typeface="Times" pitchFamily="18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4314992" y="2742243"/>
            <a:ext cx="3065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   </a:t>
            </a:r>
            <a:r>
              <a:rPr lang="en-US" sz="2000" dirty="0" smtClean="0">
                <a:solidFill>
                  <a:prstClr val="white"/>
                </a:solidFill>
              </a:rPr>
              <a:t>Performance</a:t>
            </a:r>
          </a:p>
          <a:p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  metrics</a:t>
            </a:r>
            <a:endParaRPr lang="en-US" sz="2000" dirty="0">
              <a:solidFill>
                <a:prstClr val="white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04000" y="1445069"/>
          <a:ext cx="8136000" cy="384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12000"/>
                <a:gridCol w="2712000"/>
                <a:gridCol w="271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Objective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Performance metric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Threshold</a:t>
                      </a:r>
                      <a:endParaRPr lang="en-US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Protect</a:t>
                      </a:r>
                      <a:r>
                        <a:rPr lang="en-US" baseline="0" noProof="0" dirty="0" smtClean="0"/>
                        <a:t> individuals from dying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Level of individual risk (based on the probability of dying)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1 : 100.000</a:t>
                      </a:r>
                      <a:r>
                        <a:rPr lang="en-US" baseline="0" noProof="0" dirty="0" smtClean="0"/>
                        <a:t> years</a:t>
                      </a:r>
                      <a:endParaRPr lang="en-US" noProof="0" dirty="0" smtClean="0"/>
                    </a:p>
                    <a:p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Reduce</a:t>
                      </a:r>
                      <a:r>
                        <a:rPr lang="en-US" baseline="0" noProof="0" smtClean="0"/>
                        <a:t> flood risk</a:t>
                      </a:r>
                      <a:endParaRPr lang="en-US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Expected annual damages (EAD)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</a:t>
                      </a:r>
                      <a:r>
                        <a:rPr lang="en-US" baseline="0" noProof="0" dirty="0" smtClean="0"/>
                        <a:t>00 </a:t>
                      </a:r>
                      <a:r>
                        <a:rPr lang="en-US" baseline="0" noProof="0" dirty="0" err="1" smtClean="0"/>
                        <a:t>MEuro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Reduce flood risk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/>
                        <a:t>Total costs of investments and EAD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Minimum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Prevent disastrous consequences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Maximum number of fatalities</a:t>
                      </a:r>
                      <a:r>
                        <a:rPr lang="en-US" baseline="0" noProof="0" dirty="0" smtClean="0"/>
                        <a:t> from one event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1.000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Prevent disastrous consequences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Maximum economic damage</a:t>
                      </a:r>
                      <a:r>
                        <a:rPr lang="en-US" baseline="0" noProof="0" smtClean="0"/>
                        <a:t> from one event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%5</a:t>
                      </a:r>
                      <a:r>
                        <a:rPr lang="en-US" baseline="0" noProof="0" dirty="0" smtClean="0"/>
                        <a:t> of GDP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2842793" cy="551090"/>
          </a:xfrm>
        </p:spPr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2112957"/>
            <a:ext cx="8230313" cy="385300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Stress test </a:t>
            </a:r>
            <a:r>
              <a:rPr lang="en-GB" dirty="0" smtClean="0"/>
              <a:t>current system/network or object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5021275" cy="551090"/>
          </a:xfrm>
        </p:spPr>
        <p:txBody>
          <a:bodyPr/>
          <a:lstStyle/>
          <a:p>
            <a:r>
              <a:rPr lang="en-US" dirty="0" smtClean="0"/>
              <a:t>2. Bottom-up vulnerability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986009" cy="55109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dirty="0"/>
              <a:t>. </a:t>
            </a:r>
            <a:r>
              <a:rPr lang="en-US" dirty="0" smtClean="0"/>
              <a:t>Formulate robust &amp; flexible actions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2840"/>
            <a:ext cx="9144000" cy="58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631471" cy="551090"/>
          </a:xfrm>
        </p:spPr>
        <p:txBody>
          <a:bodyPr/>
          <a:lstStyle/>
          <a:p>
            <a:r>
              <a:rPr lang="en-GB" dirty="0" smtClean="0"/>
              <a:t>How to develop pathways?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0760"/>
          <a:stretch/>
        </p:blipFill>
        <p:spPr>
          <a:xfrm>
            <a:off x="251520" y="1287017"/>
            <a:ext cx="8352928" cy="28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631471" cy="551090"/>
          </a:xfrm>
        </p:spPr>
        <p:txBody>
          <a:bodyPr/>
          <a:lstStyle/>
          <a:p>
            <a:r>
              <a:rPr lang="en-GB" dirty="0" smtClean="0"/>
              <a:t>How to develop pathways?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236"/>
          <a:stretch/>
        </p:blipFill>
        <p:spPr>
          <a:xfrm>
            <a:off x="251520" y="1287017"/>
            <a:ext cx="8352928" cy="55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338122" cy="551090"/>
          </a:xfrm>
        </p:spPr>
        <p:txBody>
          <a:bodyPr/>
          <a:lstStyle/>
          <a:p>
            <a:r>
              <a:rPr lang="en-GB" dirty="0" smtClean="0"/>
              <a:t>Design the adaptive plan</a:t>
            </a:r>
            <a:endParaRPr lang="en-GB" dirty="0"/>
          </a:p>
        </p:txBody>
      </p:sp>
      <p:pic>
        <p:nvPicPr>
          <p:cNvPr id="49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763" y="4320160"/>
            <a:ext cx="6770687" cy="25366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50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763" y="1272160"/>
            <a:ext cx="4756151" cy="292019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1" name="Shape 474"/>
          <p:cNvSpPr/>
          <p:nvPr/>
        </p:nvSpPr>
        <p:spPr>
          <a:xfrm>
            <a:off x="5995163" y="2262760"/>
            <a:ext cx="914401" cy="1600201"/>
          </a:xfrm>
          <a:prstGeom prst="line">
            <a:avLst/>
          </a:prstGeom>
          <a:ln w="50800">
            <a:solidFill>
              <a:srgbClr val="3172C4"/>
            </a:solidFill>
            <a:tailEnd type="triangle"/>
          </a:ln>
        </p:spPr>
        <p:txBody>
          <a:bodyPr lIns="45719" tIns="45719" rIns="45719" bIns="45719"/>
          <a:lstStyle/>
          <a:p>
            <a:pPr defTabSz="914367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Content Placeholder 1"/>
          <p:cNvSpPr>
            <a:spLocks noGrp="1"/>
          </p:cNvSpPr>
          <p:nvPr>
            <p:ph idx="1"/>
          </p:nvPr>
        </p:nvSpPr>
        <p:spPr>
          <a:xfrm>
            <a:off x="6300192" y="2348880"/>
            <a:ext cx="1403704" cy="952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reiterate,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converge,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decide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9530"/>
            <a:ext cx="7407731" cy="642846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24128" y="4509120"/>
            <a:ext cx="1224136" cy="187220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065885" cy="551090"/>
          </a:xfrm>
        </p:spPr>
        <p:txBody>
          <a:bodyPr/>
          <a:lstStyle/>
          <a:p>
            <a:r>
              <a:rPr lang="en-US" dirty="0" smtClean="0"/>
              <a:t>Application for Dordrecht, NL</a:t>
            </a:r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303" r="1176" b="5920"/>
          <a:stretch>
            <a:fillRect/>
          </a:stretch>
        </p:blipFill>
        <p:spPr bwMode="auto">
          <a:xfrm>
            <a:off x="0" y="1673225"/>
            <a:ext cx="91440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1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7239000" cy="1143000"/>
          </a:xfrm>
        </p:spPr>
        <p:txBody>
          <a:bodyPr/>
          <a:lstStyle/>
          <a:p>
            <a:pPr eaLnBrk="1" hangingPunct="1"/>
            <a:r>
              <a:rPr lang="nl-NL" altLang="nl-NL" smtClean="0"/>
              <a:t>Recovery phase:</a:t>
            </a:r>
            <a:br>
              <a:rPr lang="nl-NL" altLang="nl-NL" smtClean="0"/>
            </a:br>
            <a:r>
              <a:rPr lang="nl-NL" altLang="nl-NL" b="0" smtClean="0"/>
              <a:t>Impoldering</a:t>
            </a:r>
            <a:endParaRPr lang="nl-NL" altLang="nl-NL" smtClean="0"/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7"/>
          <a:stretch>
            <a:fillRect/>
          </a:stretch>
        </p:blipFill>
        <p:spPr bwMode="auto">
          <a:xfrm>
            <a:off x="-160338" y="-3175"/>
            <a:ext cx="96281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 rot="20073780">
            <a:off x="2057569" y="580529"/>
            <a:ext cx="936104" cy="519336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83659" y="533400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Historic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centre</a:t>
            </a:r>
            <a:endParaRPr kumimoji="0" lang="nl-NL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09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orstraat vogelvlu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7596188" y="3644900"/>
            <a:ext cx="71437" cy="1512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7380288" y="1773238"/>
            <a:ext cx="215900" cy="18716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6948488" y="1268413"/>
            <a:ext cx="431800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4932363" y="0"/>
            <a:ext cx="2016125" cy="1268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611188" y="5949280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ea typeface="+mn-ea"/>
              </a:rPr>
              <a:t>Voorstraat</a:t>
            </a:r>
            <a:endParaRPr lang="nl-NL" sz="36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4372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7596188" y="3644900"/>
            <a:ext cx="71437" cy="1512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7380288" y="1773238"/>
            <a:ext cx="215900" cy="18716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6948488" y="1268413"/>
            <a:ext cx="431800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4932363" y="0"/>
            <a:ext cx="2016125" cy="1268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611188" y="115888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ea typeface="+mn-ea"/>
              </a:rPr>
              <a:t>Voorstraat</a:t>
            </a:r>
            <a:endParaRPr lang="nl-NL" sz="36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95" r="10687"/>
          <a:stretch/>
        </p:blipFill>
        <p:spPr>
          <a:xfrm>
            <a:off x="-1361" y="0"/>
            <a:ext cx="9145361" cy="6858000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1188" y="5949280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ea typeface="+mn-ea"/>
              </a:rPr>
              <a:t>Voorstraat</a:t>
            </a:r>
            <a:endParaRPr lang="nl-NL" sz="36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/>
          <a:srcRect b="3846"/>
          <a:stretch/>
        </p:blipFill>
        <p:spPr bwMode="auto">
          <a:xfrm>
            <a:off x="2699792" y="769397"/>
            <a:ext cx="5514975" cy="4130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698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7596188" y="3644900"/>
            <a:ext cx="71437" cy="15128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7380288" y="1773238"/>
            <a:ext cx="215900" cy="18716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6948488" y="1268413"/>
            <a:ext cx="431800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611188" y="115888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ea typeface="+mn-ea"/>
              </a:rPr>
              <a:t>Voorstraat</a:t>
            </a:r>
            <a:endParaRPr lang="nl-NL" sz="36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0" name="Picture 9" descr="vloedschotten sept 2011.jpg"/>
          <p:cNvPicPr>
            <a:picLocks noChangeAspect="1"/>
          </p:cNvPicPr>
          <p:nvPr/>
        </p:nvPicPr>
        <p:blipFill rotWithShape="1">
          <a:blip r:embed="rId3" cstate="print"/>
          <a:srcRect l="-251" r="314"/>
          <a:stretch/>
        </p:blipFill>
        <p:spPr bwMode="auto">
          <a:xfrm>
            <a:off x="-23482" y="0"/>
            <a:ext cx="9747455" cy="731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19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anaf kerktor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11188" y="115888"/>
            <a:ext cx="8532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FF"/>
                </a:solidFill>
                <a:ea typeface="+mn-ea"/>
              </a:rPr>
              <a:t>Historic port area</a:t>
            </a:r>
            <a:endParaRPr lang="nl-NL" sz="36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5" name="Picture 3" descr="DSCF31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836712"/>
            <a:ext cx="5534561" cy="41479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241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440000"/>
            <a:ext cx="475189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For </a:t>
            </a:r>
            <a:r>
              <a:rPr lang="nl-NL" dirty="0" err="1" smtClean="0"/>
              <a:t>the</a:t>
            </a:r>
            <a:r>
              <a:rPr lang="nl-NL" dirty="0" smtClean="0"/>
              <a:t> system:</a:t>
            </a:r>
          </a:p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err="1" smtClean="0"/>
              <a:t>Objective</a:t>
            </a:r>
            <a:r>
              <a:rPr lang="nl-NL" b="1" dirty="0" smtClean="0"/>
              <a:t>:</a:t>
            </a:r>
            <a:r>
              <a:rPr lang="nl-NL" dirty="0" smtClean="0"/>
              <a:t> </a:t>
            </a:r>
            <a:r>
              <a:rPr lang="nl-NL" dirty="0" err="1"/>
              <a:t>Protect</a:t>
            </a:r>
            <a:r>
              <a:rPr lang="nl-NL" dirty="0"/>
              <a:t> </a:t>
            </a:r>
            <a:r>
              <a:rPr lang="nl-NL" dirty="0" err="1"/>
              <a:t>individuals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 smtClean="0"/>
              <a:t>dying</a:t>
            </a: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Performance metric: </a:t>
            </a:r>
            <a:r>
              <a:rPr lang="en-GB" dirty="0" smtClean="0"/>
              <a:t>Probability of dying</a:t>
            </a:r>
            <a:endParaRPr lang="en-GB" dirty="0"/>
          </a:p>
          <a:p>
            <a:pPr marL="0" indent="0">
              <a:buNone/>
            </a:pPr>
            <a:r>
              <a:rPr lang="en-GB" b="1" dirty="0" smtClean="0"/>
              <a:t>Threshold</a:t>
            </a:r>
            <a:r>
              <a:rPr lang="en-GB" b="1" dirty="0"/>
              <a:t>: </a:t>
            </a:r>
            <a:r>
              <a:rPr lang="en-GB" dirty="0"/>
              <a:t>1 : 100.000 years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For </a:t>
            </a:r>
            <a:r>
              <a:rPr lang="nl-NL" dirty="0" err="1" smtClean="0"/>
              <a:t>the</a:t>
            </a:r>
            <a:r>
              <a:rPr lang="nl-NL" dirty="0" smtClean="0"/>
              <a:t> object: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err="1"/>
              <a:t>Objective</a:t>
            </a:r>
            <a:r>
              <a:rPr lang="nl-NL" b="1" dirty="0"/>
              <a:t>:</a:t>
            </a:r>
            <a:r>
              <a:rPr lang="nl-NL" dirty="0"/>
              <a:t> </a:t>
            </a:r>
            <a:r>
              <a:rPr lang="nl-NL" dirty="0" err="1"/>
              <a:t>Protect</a:t>
            </a:r>
            <a:r>
              <a:rPr lang="nl-NL" dirty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flooding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Performance metric:</a:t>
            </a:r>
            <a:r>
              <a:rPr lang="en-GB" dirty="0"/>
              <a:t> </a:t>
            </a:r>
            <a:r>
              <a:rPr lang="en-GB" dirty="0" smtClean="0"/>
              <a:t>Probability of flooding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Threshold: </a:t>
            </a:r>
            <a:r>
              <a:rPr lang="en-GB" dirty="0"/>
              <a:t>1 : </a:t>
            </a:r>
            <a:r>
              <a:rPr lang="en-GB" dirty="0" smtClean="0"/>
              <a:t>10.000 </a:t>
            </a:r>
            <a:r>
              <a:rPr lang="en-GB" dirty="0"/>
              <a:t>years</a:t>
            </a:r>
          </a:p>
          <a:p>
            <a:pPr marL="0" indent="0">
              <a:buNone/>
            </a:pPr>
            <a:endParaRPr lang="en-GB" dirty="0"/>
          </a:p>
          <a:p>
            <a:pPr marL="702900" lvl="1" indent="-34290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2483721" cy="551090"/>
          </a:xfrm>
        </p:spPr>
        <p:txBody>
          <a:bodyPr/>
          <a:lstStyle/>
          <a:p>
            <a:r>
              <a:rPr lang="en-US" dirty="0" smtClean="0"/>
              <a:t>Setting objectives</a:t>
            </a:r>
            <a:endParaRPr lang="en-US" dirty="0"/>
          </a:p>
        </p:txBody>
      </p:sp>
      <p:pic>
        <p:nvPicPr>
          <p:cNvPr id="5" name="Picture 2" descr="20140604_DP_RMDS_nieuwe normering"/>
          <p:cNvPicPr>
            <a:picLocks noChangeAspect="1" noChangeArrowheads="1"/>
          </p:cNvPicPr>
          <p:nvPr/>
        </p:nvPicPr>
        <p:blipFill rotWithShape="1">
          <a:blip r:embed="rId2" cstate="print"/>
          <a:srcRect l="56440" t="50597" r="30166" b="28789"/>
          <a:stretch/>
        </p:blipFill>
        <p:spPr bwMode="auto">
          <a:xfrm>
            <a:off x="5595077" y="1449200"/>
            <a:ext cx="3024553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2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8857788" cy="6408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3968" y="277960"/>
            <a:ext cx="1152128" cy="1008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4860032" y="1286072"/>
            <a:ext cx="0" cy="3079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051304" y="2492896"/>
            <a:ext cx="1092696" cy="165618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283968" y="2924944"/>
            <a:ext cx="3767336" cy="172819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475656" y="4653136"/>
            <a:ext cx="2952328" cy="10081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48064" y="6525344"/>
            <a:ext cx="3312368" cy="57606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360000" y="360363"/>
            <a:ext cx="3801389" cy="551090"/>
          </a:xfrm>
          <a:prstGeom prst="rect">
            <a:avLst/>
          </a:prstGeom>
          <a:solidFill>
            <a:srgbClr val="009FEE"/>
          </a:solidFill>
        </p:spPr>
        <p:txBody>
          <a:bodyPr vert="horz" wrap="none" lIns="144000" tIns="72000" rIns="144000" bIns="10800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FFFFFF"/>
                </a:solidFill>
                <a:latin typeface="Times New Roman"/>
                <a:ea typeface="+mn-ea"/>
                <a:cs typeface="Times New Roman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Flooding due to overtopping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498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ur_benodigde eis sluitvraag_referentie.PNG"/>
          <p:cNvPicPr/>
          <p:nvPr/>
        </p:nvPicPr>
        <p:blipFill>
          <a:blip r:embed="rId2" cstate="print"/>
          <a:srcRect l="2059" t="16160" r="2542" b="9696"/>
          <a:stretch>
            <a:fillRect/>
          </a:stretch>
        </p:blipFill>
        <p:spPr>
          <a:xfrm>
            <a:off x="-14455" y="1484784"/>
            <a:ext cx="9158455" cy="3835319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360000" y="360363"/>
            <a:ext cx="3742078" cy="551090"/>
          </a:xfrm>
          <a:prstGeom prst="rect">
            <a:avLst/>
          </a:prstGeom>
          <a:solidFill>
            <a:srgbClr val="009FEE"/>
          </a:solidFill>
        </p:spPr>
        <p:txBody>
          <a:bodyPr vert="horz" wrap="none" lIns="144000" tIns="72000" rIns="144000" bIns="10800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FFFFFF"/>
                </a:solidFill>
                <a:latin typeface="Times New Roman"/>
                <a:ea typeface="+mn-ea"/>
                <a:cs typeface="Times New Roman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Flooding due to non closure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81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36452"/>
          <a:stretch/>
        </p:blipFill>
        <p:spPr bwMode="auto">
          <a:xfrm>
            <a:off x="827584" y="2346721"/>
            <a:ext cx="7621669" cy="347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360000" y="360363"/>
            <a:ext cx="3789784" cy="551090"/>
          </a:xfrm>
          <a:prstGeom prst="rect">
            <a:avLst/>
          </a:prstGeom>
          <a:solidFill>
            <a:srgbClr val="009FEE"/>
          </a:solidFill>
        </p:spPr>
        <p:txBody>
          <a:bodyPr vert="horz" wrap="none" lIns="144000" tIns="72000" rIns="144000" bIns="10800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FFFFFF"/>
                </a:solidFill>
                <a:latin typeface="Times New Roman"/>
                <a:ea typeface="+mn-ea"/>
                <a:cs typeface="Times New Roman"/>
              </a:defRPr>
            </a:lvl1pPr>
            <a:lvl2pPr marL="612000" indent="-288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2000" indent="-324000" algn="l" defTabSz="9144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Adaptive plan for Voorstraat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47664" y="2204864"/>
            <a:ext cx="7408440" cy="2611379"/>
            <a:chOff x="1547664" y="2977861"/>
            <a:chExt cx="7408440" cy="2611379"/>
          </a:xfrm>
        </p:grpSpPr>
        <p:sp>
          <p:nvSpPr>
            <p:cNvPr id="9" name="Rectangle 8"/>
            <p:cNvSpPr/>
            <p:nvPr/>
          </p:nvSpPr>
          <p:spPr>
            <a:xfrm>
              <a:off x="1547664" y="3119718"/>
              <a:ext cx="3672408" cy="38128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48495" y="2977861"/>
              <a:ext cx="3231976" cy="79208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67744" y="3411651"/>
              <a:ext cx="216024" cy="79208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0152" y="4797152"/>
              <a:ext cx="3015952" cy="79208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b="81784"/>
          <a:stretch/>
        </p:blipFill>
        <p:spPr bwMode="auto">
          <a:xfrm>
            <a:off x="838763" y="1196752"/>
            <a:ext cx="7621669" cy="9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will the science improve decisions?</a:t>
            </a:r>
          </a:p>
          <a:p>
            <a:endParaRPr lang="en-GB" dirty="0"/>
          </a:p>
          <a:p>
            <a:r>
              <a:rPr lang="en-GB" dirty="0"/>
              <a:t>Usual mode of engagement:  Prediction - centric</a:t>
            </a:r>
          </a:p>
          <a:p>
            <a:pPr lvl="1"/>
            <a:r>
              <a:rPr lang="en-GB" dirty="0"/>
              <a:t>Science reduces the uncertainty affecting the decision</a:t>
            </a:r>
          </a:p>
          <a:p>
            <a:pPr lvl="1"/>
            <a:r>
              <a:rPr lang="en-GB" dirty="0"/>
              <a:t>E.g., Science:  the most likely future condition is A</a:t>
            </a:r>
          </a:p>
          <a:p>
            <a:pPr lvl="2"/>
            <a:r>
              <a:rPr lang="en-GB" dirty="0"/>
              <a:t>Decision – under Future A, Option 1 is my best </a:t>
            </a:r>
            <a:r>
              <a:rPr lang="en-GB" dirty="0" smtClean="0"/>
              <a:t>choice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223940" cy="551090"/>
          </a:xfrm>
        </p:spPr>
        <p:txBody>
          <a:bodyPr/>
          <a:lstStyle/>
          <a:p>
            <a:r>
              <a:rPr lang="en-US" dirty="0" smtClean="0"/>
              <a:t>Top-down approach to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If the climate changes fast, build a new flood defence around the historic port area to replace </a:t>
            </a:r>
            <a:r>
              <a:rPr lang="en-GB" dirty="0" smtClean="0"/>
              <a:t>flood defence Voorstraat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5420422" cy="551090"/>
          </a:xfrm>
        </p:spPr>
        <p:txBody>
          <a:bodyPr/>
          <a:lstStyle/>
          <a:p>
            <a:r>
              <a:rPr lang="en-US" dirty="0" smtClean="0"/>
              <a:t>Mainstreaming protection of the port area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6" y="2420888"/>
            <a:ext cx="8346147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Adaptive </a:t>
            </a:r>
            <a:r>
              <a:rPr lang="en-GB" dirty="0" smtClean="0"/>
              <a:t>design reduces </a:t>
            </a:r>
            <a:r>
              <a:rPr lang="en-GB" dirty="0"/>
              <a:t>the likelihood of regret choices, e.g. by creating a </a:t>
            </a:r>
            <a:r>
              <a:rPr lang="en-GB" dirty="0" smtClean="0"/>
              <a:t>simultaneous </a:t>
            </a:r>
            <a:r>
              <a:rPr lang="en-GB" dirty="0"/>
              <a:t>decision point for the </a:t>
            </a:r>
            <a:r>
              <a:rPr lang="en-GB" dirty="0" smtClean="0"/>
              <a:t>flood </a:t>
            </a:r>
            <a:r>
              <a:rPr lang="en-GB" dirty="0"/>
              <a:t>defence Voorstraat </a:t>
            </a:r>
            <a:r>
              <a:rPr lang="en-GB" dirty="0" smtClean="0"/>
              <a:t>and the historic port area</a:t>
            </a:r>
            <a:endParaRPr lang="en-GB" dirty="0"/>
          </a:p>
          <a:p>
            <a:endParaRPr lang="en-GB" dirty="0"/>
          </a:p>
          <a:p>
            <a:r>
              <a:rPr lang="en-GB" dirty="0"/>
              <a:t>Depending on the speed of climate change, a “simple” dike reinforcement (i.e. using flood guards) or an integrated solution (i.e. a new barrier) is </a:t>
            </a:r>
            <a:r>
              <a:rPr lang="en-GB" dirty="0" smtClean="0"/>
              <a:t>preferred for the Voorstraat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1958898" cy="551090"/>
          </a:xfrm>
        </p:spPr>
        <p:txBody>
          <a:bodyPr/>
          <a:lstStyle/>
          <a:p>
            <a:r>
              <a:rPr lang="en-US" dirty="0" smtClean="0"/>
              <a:t>To conclude: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7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err="1" smtClean="0"/>
              <a:t>Define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own</a:t>
            </a:r>
            <a:r>
              <a:rPr lang="nl-NL" dirty="0" smtClean="0"/>
              <a:t> pilot (object):</a:t>
            </a:r>
          </a:p>
          <a:p>
            <a:endParaRPr lang="nl-NL" dirty="0"/>
          </a:p>
          <a:p>
            <a:r>
              <a:rPr lang="nl-NL" dirty="0" smtClean="0"/>
              <a:t>OBJECT: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OBJECTIVE:</a:t>
            </a:r>
            <a:endParaRPr lang="en-GB" dirty="0"/>
          </a:p>
          <a:p>
            <a:endParaRPr lang="en-GB" dirty="0"/>
          </a:p>
          <a:p>
            <a:r>
              <a:rPr lang="en-GB" dirty="0"/>
              <a:t>PERFORMANCE METRIC:</a:t>
            </a:r>
          </a:p>
          <a:p>
            <a:endParaRPr lang="nl-NL" dirty="0" smtClean="0"/>
          </a:p>
          <a:p>
            <a:r>
              <a:rPr lang="nl-NL" dirty="0" smtClean="0"/>
              <a:t>THRESHOLD:</a:t>
            </a:r>
          </a:p>
          <a:p>
            <a:endParaRPr lang="nl-NL" dirty="0"/>
          </a:p>
          <a:p>
            <a:r>
              <a:rPr lang="en-GB" dirty="0" smtClean="0"/>
              <a:t>DRIVER</a:t>
            </a:r>
            <a:r>
              <a:rPr lang="en-GB" dirty="0"/>
              <a:t>:</a:t>
            </a:r>
          </a:p>
          <a:p>
            <a:endParaRPr lang="nl-NL" dirty="0" smtClean="0"/>
          </a:p>
          <a:p>
            <a:pPr marL="0" indent="0" algn="r">
              <a:buNone/>
            </a:pPr>
            <a:r>
              <a:rPr lang="nl-NL" dirty="0" smtClean="0"/>
              <a:t>10 min + 10 min feedback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331710" cy="551090"/>
          </a:xfrm>
        </p:spPr>
        <p:txBody>
          <a:bodyPr/>
          <a:lstStyle/>
          <a:p>
            <a:r>
              <a:rPr lang="en-US" dirty="0" smtClean="0"/>
              <a:t>Interactive session – Q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443448"/>
            <a:ext cx="8136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err="1" smtClean="0"/>
              <a:t>Define</a:t>
            </a:r>
            <a:r>
              <a:rPr lang="nl-NL" dirty="0" smtClean="0"/>
              <a:t> </a:t>
            </a:r>
            <a:r>
              <a:rPr lang="nl-NL" dirty="0" err="1" smtClean="0"/>
              <a:t>potential</a:t>
            </a:r>
            <a:r>
              <a:rPr lang="nl-NL" dirty="0" smtClean="0"/>
              <a:t> </a:t>
            </a:r>
            <a:r>
              <a:rPr lang="nl-NL" dirty="0" err="1" smtClean="0"/>
              <a:t>measures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tipping</a:t>
            </a:r>
            <a:r>
              <a:rPr lang="nl-NL" dirty="0" smtClean="0"/>
              <a:t> point: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pPr marL="0" indent="0" algn="r">
              <a:buNone/>
            </a:pPr>
            <a:r>
              <a:rPr lang="nl-NL" dirty="0" smtClean="0"/>
              <a:t>15 min + 15 min feedback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331710" cy="551090"/>
          </a:xfrm>
        </p:spPr>
        <p:txBody>
          <a:bodyPr/>
          <a:lstStyle/>
          <a:p>
            <a:r>
              <a:rPr lang="en-US" dirty="0" smtClean="0"/>
              <a:t>Interactive session – Q 2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559675"/>
              </p:ext>
            </p:extLst>
          </p:nvPr>
        </p:nvGraphicFramePr>
        <p:xfrm>
          <a:off x="503997" y="1988840"/>
          <a:ext cx="8136002" cy="3272730"/>
        </p:xfrm>
        <a:graphic>
          <a:graphicData uri="http://schemas.openxmlformats.org/drawingml/2006/table">
            <a:tbl>
              <a:tblPr firstRow="1" firstCol="1" bandRow="1"/>
              <a:tblGrid>
                <a:gridCol w="4068001"/>
                <a:gridCol w="4068001"/>
              </a:tblGrid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MEASURE</a:t>
                      </a:r>
                      <a:endParaRPr lang="en-GB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TIPPING </a:t>
                      </a:r>
                      <a:r>
                        <a:rPr lang="en-GB" sz="18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POINT (YRS)</a:t>
                      </a:r>
                      <a:endParaRPr lang="en-GB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</a:t>
                      </a:r>
                      <a:r>
                        <a:rPr lang="en-GB" sz="1800" b="0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</a:t>
                      </a:r>
                      <a:endParaRPr lang="en-GB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COMBINED </a:t>
                      </a:r>
                      <a:r>
                        <a:rPr lang="en-GB" sz="18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MEASURES</a:t>
                      </a:r>
                      <a:endParaRPr lang="en-GB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TIPPING </a:t>
                      </a:r>
                      <a:r>
                        <a:rPr lang="en-GB" sz="1800" b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POINT (YRS)</a:t>
                      </a:r>
                      <a:endParaRPr lang="en-GB" sz="18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5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443448"/>
            <a:ext cx="8136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Draw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pathways</a:t>
            </a:r>
            <a:r>
              <a:rPr lang="nl-NL" dirty="0" smtClean="0"/>
              <a:t> map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object: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pPr marL="0" indent="0" algn="r">
              <a:buNone/>
            </a:pPr>
            <a:r>
              <a:rPr lang="nl-NL" dirty="0" smtClean="0"/>
              <a:t>10 min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3331710" cy="551090"/>
          </a:xfrm>
        </p:spPr>
        <p:txBody>
          <a:bodyPr/>
          <a:lstStyle/>
          <a:p>
            <a:r>
              <a:rPr lang="en-US" dirty="0" smtClean="0"/>
              <a:t>Interactive session – Q 3</a:t>
            </a:r>
            <a:endParaRPr lang="en-US" dirty="0"/>
          </a:p>
        </p:txBody>
      </p:sp>
      <p:pic>
        <p:nvPicPr>
          <p:cNvPr id="5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583" y="2060848"/>
            <a:ext cx="8072350" cy="302433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79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91482" y="1268760"/>
            <a:ext cx="5761037" cy="4784725"/>
            <a:chOff x="821" y="890"/>
            <a:chExt cx="3783" cy="3386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839" y="890"/>
              <a:ext cx="3737" cy="438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Population and economical growth  energy demand  land use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39" y="1616"/>
              <a:ext cx="3737" cy="26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Greenhouse gas emissions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39" y="2250"/>
              <a:ext cx="3737" cy="266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Greenhouse gas concentration in the atmosphere 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839" y="3512"/>
              <a:ext cx="3737" cy="26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Hydrologic effects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633" y="1344"/>
              <a:ext cx="1971" cy="21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Comic Sans MS" pitchFamily="66" charset="0"/>
                </a:rPr>
                <a:t>Energy-economy models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632" y="1888"/>
              <a:ext cx="1972" cy="21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Comic Sans MS" pitchFamily="66" charset="0"/>
                </a:rPr>
                <a:t>carbon cycle models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2426" y="1294"/>
              <a:ext cx="7" cy="322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2433" y="1434"/>
              <a:ext cx="2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431" y="1842"/>
              <a:ext cx="0" cy="429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2431" y="2024"/>
              <a:ext cx="2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632" y="2523"/>
              <a:ext cx="1926" cy="36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Comic Sans MS" pitchFamily="66" charset="0"/>
                </a:rPr>
                <a:t>Global + regional climate models</a:t>
              </a: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2426" y="2478"/>
              <a:ext cx="0" cy="43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2426" y="2704"/>
              <a:ext cx="199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839" y="2886"/>
              <a:ext cx="3737" cy="26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Global/regional climate projections</a:t>
              </a: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2426" y="3113"/>
              <a:ext cx="0" cy="408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654" y="3158"/>
              <a:ext cx="1950" cy="21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latin typeface="Comic Sans MS" pitchFamily="66" charset="0"/>
                </a:rPr>
                <a:t>Hydrologic + hydraulic </a:t>
              </a:r>
              <a:r>
                <a:rPr lang="en-GB" sz="1400" b="1" dirty="0" err="1">
                  <a:latin typeface="Comic Sans MS" pitchFamily="66" charset="0"/>
                </a:rPr>
                <a:t>modellen</a:t>
              </a:r>
              <a:r>
                <a:rPr lang="en-GB" sz="1400" b="1" dirty="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>
              <a:off x="2426" y="3294"/>
              <a:ext cx="199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821" y="4011"/>
              <a:ext cx="3737" cy="265"/>
            </a:xfrm>
            <a:prstGeom prst="rect">
              <a:avLst/>
            </a:prstGeom>
            <a:noFill/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/>
                <a:t>Water management</a:t>
              </a: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2426" y="3748"/>
              <a:ext cx="0" cy="272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5" name="AutoShape 22"/>
            <p:cNvCxnSpPr>
              <a:cxnSpLocks noChangeShapeType="1"/>
              <a:stCxn id="6" idx="3"/>
              <a:endCxn id="26" idx="3"/>
            </p:cNvCxnSpPr>
            <p:nvPr/>
          </p:nvCxnSpPr>
          <p:spPr bwMode="auto">
            <a:xfrm>
              <a:off x="4588" y="1085"/>
              <a:ext cx="16" cy="2793"/>
            </a:xfrm>
            <a:prstGeom prst="bentConnector3">
              <a:avLst>
                <a:gd name="adj1" fmla="val 100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2608" y="3783"/>
              <a:ext cx="1996" cy="21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Comic Sans MS" pitchFamily="66" charset="0"/>
                </a:rPr>
                <a:t>Measures </a:t>
              </a: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H="1">
              <a:off x="2409" y="3884"/>
              <a:ext cx="199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5719543" cy="551090"/>
          </a:xfrm>
        </p:spPr>
        <p:txBody>
          <a:bodyPr/>
          <a:lstStyle/>
          <a:p>
            <a:r>
              <a:rPr lang="en-US" dirty="0" smtClean="0"/>
              <a:t>Top-down approach to planning – under 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5768274" cy="551090"/>
          </a:xfrm>
        </p:spPr>
        <p:txBody>
          <a:bodyPr/>
          <a:lstStyle/>
          <a:p>
            <a:r>
              <a:rPr lang="en-US" dirty="0" smtClean="0"/>
              <a:t>Dealing with climate uncertainty (explosion)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/>
          </p:cNvGraphicFramePr>
          <p:nvPr/>
        </p:nvGraphicFramePr>
        <p:xfrm>
          <a:off x="828675" y="3276600"/>
          <a:ext cx="1800225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lipArt" r:id="rId3" imgW="3000240" imgH="3660480" progId="">
                  <p:embed/>
                </p:oleObj>
              </mc:Choice>
              <mc:Fallback>
                <p:oleObj name="ClipArt" r:id="rId3" imgW="3000240" imgH="36604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3276600"/>
                        <a:ext cx="1800225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469188" y="2706688"/>
            <a:ext cx="1138237" cy="2462212"/>
            <a:chOff x="4705" y="1705"/>
            <a:chExt cx="717" cy="1551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705" y="1824"/>
              <a:ext cx="717" cy="1432"/>
              <a:chOff x="4705" y="1824"/>
              <a:chExt cx="717" cy="1432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4912" y="1904"/>
                <a:ext cx="281" cy="314"/>
              </a:xfrm>
              <a:custGeom>
                <a:avLst/>
                <a:gdLst>
                  <a:gd name="T0" fmla="*/ 134 w 281"/>
                  <a:gd name="T1" fmla="*/ 72 h 314"/>
                  <a:gd name="T2" fmla="*/ 159 w 281"/>
                  <a:gd name="T3" fmla="*/ 40 h 314"/>
                  <a:gd name="T4" fmla="*/ 193 w 281"/>
                  <a:gd name="T5" fmla="*/ 16 h 314"/>
                  <a:gd name="T6" fmla="*/ 224 w 281"/>
                  <a:gd name="T7" fmla="*/ 0 h 314"/>
                  <a:gd name="T8" fmla="*/ 249 w 281"/>
                  <a:gd name="T9" fmla="*/ 5 h 314"/>
                  <a:gd name="T10" fmla="*/ 266 w 281"/>
                  <a:gd name="T11" fmla="*/ 22 h 314"/>
                  <a:gd name="T12" fmla="*/ 280 w 281"/>
                  <a:gd name="T13" fmla="*/ 77 h 314"/>
                  <a:gd name="T14" fmla="*/ 275 w 281"/>
                  <a:gd name="T15" fmla="*/ 139 h 314"/>
                  <a:gd name="T16" fmla="*/ 260 w 281"/>
                  <a:gd name="T17" fmla="*/ 199 h 314"/>
                  <a:gd name="T18" fmla="*/ 244 w 281"/>
                  <a:gd name="T19" fmla="*/ 245 h 314"/>
                  <a:gd name="T20" fmla="*/ 214 w 281"/>
                  <a:gd name="T21" fmla="*/ 293 h 314"/>
                  <a:gd name="T22" fmla="*/ 187 w 281"/>
                  <a:gd name="T23" fmla="*/ 313 h 314"/>
                  <a:gd name="T24" fmla="*/ 151 w 281"/>
                  <a:gd name="T25" fmla="*/ 313 h 314"/>
                  <a:gd name="T26" fmla="*/ 114 w 281"/>
                  <a:gd name="T27" fmla="*/ 299 h 314"/>
                  <a:gd name="T28" fmla="*/ 96 w 281"/>
                  <a:gd name="T29" fmla="*/ 265 h 314"/>
                  <a:gd name="T30" fmla="*/ 86 w 281"/>
                  <a:gd name="T31" fmla="*/ 221 h 314"/>
                  <a:gd name="T32" fmla="*/ 90 w 281"/>
                  <a:gd name="T33" fmla="*/ 167 h 314"/>
                  <a:gd name="T34" fmla="*/ 4 w 281"/>
                  <a:gd name="T35" fmla="*/ 173 h 314"/>
                  <a:gd name="T36" fmla="*/ 0 w 281"/>
                  <a:gd name="T37" fmla="*/ 149 h 314"/>
                  <a:gd name="T38" fmla="*/ 98 w 281"/>
                  <a:gd name="T39" fmla="*/ 139 h 314"/>
                  <a:gd name="T40" fmla="*/ 122 w 281"/>
                  <a:gd name="T41" fmla="*/ 83 h 314"/>
                  <a:gd name="T42" fmla="*/ 134 w 281"/>
                  <a:gd name="T43" fmla="*/ 72 h 3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1"/>
                  <a:gd name="T67" fmla="*/ 0 h 314"/>
                  <a:gd name="T68" fmla="*/ 281 w 281"/>
                  <a:gd name="T69" fmla="*/ 314 h 3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1" h="314">
                    <a:moveTo>
                      <a:pt x="134" y="72"/>
                    </a:moveTo>
                    <a:lnTo>
                      <a:pt x="159" y="40"/>
                    </a:lnTo>
                    <a:lnTo>
                      <a:pt x="193" y="16"/>
                    </a:lnTo>
                    <a:lnTo>
                      <a:pt x="224" y="0"/>
                    </a:lnTo>
                    <a:lnTo>
                      <a:pt x="249" y="5"/>
                    </a:lnTo>
                    <a:lnTo>
                      <a:pt x="266" y="22"/>
                    </a:lnTo>
                    <a:lnTo>
                      <a:pt x="280" y="77"/>
                    </a:lnTo>
                    <a:lnTo>
                      <a:pt x="275" y="139"/>
                    </a:lnTo>
                    <a:lnTo>
                      <a:pt x="260" y="199"/>
                    </a:lnTo>
                    <a:lnTo>
                      <a:pt x="244" y="245"/>
                    </a:lnTo>
                    <a:lnTo>
                      <a:pt x="214" y="293"/>
                    </a:lnTo>
                    <a:lnTo>
                      <a:pt x="187" y="313"/>
                    </a:lnTo>
                    <a:lnTo>
                      <a:pt x="151" y="313"/>
                    </a:lnTo>
                    <a:lnTo>
                      <a:pt x="114" y="299"/>
                    </a:lnTo>
                    <a:lnTo>
                      <a:pt x="96" y="265"/>
                    </a:lnTo>
                    <a:lnTo>
                      <a:pt x="86" y="221"/>
                    </a:lnTo>
                    <a:lnTo>
                      <a:pt x="90" y="167"/>
                    </a:lnTo>
                    <a:lnTo>
                      <a:pt x="4" y="173"/>
                    </a:lnTo>
                    <a:lnTo>
                      <a:pt x="0" y="149"/>
                    </a:lnTo>
                    <a:lnTo>
                      <a:pt x="98" y="139"/>
                    </a:lnTo>
                    <a:lnTo>
                      <a:pt x="122" y="83"/>
                    </a:lnTo>
                    <a:lnTo>
                      <a:pt x="134" y="72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5098" y="1824"/>
                <a:ext cx="324" cy="502"/>
              </a:xfrm>
              <a:custGeom>
                <a:avLst/>
                <a:gdLst>
                  <a:gd name="T0" fmla="*/ 134 w 324"/>
                  <a:gd name="T1" fmla="*/ 12 h 502"/>
                  <a:gd name="T2" fmla="*/ 94 w 324"/>
                  <a:gd name="T3" fmla="*/ 0 h 502"/>
                  <a:gd name="T4" fmla="*/ 61 w 324"/>
                  <a:gd name="T5" fmla="*/ 2 h 502"/>
                  <a:gd name="T6" fmla="*/ 37 w 324"/>
                  <a:gd name="T7" fmla="*/ 20 h 502"/>
                  <a:gd name="T8" fmla="*/ 20 w 324"/>
                  <a:gd name="T9" fmla="*/ 48 h 502"/>
                  <a:gd name="T10" fmla="*/ 26 w 324"/>
                  <a:gd name="T11" fmla="*/ 78 h 502"/>
                  <a:gd name="T12" fmla="*/ 49 w 324"/>
                  <a:gd name="T13" fmla="*/ 78 h 502"/>
                  <a:gd name="T14" fmla="*/ 43 w 324"/>
                  <a:gd name="T15" fmla="*/ 54 h 502"/>
                  <a:gd name="T16" fmla="*/ 61 w 324"/>
                  <a:gd name="T17" fmla="*/ 32 h 502"/>
                  <a:gd name="T18" fmla="*/ 79 w 324"/>
                  <a:gd name="T19" fmla="*/ 24 h 502"/>
                  <a:gd name="T20" fmla="*/ 110 w 324"/>
                  <a:gd name="T21" fmla="*/ 32 h 502"/>
                  <a:gd name="T22" fmla="*/ 98 w 324"/>
                  <a:gd name="T23" fmla="*/ 56 h 502"/>
                  <a:gd name="T24" fmla="*/ 94 w 324"/>
                  <a:gd name="T25" fmla="*/ 78 h 502"/>
                  <a:gd name="T26" fmla="*/ 98 w 324"/>
                  <a:gd name="T27" fmla="*/ 96 h 502"/>
                  <a:gd name="T28" fmla="*/ 128 w 324"/>
                  <a:gd name="T29" fmla="*/ 104 h 502"/>
                  <a:gd name="T30" fmla="*/ 161 w 324"/>
                  <a:gd name="T31" fmla="*/ 98 h 502"/>
                  <a:gd name="T32" fmla="*/ 167 w 324"/>
                  <a:gd name="T33" fmla="*/ 84 h 502"/>
                  <a:gd name="T34" fmla="*/ 201 w 324"/>
                  <a:gd name="T35" fmla="*/ 122 h 502"/>
                  <a:gd name="T36" fmla="*/ 222 w 324"/>
                  <a:gd name="T37" fmla="*/ 164 h 502"/>
                  <a:gd name="T38" fmla="*/ 250 w 324"/>
                  <a:gd name="T39" fmla="*/ 218 h 502"/>
                  <a:gd name="T40" fmla="*/ 268 w 324"/>
                  <a:gd name="T41" fmla="*/ 266 h 502"/>
                  <a:gd name="T42" fmla="*/ 276 w 324"/>
                  <a:gd name="T43" fmla="*/ 313 h 502"/>
                  <a:gd name="T44" fmla="*/ 270 w 324"/>
                  <a:gd name="T45" fmla="*/ 337 h 502"/>
                  <a:gd name="T46" fmla="*/ 237 w 324"/>
                  <a:gd name="T47" fmla="*/ 367 h 502"/>
                  <a:gd name="T48" fmla="*/ 171 w 324"/>
                  <a:gd name="T49" fmla="*/ 393 h 502"/>
                  <a:gd name="T50" fmla="*/ 134 w 324"/>
                  <a:gd name="T51" fmla="*/ 404 h 502"/>
                  <a:gd name="T52" fmla="*/ 98 w 324"/>
                  <a:gd name="T53" fmla="*/ 411 h 502"/>
                  <a:gd name="T54" fmla="*/ 43 w 324"/>
                  <a:gd name="T55" fmla="*/ 433 h 502"/>
                  <a:gd name="T56" fmla="*/ 2 w 324"/>
                  <a:gd name="T57" fmla="*/ 447 h 502"/>
                  <a:gd name="T58" fmla="*/ 0 w 324"/>
                  <a:gd name="T59" fmla="*/ 475 h 502"/>
                  <a:gd name="T60" fmla="*/ 20 w 324"/>
                  <a:gd name="T61" fmla="*/ 495 h 502"/>
                  <a:gd name="T62" fmla="*/ 45 w 324"/>
                  <a:gd name="T63" fmla="*/ 501 h 502"/>
                  <a:gd name="T64" fmla="*/ 82 w 324"/>
                  <a:gd name="T65" fmla="*/ 483 h 502"/>
                  <a:gd name="T66" fmla="*/ 167 w 324"/>
                  <a:gd name="T67" fmla="*/ 439 h 502"/>
                  <a:gd name="T68" fmla="*/ 237 w 324"/>
                  <a:gd name="T69" fmla="*/ 409 h 502"/>
                  <a:gd name="T70" fmla="*/ 287 w 324"/>
                  <a:gd name="T71" fmla="*/ 375 h 502"/>
                  <a:gd name="T72" fmla="*/ 319 w 324"/>
                  <a:gd name="T73" fmla="*/ 345 h 502"/>
                  <a:gd name="T74" fmla="*/ 323 w 324"/>
                  <a:gd name="T75" fmla="*/ 308 h 502"/>
                  <a:gd name="T76" fmla="*/ 305 w 324"/>
                  <a:gd name="T77" fmla="*/ 260 h 502"/>
                  <a:gd name="T78" fmla="*/ 268 w 324"/>
                  <a:gd name="T79" fmla="*/ 188 h 502"/>
                  <a:gd name="T80" fmla="*/ 234 w 324"/>
                  <a:gd name="T81" fmla="*/ 128 h 502"/>
                  <a:gd name="T82" fmla="*/ 191 w 324"/>
                  <a:gd name="T83" fmla="*/ 66 h 502"/>
                  <a:gd name="T84" fmla="*/ 158 w 324"/>
                  <a:gd name="T85" fmla="*/ 30 h 502"/>
                  <a:gd name="T86" fmla="*/ 118 w 324"/>
                  <a:gd name="T87" fmla="*/ 12 h 502"/>
                  <a:gd name="T88" fmla="*/ 134 w 324"/>
                  <a:gd name="T89" fmla="*/ 12 h 5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4"/>
                  <a:gd name="T136" fmla="*/ 0 h 502"/>
                  <a:gd name="T137" fmla="*/ 324 w 324"/>
                  <a:gd name="T138" fmla="*/ 502 h 5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4" h="502">
                    <a:moveTo>
                      <a:pt x="134" y="12"/>
                    </a:moveTo>
                    <a:lnTo>
                      <a:pt x="94" y="0"/>
                    </a:lnTo>
                    <a:lnTo>
                      <a:pt x="61" y="2"/>
                    </a:lnTo>
                    <a:lnTo>
                      <a:pt x="37" y="20"/>
                    </a:lnTo>
                    <a:lnTo>
                      <a:pt x="20" y="48"/>
                    </a:lnTo>
                    <a:lnTo>
                      <a:pt x="26" y="78"/>
                    </a:lnTo>
                    <a:lnTo>
                      <a:pt x="49" y="78"/>
                    </a:lnTo>
                    <a:lnTo>
                      <a:pt x="43" y="54"/>
                    </a:lnTo>
                    <a:lnTo>
                      <a:pt x="61" y="32"/>
                    </a:lnTo>
                    <a:lnTo>
                      <a:pt x="79" y="24"/>
                    </a:lnTo>
                    <a:lnTo>
                      <a:pt x="110" y="32"/>
                    </a:lnTo>
                    <a:lnTo>
                      <a:pt x="98" y="56"/>
                    </a:lnTo>
                    <a:lnTo>
                      <a:pt x="94" y="78"/>
                    </a:lnTo>
                    <a:lnTo>
                      <a:pt x="98" y="96"/>
                    </a:lnTo>
                    <a:lnTo>
                      <a:pt x="128" y="104"/>
                    </a:lnTo>
                    <a:lnTo>
                      <a:pt x="161" y="98"/>
                    </a:lnTo>
                    <a:lnTo>
                      <a:pt x="167" y="84"/>
                    </a:lnTo>
                    <a:lnTo>
                      <a:pt x="201" y="122"/>
                    </a:lnTo>
                    <a:lnTo>
                      <a:pt x="222" y="164"/>
                    </a:lnTo>
                    <a:lnTo>
                      <a:pt x="250" y="218"/>
                    </a:lnTo>
                    <a:lnTo>
                      <a:pt x="268" y="266"/>
                    </a:lnTo>
                    <a:lnTo>
                      <a:pt x="276" y="313"/>
                    </a:lnTo>
                    <a:lnTo>
                      <a:pt x="270" y="337"/>
                    </a:lnTo>
                    <a:lnTo>
                      <a:pt x="237" y="367"/>
                    </a:lnTo>
                    <a:lnTo>
                      <a:pt x="171" y="393"/>
                    </a:lnTo>
                    <a:lnTo>
                      <a:pt x="134" y="404"/>
                    </a:lnTo>
                    <a:lnTo>
                      <a:pt x="98" y="411"/>
                    </a:lnTo>
                    <a:lnTo>
                      <a:pt x="43" y="433"/>
                    </a:lnTo>
                    <a:lnTo>
                      <a:pt x="2" y="447"/>
                    </a:lnTo>
                    <a:lnTo>
                      <a:pt x="0" y="475"/>
                    </a:lnTo>
                    <a:lnTo>
                      <a:pt x="20" y="495"/>
                    </a:lnTo>
                    <a:lnTo>
                      <a:pt x="45" y="501"/>
                    </a:lnTo>
                    <a:lnTo>
                      <a:pt x="82" y="483"/>
                    </a:lnTo>
                    <a:lnTo>
                      <a:pt x="167" y="439"/>
                    </a:lnTo>
                    <a:lnTo>
                      <a:pt x="237" y="409"/>
                    </a:lnTo>
                    <a:lnTo>
                      <a:pt x="287" y="375"/>
                    </a:lnTo>
                    <a:lnTo>
                      <a:pt x="319" y="345"/>
                    </a:lnTo>
                    <a:lnTo>
                      <a:pt x="323" y="308"/>
                    </a:lnTo>
                    <a:lnTo>
                      <a:pt x="305" y="260"/>
                    </a:lnTo>
                    <a:lnTo>
                      <a:pt x="268" y="188"/>
                    </a:lnTo>
                    <a:lnTo>
                      <a:pt x="234" y="128"/>
                    </a:lnTo>
                    <a:lnTo>
                      <a:pt x="191" y="66"/>
                    </a:lnTo>
                    <a:lnTo>
                      <a:pt x="158" y="30"/>
                    </a:lnTo>
                    <a:lnTo>
                      <a:pt x="118" y="12"/>
                    </a:lnTo>
                    <a:lnTo>
                      <a:pt x="134" y="12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948" y="2239"/>
                <a:ext cx="169" cy="472"/>
              </a:xfrm>
              <a:custGeom>
                <a:avLst/>
                <a:gdLst>
                  <a:gd name="T0" fmla="*/ 158 w 169"/>
                  <a:gd name="T1" fmla="*/ 37 h 472"/>
                  <a:gd name="T2" fmla="*/ 152 w 169"/>
                  <a:gd name="T3" fmla="*/ 13 h 472"/>
                  <a:gd name="T4" fmla="*/ 125 w 169"/>
                  <a:gd name="T5" fmla="*/ 0 h 472"/>
                  <a:gd name="T6" fmla="*/ 101 w 169"/>
                  <a:gd name="T7" fmla="*/ 0 h 472"/>
                  <a:gd name="T8" fmla="*/ 71 w 169"/>
                  <a:gd name="T9" fmla="*/ 18 h 472"/>
                  <a:gd name="T10" fmla="*/ 42 w 169"/>
                  <a:gd name="T11" fmla="*/ 61 h 472"/>
                  <a:gd name="T12" fmla="*/ 22 w 169"/>
                  <a:gd name="T13" fmla="*/ 105 h 472"/>
                  <a:gd name="T14" fmla="*/ 12 w 169"/>
                  <a:gd name="T15" fmla="*/ 164 h 472"/>
                  <a:gd name="T16" fmla="*/ 3 w 169"/>
                  <a:gd name="T17" fmla="*/ 235 h 472"/>
                  <a:gd name="T18" fmla="*/ 0 w 169"/>
                  <a:gd name="T19" fmla="*/ 302 h 472"/>
                  <a:gd name="T20" fmla="*/ 0 w 169"/>
                  <a:gd name="T21" fmla="*/ 391 h 472"/>
                  <a:gd name="T22" fmla="*/ 12 w 169"/>
                  <a:gd name="T23" fmla="*/ 445 h 472"/>
                  <a:gd name="T24" fmla="*/ 34 w 169"/>
                  <a:gd name="T25" fmla="*/ 464 h 472"/>
                  <a:gd name="T26" fmla="*/ 73 w 169"/>
                  <a:gd name="T27" fmla="*/ 471 h 472"/>
                  <a:gd name="T28" fmla="*/ 113 w 169"/>
                  <a:gd name="T29" fmla="*/ 469 h 472"/>
                  <a:gd name="T30" fmla="*/ 134 w 169"/>
                  <a:gd name="T31" fmla="*/ 445 h 472"/>
                  <a:gd name="T32" fmla="*/ 146 w 169"/>
                  <a:gd name="T33" fmla="*/ 403 h 472"/>
                  <a:gd name="T34" fmla="*/ 156 w 169"/>
                  <a:gd name="T35" fmla="*/ 361 h 472"/>
                  <a:gd name="T36" fmla="*/ 164 w 169"/>
                  <a:gd name="T37" fmla="*/ 285 h 472"/>
                  <a:gd name="T38" fmla="*/ 168 w 169"/>
                  <a:gd name="T39" fmla="*/ 199 h 472"/>
                  <a:gd name="T40" fmla="*/ 168 w 169"/>
                  <a:gd name="T41" fmla="*/ 98 h 472"/>
                  <a:gd name="T42" fmla="*/ 158 w 169"/>
                  <a:gd name="T43" fmla="*/ 55 h 472"/>
                  <a:gd name="T44" fmla="*/ 158 w 169"/>
                  <a:gd name="T45" fmla="*/ 37 h 47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9"/>
                  <a:gd name="T70" fmla="*/ 0 h 472"/>
                  <a:gd name="T71" fmla="*/ 169 w 169"/>
                  <a:gd name="T72" fmla="*/ 472 h 47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9" h="472">
                    <a:moveTo>
                      <a:pt x="158" y="37"/>
                    </a:moveTo>
                    <a:lnTo>
                      <a:pt x="152" y="13"/>
                    </a:lnTo>
                    <a:lnTo>
                      <a:pt x="125" y="0"/>
                    </a:lnTo>
                    <a:lnTo>
                      <a:pt x="101" y="0"/>
                    </a:lnTo>
                    <a:lnTo>
                      <a:pt x="71" y="18"/>
                    </a:lnTo>
                    <a:lnTo>
                      <a:pt x="42" y="61"/>
                    </a:lnTo>
                    <a:lnTo>
                      <a:pt x="22" y="105"/>
                    </a:lnTo>
                    <a:lnTo>
                      <a:pt x="12" y="164"/>
                    </a:lnTo>
                    <a:lnTo>
                      <a:pt x="3" y="235"/>
                    </a:lnTo>
                    <a:lnTo>
                      <a:pt x="0" y="302"/>
                    </a:lnTo>
                    <a:lnTo>
                      <a:pt x="0" y="391"/>
                    </a:lnTo>
                    <a:lnTo>
                      <a:pt x="12" y="445"/>
                    </a:lnTo>
                    <a:lnTo>
                      <a:pt x="34" y="464"/>
                    </a:lnTo>
                    <a:lnTo>
                      <a:pt x="73" y="471"/>
                    </a:lnTo>
                    <a:lnTo>
                      <a:pt x="113" y="469"/>
                    </a:lnTo>
                    <a:lnTo>
                      <a:pt x="134" y="445"/>
                    </a:lnTo>
                    <a:lnTo>
                      <a:pt x="146" y="403"/>
                    </a:lnTo>
                    <a:lnTo>
                      <a:pt x="156" y="361"/>
                    </a:lnTo>
                    <a:lnTo>
                      <a:pt x="164" y="285"/>
                    </a:lnTo>
                    <a:lnTo>
                      <a:pt x="168" y="199"/>
                    </a:lnTo>
                    <a:lnTo>
                      <a:pt x="168" y="98"/>
                    </a:lnTo>
                    <a:lnTo>
                      <a:pt x="158" y="55"/>
                    </a:lnTo>
                    <a:lnTo>
                      <a:pt x="158" y="37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4781" y="2252"/>
                <a:ext cx="258" cy="363"/>
              </a:xfrm>
              <a:custGeom>
                <a:avLst/>
                <a:gdLst>
                  <a:gd name="T0" fmla="*/ 243 w 258"/>
                  <a:gd name="T1" fmla="*/ 0 h 363"/>
                  <a:gd name="T2" fmla="*/ 191 w 258"/>
                  <a:gd name="T3" fmla="*/ 7 h 363"/>
                  <a:gd name="T4" fmla="*/ 136 w 258"/>
                  <a:gd name="T5" fmla="*/ 16 h 363"/>
                  <a:gd name="T6" fmla="*/ 79 w 258"/>
                  <a:gd name="T7" fmla="*/ 48 h 363"/>
                  <a:gd name="T8" fmla="*/ 38 w 258"/>
                  <a:gd name="T9" fmla="*/ 73 h 363"/>
                  <a:gd name="T10" fmla="*/ 12 w 258"/>
                  <a:gd name="T11" fmla="*/ 107 h 363"/>
                  <a:gd name="T12" fmla="*/ 0 w 258"/>
                  <a:gd name="T13" fmla="*/ 127 h 363"/>
                  <a:gd name="T14" fmla="*/ 24 w 258"/>
                  <a:gd name="T15" fmla="*/ 185 h 363"/>
                  <a:gd name="T16" fmla="*/ 63 w 258"/>
                  <a:gd name="T17" fmla="*/ 221 h 363"/>
                  <a:gd name="T18" fmla="*/ 110 w 258"/>
                  <a:gd name="T19" fmla="*/ 247 h 363"/>
                  <a:gd name="T20" fmla="*/ 134 w 258"/>
                  <a:gd name="T21" fmla="*/ 263 h 363"/>
                  <a:gd name="T22" fmla="*/ 176 w 258"/>
                  <a:gd name="T23" fmla="*/ 271 h 363"/>
                  <a:gd name="T24" fmla="*/ 178 w 258"/>
                  <a:gd name="T25" fmla="*/ 287 h 363"/>
                  <a:gd name="T26" fmla="*/ 146 w 258"/>
                  <a:gd name="T27" fmla="*/ 301 h 363"/>
                  <a:gd name="T28" fmla="*/ 99 w 258"/>
                  <a:gd name="T29" fmla="*/ 313 h 363"/>
                  <a:gd name="T30" fmla="*/ 55 w 258"/>
                  <a:gd name="T31" fmla="*/ 337 h 363"/>
                  <a:gd name="T32" fmla="*/ 73 w 258"/>
                  <a:gd name="T33" fmla="*/ 355 h 363"/>
                  <a:gd name="T34" fmla="*/ 91 w 258"/>
                  <a:gd name="T35" fmla="*/ 362 h 363"/>
                  <a:gd name="T36" fmla="*/ 118 w 258"/>
                  <a:gd name="T37" fmla="*/ 335 h 363"/>
                  <a:gd name="T38" fmla="*/ 158 w 258"/>
                  <a:gd name="T39" fmla="*/ 319 h 363"/>
                  <a:gd name="T40" fmla="*/ 191 w 258"/>
                  <a:gd name="T41" fmla="*/ 307 h 363"/>
                  <a:gd name="T42" fmla="*/ 191 w 258"/>
                  <a:gd name="T43" fmla="*/ 283 h 363"/>
                  <a:gd name="T44" fmla="*/ 184 w 258"/>
                  <a:gd name="T45" fmla="*/ 257 h 363"/>
                  <a:gd name="T46" fmla="*/ 164 w 258"/>
                  <a:gd name="T47" fmla="*/ 247 h 363"/>
                  <a:gd name="T48" fmla="*/ 99 w 258"/>
                  <a:gd name="T49" fmla="*/ 221 h 363"/>
                  <a:gd name="T50" fmla="*/ 63 w 258"/>
                  <a:gd name="T51" fmla="*/ 181 h 363"/>
                  <a:gd name="T52" fmla="*/ 37 w 258"/>
                  <a:gd name="T53" fmla="*/ 139 h 363"/>
                  <a:gd name="T54" fmla="*/ 43 w 258"/>
                  <a:gd name="T55" fmla="*/ 119 h 363"/>
                  <a:gd name="T56" fmla="*/ 63 w 258"/>
                  <a:gd name="T57" fmla="*/ 95 h 363"/>
                  <a:gd name="T58" fmla="*/ 111 w 258"/>
                  <a:gd name="T59" fmla="*/ 61 h 363"/>
                  <a:gd name="T60" fmla="*/ 170 w 258"/>
                  <a:gd name="T61" fmla="*/ 48 h 363"/>
                  <a:gd name="T62" fmla="*/ 209 w 258"/>
                  <a:gd name="T63" fmla="*/ 47 h 363"/>
                  <a:gd name="T64" fmla="*/ 243 w 258"/>
                  <a:gd name="T65" fmla="*/ 47 h 363"/>
                  <a:gd name="T66" fmla="*/ 257 w 258"/>
                  <a:gd name="T67" fmla="*/ 24 h 363"/>
                  <a:gd name="T68" fmla="*/ 243 w 258"/>
                  <a:gd name="T69" fmla="*/ 0 h 36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63"/>
                  <a:gd name="T107" fmla="*/ 258 w 258"/>
                  <a:gd name="T108" fmla="*/ 363 h 36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63">
                    <a:moveTo>
                      <a:pt x="243" y="0"/>
                    </a:moveTo>
                    <a:lnTo>
                      <a:pt x="191" y="7"/>
                    </a:lnTo>
                    <a:lnTo>
                      <a:pt x="136" y="16"/>
                    </a:lnTo>
                    <a:lnTo>
                      <a:pt x="79" y="48"/>
                    </a:lnTo>
                    <a:lnTo>
                      <a:pt x="38" y="73"/>
                    </a:lnTo>
                    <a:lnTo>
                      <a:pt x="12" y="107"/>
                    </a:lnTo>
                    <a:lnTo>
                      <a:pt x="0" y="127"/>
                    </a:lnTo>
                    <a:lnTo>
                      <a:pt x="24" y="185"/>
                    </a:lnTo>
                    <a:lnTo>
                      <a:pt x="63" y="221"/>
                    </a:lnTo>
                    <a:lnTo>
                      <a:pt x="110" y="247"/>
                    </a:lnTo>
                    <a:lnTo>
                      <a:pt x="134" y="263"/>
                    </a:lnTo>
                    <a:lnTo>
                      <a:pt x="176" y="271"/>
                    </a:lnTo>
                    <a:lnTo>
                      <a:pt x="178" y="287"/>
                    </a:lnTo>
                    <a:lnTo>
                      <a:pt x="146" y="301"/>
                    </a:lnTo>
                    <a:lnTo>
                      <a:pt x="99" y="313"/>
                    </a:lnTo>
                    <a:lnTo>
                      <a:pt x="55" y="337"/>
                    </a:lnTo>
                    <a:lnTo>
                      <a:pt x="73" y="355"/>
                    </a:lnTo>
                    <a:lnTo>
                      <a:pt x="91" y="362"/>
                    </a:lnTo>
                    <a:lnTo>
                      <a:pt x="118" y="335"/>
                    </a:lnTo>
                    <a:lnTo>
                      <a:pt x="158" y="319"/>
                    </a:lnTo>
                    <a:lnTo>
                      <a:pt x="191" y="307"/>
                    </a:lnTo>
                    <a:lnTo>
                      <a:pt x="191" y="283"/>
                    </a:lnTo>
                    <a:lnTo>
                      <a:pt x="184" y="257"/>
                    </a:lnTo>
                    <a:lnTo>
                      <a:pt x="164" y="247"/>
                    </a:lnTo>
                    <a:lnTo>
                      <a:pt x="99" y="221"/>
                    </a:lnTo>
                    <a:lnTo>
                      <a:pt x="63" y="181"/>
                    </a:lnTo>
                    <a:lnTo>
                      <a:pt x="37" y="139"/>
                    </a:lnTo>
                    <a:lnTo>
                      <a:pt x="43" y="119"/>
                    </a:lnTo>
                    <a:lnTo>
                      <a:pt x="63" y="95"/>
                    </a:lnTo>
                    <a:lnTo>
                      <a:pt x="111" y="61"/>
                    </a:lnTo>
                    <a:lnTo>
                      <a:pt x="170" y="48"/>
                    </a:lnTo>
                    <a:lnTo>
                      <a:pt x="209" y="47"/>
                    </a:lnTo>
                    <a:lnTo>
                      <a:pt x="243" y="47"/>
                    </a:lnTo>
                    <a:lnTo>
                      <a:pt x="257" y="24"/>
                    </a:lnTo>
                    <a:lnTo>
                      <a:pt x="243" y="0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4705" y="2662"/>
                <a:ext cx="314" cy="584"/>
              </a:xfrm>
              <a:custGeom>
                <a:avLst/>
                <a:gdLst>
                  <a:gd name="T0" fmla="*/ 277 w 314"/>
                  <a:gd name="T1" fmla="*/ 0 h 584"/>
                  <a:gd name="T2" fmla="*/ 305 w 314"/>
                  <a:gd name="T3" fmla="*/ 0 h 584"/>
                  <a:gd name="T4" fmla="*/ 313 w 314"/>
                  <a:gd name="T5" fmla="*/ 41 h 584"/>
                  <a:gd name="T6" fmla="*/ 293 w 314"/>
                  <a:gd name="T7" fmla="*/ 66 h 584"/>
                  <a:gd name="T8" fmla="*/ 228 w 314"/>
                  <a:gd name="T9" fmla="*/ 124 h 584"/>
                  <a:gd name="T10" fmla="*/ 171 w 314"/>
                  <a:gd name="T11" fmla="*/ 198 h 584"/>
                  <a:gd name="T12" fmla="*/ 134 w 314"/>
                  <a:gd name="T13" fmla="*/ 274 h 584"/>
                  <a:gd name="T14" fmla="*/ 128 w 314"/>
                  <a:gd name="T15" fmla="*/ 324 h 584"/>
                  <a:gd name="T16" fmla="*/ 130 w 314"/>
                  <a:gd name="T17" fmla="*/ 361 h 584"/>
                  <a:gd name="T18" fmla="*/ 146 w 314"/>
                  <a:gd name="T19" fmla="*/ 443 h 584"/>
                  <a:gd name="T20" fmla="*/ 167 w 314"/>
                  <a:gd name="T21" fmla="*/ 509 h 584"/>
                  <a:gd name="T22" fmla="*/ 185 w 314"/>
                  <a:gd name="T23" fmla="*/ 547 h 584"/>
                  <a:gd name="T24" fmla="*/ 189 w 314"/>
                  <a:gd name="T25" fmla="*/ 571 h 584"/>
                  <a:gd name="T26" fmla="*/ 171 w 314"/>
                  <a:gd name="T27" fmla="*/ 571 h 584"/>
                  <a:gd name="T28" fmla="*/ 143 w 314"/>
                  <a:gd name="T29" fmla="*/ 563 h 584"/>
                  <a:gd name="T30" fmla="*/ 134 w 314"/>
                  <a:gd name="T31" fmla="*/ 565 h 584"/>
                  <a:gd name="T32" fmla="*/ 75 w 314"/>
                  <a:gd name="T33" fmla="*/ 569 h 584"/>
                  <a:gd name="T34" fmla="*/ 30 w 314"/>
                  <a:gd name="T35" fmla="*/ 583 h 584"/>
                  <a:gd name="T36" fmla="*/ 14 w 314"/>
                  <a:gd name="T37" fmla="*/ 575 h 584"/>
                  <a:gd name="T38" fmla="*/ 0 w 314"/>
                  <a:gd name="T39" fmla="*/ 545 h 584"/>
                  <a:gd name="T40" fmla="*/ 14 w 314"/>
                  <a:gd name="T41" fmla="*/ 529 h 584"/>
                  <a:gd name="T42" fmla="*/ 81 w 314"/>
                  <a:gd name="T43" fmla="*/ 527 h 584"/>
                  <a:gd name="T44" fmla="*/ 128 w 314"/>
                  <a:gd name="T45" fmla="*/ 533 h 584"/>
                  <a:gd name="T46" fmla="*/ 152 w 314"/>
                  <a:gd name="T47" fmla="*/ 545 h 584"/>
                  <a:gd name="T48" fmla="*/ 149 w 314"/>
                  <a:gd name="T49" fmla="*/ 517 h 584"/>
                  <a:gd name="T50" fmla="*/ 124 w 314"/>
                  <a:gd name="T51" fmla="*/ 475 h 584"/>
                  <a:gd name="T52" fmla="*/ 104 w 314"/>
                  <a:gd name="T53" fmla="*/ 409 h 584"/>
                  <a:gd name="T54" fmla="*/ 87 w 314"/>
                  <a:gd name="T55" fmla="*/ 353 h 584"/>
                  <a:gd name="T56" fmla="*/ 100 w 314"/>
                  <a:gd name="T57" fmla="*/ 289 h 584"/>
                  <a:gd name="T58" fmla="*/ 118 w 314"/>
                  <a:gd name="T59" fmla="*/ 220 h 584"/>
                  <a:gd name="T60" fmla="*/ 155 w 314"/>
                  <a:gd name="T61" fmla="*/ 142 h 584"/>
                  <a:gd name="T62" fmla="*/ 208 w 314"/>
                  <a:gd name="T63" fmla="*/ 70 h 584"/>
                  <a:gd name="T64" fmla="*/ 252 w 314"/>
                  <a:gd name="T65" fmla="*/ 17 h 584"/>
                  <a:gd name="T66" fmla="*/ 277 w 314"/>
                  <a:gd name="T67" fmla="*/ 0 h 58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4"/>
                  <a:gd name="T103" fmla="*/ 0 h 584"/>
                  <a:gd name="T104" fmla="*/ 314 w 314"/>
                  <a:gd name="T105" fmla="*/ 584 h 58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4" h="584">
                    <a:moveTo>
                      <a:pt x="277" y="0"/>
                    </a:moveTo>
                    <a:lnTo>
                      <a:pt x="305" y="0"/>
                    </a:lnTo>
                    <a:lnTo>
                      <a:pt x="313" y="41"/>
                    </a:lnTo>
                    <a:lnTo>
                      <a:pt x="293" y="66"/>
                    </a:lnTo>
                    <a:lnTo>
                      <a:pt x="228" y="124"/>
                    </a:lnTo>
                    <a:lnTo>
                      <a:pt x="171" y="198"/>
                    </a:lnTo>
                    <a:lnTo>
                      <a:pt x="134" y="274"/>
                    </a:lnTo>
                    <a:lnTo>
                      <a:pt x="128" y="324"/>
                    </a:lnTo>
                    <a:lnTo>
                      <a:pt x="130" y="361"/>
                    </a:lnTo>
                    <a:lnTo>
                      <a:pt x="146" y="443"/>
                    </a:lnTo>
                    <a:lnTo>
                      <a:pt x="167" y="509"/>
                    </a:lnTo>
                    <a:lnTo>
                      <a:pt x="185" y="547"/>
                    </a:lnTo>
                    <a:lnTo>
                      <a:pt x="189" y="571"/>
                    </a:lnTo>
                    <a:lnTo>
                      <a:pt x="171" y="571"/>
                    </a:lnTo>
                    <a:lnTo>
                      <a:pt x="143" y="563"/>
                    </a:lnTo>
                    <a:lnTo>
                      <a:pt x="134" y="565"/>
                    </a:lnTo>
                    <a:lnTo>
                      <a:pt x="75" y="569"/>
                    </a:lnTo>
                    <a:lnTo>
                      <a:pt x="30" y="583"/>
                    </a:lnTo>
                    <a:lnTo>
                      <a:pt x="14" y="575"/>
                    </a:lnTo>
                    <a:lnTo>
                      <a:pt x="0" y="545"/>
                    </a:lnTo>
                    <a:lnTo>
                      <a:pt x="14" y="529"/>
                    </a:lnTo>
                    <a:lnTo>
                      <a:pt x="81" y="527"/>
                    </a:lnTo>
                    <a:lnTo>
                      <a:pt x="128" y="533"/>
                    </a:lnTo>
                    <a:lnTo>
                      <a:pt x="152" y="545"/>
                    </a:lnTo>
                    <a:lnTo>
                      <a:pt x="149" y="517"/>
                    </a:lnTo>
                    <a:lnTo>
                      <a:pt x="124" y="475"/>
                    </a:lnTo>
                    <a:lnTo>
                      <a:pt x="104" y="409"/>
                    </a:lnTo>
                    <a:lnTo>
                      <a:pt x="87" y="353"/>
                    </a:lnTo>
                    <a:lnTo>
                      <a:pt x="100" y="289"/>
                    </a:lnTo>
                    <a:lnTo>
                      <a:pt x="118" y="220"/>
                    </a:lnTo>
                    <a:lnTo>
                      <a:pt x="155" y="142"/>
                    </a:lnTo>
                    <a:lnTo>
                      <a:pt x="208" y="70"/>
                    </a:lnTo>
                    <a:lnTo>
                      <a:pt x="252" y="17"/>
                    </a:lnTo>
                    <a:lnTo>
                      <a:pt x="277" y="0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5004" y="2660"/>
                <a:ext cx="212" cy="596"/>
              </a:xfrm>
              <a:custGeom>
                <a:avLst/>
                <a:gdLst>
                  <a:gd name="T0" fmla="*/ 65 w 212"/>
                  <a:gd name="T1" fmla="*/ 0 h 596"/>
                  <a:gd name="T2" fmla="*/ 92 w 212"/>
                  <a:gd name="T3" fmla="*/ 56 h 596"/>
                  <a:gd name="T4" fmla="*/ 110 w 212"/>
                  <a:gd name="T5" fmla="*/ 138 h 596"/>
                  <a:gd name="T6" fmla="*/ 132 w 212"/>
                  <a:gd name="T7" fmla="*/ 229 h 596"/>
                  <a:gd name="T8" fmla="*/ 152 w 212"/>
                  <a:gd name="T9" fmla="*/ 321 h 596"/>
                  <a:gd name="T10" fmla="*/ 152 w 212"/>
                  <a:gd name="T11" fmla="*/ 355 h 596"/>
                  <a:gd name="T12" fmla="*/ 132 w 212"/>
                  <a:gd name="T13" fmla="*/ 415 h 596"/>
                  <a:gd name="T14" fmla="*/ 104 w 212"/>
                  <a:gd name="T15" fmla="*/ 447 h 596"/>
                  <a:gd name="T16" fmla="*/ 77 w 212"/>
                  <a:gd name="T17" fmla="*/ 487 h 596"/>
                  <a:gd name="T18" fmla="*/ 59 w 212"/>
                  <a:gd name="T19" fmla="*/ 517 h 596"/>
                  <a:gd name="T20" fmla="*/ 67 w 212"/>
                  <a:gd name="T21" fmla="*/ 531 h 596"/>
                  <a:gd name="T22" fmla="*/ 114 w 212"/>
                  <a:gd name="T23" fmla="*/ 537 h 596"/>
                  <a:gd name="T24" fmla="*/ 189 w 212"/>
                  <a:gd name="T25" fmla="*/ 549 h 596"/>
                  <a:gd name="T26" fmla="*/ 211 w 212"/>
                  <a:gd name="T27" fmla="*/ 567 h 596"/>
                  <a:gd name="T28" fmla="*/ 193 w 212"/>
                  <a:gd name="T29" fmla="*/ 583 h 596"/>
                  <a:gd name="T30" fmla="*/ 150 w 212"/>
                  <a:gd name="T31" fmla="*/ 595 h 596"/>
                  <a:gd name="T32" fmla="*/ 101 w 212"/>
                  <a:gd name="T33" fmla="*/ 571 h 596"/>
                  <a:gd name="T34" fmla="*/ 65 w 212"/>
                  <a:gd name="T35" fmla="*/ 555 h 596"/>
                  <a:gd name="T36" fmla="*/ 18 w 212"/>
                  <a:gd name="T37" fmla="*/ 549 h 596"/>
                  <a:gd name="T38" fmla="*/ 0 w 212"/>
                  <a:gd name="T39" fmla="*/ 543 h 596"/>
                  <a:gd name="T40" fmla="*/ 6 w 212"/>
                  <a:gd name="T41" fmla="*/ 523 h 596"/>
                  <a:gd name="T42" fmla="*/ 59 w 212"/>
                  <a:gd name="T43" fmla="*/ 471 h 596"/>
                  <a:gd name="T44" fmla="*/ 90 w 212"/>
                  <a:gd name="T45" fmla="*/ 417 h 596"/>
                  <a:gd name="T46" fmla="*/ 116 w 212"/>
                  <a:gd name="T47" fmla="*/ 381 h 596"/>
                  <a:gd name="T48" fmla="*/ 120 w 212"/>
                  <a:gd name="T49" fmla="*/ 345 h 596"/>
                  <a:gd name="T50" fmla="*/ 107 w 212"/>
                  <a:gd name="T51" fmla="*/ 285 h 596"/>
                  <a:gd name="T52" fmla="*/ 79 w 212"/>
                  <a:gd name="T53" fmla="*/ 223 h 596"/>
                  <a:gd name="T54" fmla="*/ 49 w 212"/>
                  <a:gd name="T55" fmla="*/ 117 h 596"/>
                  <a:gd name="T56" fmla="*/ 22 w 212"/>
                  <a:gd name="T57" fmla="*/ 55 h 596"/>
                  <a:gd name="T58" fmla="*/ 25 w 212"/>
                  <a:gd name="T59" fmla="*/ 18 h 596"/>
                  <a:gd name="T60" fmla="*/ 49 w 212"/>
                  <a:gd name="T61" fmla="*/ 0 h 596"/>
                  <a:gd name="T62" fmla="*/ 65 w 212"/>
                  <a:gd name="T63" fmla="*/ 0 h 5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12"/>
                  <a:gd name="T97" fmla="*/ 0 h 596"/>
                  <a:gd name="T98" fmla="*/ 212 w 212"/>
                  <a:gd name="T99" fmla="*/ 596 h 5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12" h="596">
                    <a:moveTo>
                      <a:pt x="65" y="0"/>
                    </a:moveTo>
                    <a:lnTo>
                      <a:pt x="92" y="56"/>
                    </a:lnTo>
                    <a:lnTo>
                      <a:pt x="110" y="138"/>
                    </a:lnTo>
                    <a:lnTo>
                      <a:pt x="132" y="229"/>
                    </a:lnTo>
                    <a:lnTo>
                      <a:pt x="152" y="321"/>
                    </a:lnTo>
                    <a:lnTo>
                      <a:pt x="152" y="355"/>
                    </a:lnTo>
                    <a:lnTo>
                      <a:pt x="132" y="415"/>
                    </a:lnTo>
                    <a:lnTo>
                      <a:pt x="104" y="447"/>
                    </a:lnTo>
                    <a:lnTo>
                      <a:pt x="77" y="487"/>
                    </a:lnTo>
                    <a:lnTo>
                      <a:pt x="59" y="517"/>
                    </a:lnTo>
                    <a:lnTo>
                      <a:pt x="67" y="531"/>
                    </a:lnTo>
                    <a:lnTo>
                      <a:pt x="114" y="537"/>
                    </a:lnTo>
                    <a:lnTo>
                      <a:pt x="189" y="549"/>
                    </a:lnTo>
                    <a:lnTo>
                      <a:pt x="211" y="567"/>
                    </a:lnTo>
                    <a:lnTo>
                      <a:pt x="193" y="583"/>
                    </a:lnTo>
                    <a:lnTo>
                      <a:pt x="150" y="595"/>
                    </a:lnTo>
                    <a:lnTo>
                      <a:pt x="101" y="571"/>
                    </a:lnTo>
                    <a:lnTo>
                      <a:pt x="65" y="555"/>
                    </a:lnTo>
                    <a:lnTo>
                      <a:pt x="18" y="549"/>
                    </a:lnTo>
                    <a:lnTo>
                      <a:pt x="0" y="543"/>
                    </a:lnTo>
                    <a:lnTo>
                      <a:pt x="6" y="523"/>
                    </a:lnTo>
                    <a:lnTo>
                      <a:pt x="59" y="471"/>
                    </a:lnTo>
                    <a:lnTo>
                      <a:pt x="90" y="417"/>
                    </a:lnTo>
                    <a:lnTo>
                      <a:pt x="116" y="381"/>
                    </a:lnTo>
                    <a:lnTo>
                      <a:pt x="120" y="345"/>
                    </a:lnTo>
                    <a:lnTo>
                      <a:pt x="107" y="285"/>
                    </a:lnTo>
                    <a:lnTo>
                      <a:pt x="79" y="223"/>
                    </a:lnTo>
                    <a:lnTo>
                      <a:pt x="49" y="117"/>
                    </a:lnTo>
                    <a:lnTo>
                      <a:pt x="22" y="55"/>
                    </a:lnTo>
                    <a:lnTo>
                      <a:pt x="25" y="18"/>
                    </a:lnTo>
                    <a:lnTo>
                      <a:pt x="49" y="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5136" y="1705"/>
              <a:ext cx="130" cy="177"/>
              <a:chOff x="5136" y="1705"/>
              <a:chExt cx="130" cy="177"/>
            </a:xfrm>
          </p:grpSpPr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5136" y="1705"/>
                <a:ext cx="105" cy="123"/>
              </a:xfrm>
              <a:custGeom>
                <a:avLst/>
                <a:gdLst>
                  <a:gd name="T0" fmla="*/ 92 w 105"/>
                  <a:gd name="T1" fmla="*/ 6 h 123"/>
                  <a:gd name="T2" fmla="*/ 64 w 105"/>
                  <a:gd name="T3" fmla="*/ 0 h 123"/>
                  <a:gd name="T4" fmla="*/ 37 w 105"/>
                  <a:gd name="T5" fmla="*/ 2 h 123"/>
                  <a:gd name="T6" fmla="*/ 12 w 105"/>
                  <a:gd name="T7" fmla="*/ 14 h 123"/>
                  <a:gd name="T8" fmla="*/ 0 w 105"/>
                  <a:gd name="T9" fmla="*/ 36 h 123"/>
                  <a:gd name="T10" fmla="*/ 0 w 105"/>
                  <a:gd name="T11" fmla="*/ 54 h 123"/>
                  <a:gd name="T12" fmla="*/ 12 w 105"/>
                  <a:gd name="T13" fmla="*/ 78 h 123"/>
                  <a:gd name="T14" fmla="*/ 33 w 105"/>
                  <a:gd name="T15" fmla="*/ 92 h 123"/>
                  <a:gd name="T16" fmla="*/ 64 w 105"/>
                  <a:gd name="T17" fmla="*/ 92 h 123"/>
                  <a:gd name="T18" fmla="*/ 82 w 105"/>
                  <a:gd name="T19" fmla="*/ 104 h 123"/>
                  <a:gd name="T20" fmla="*/ 88 w 105"/>
                  <a:gd name="T21" fmla="*/ 122 h 123"/>
                  <a:gd name="T22" fmla="*/ 104 w 105"/>
                  <a:gd name="T23" fmla="*/ 116 h 123"/>
                  <a:gd name="T24" fmla="*/ 98 w 105"/>
                  <a:gd name="T25" fmla="*/ 92 h 123"/>
                  <a:gd name="T26" fmla="*/ 76 w 105"/>
                  <a:gd name="T27" fmla="*/ 78 h 123"/>
                  <a:gd name="T28" fmla="*/ 39 w 105"/>
                  <a:gd name="T29" fmla="*/ 74 h 123"/>
                  <a:gd name="T30" fmla="*/ 24 w 105"/>
                  <a:gd name="T31" fmla="*/ 60 h 123"/>
                  <a:gd name="T32" fmla="*/ 21 w 105"/>
                  <a:gd name="T33" fmla="*/ 38 h 123"/>
                  <a:gd name="T34" fmla="*/ 37 w 105"/>
                  <a:gd name="T35" fmla="*/ 18 h 123"/>
                  <a:gd name="T36" fmla="*/ 61 w 105"/>
                  <a:gd name="T37" fmla="*/ 18 h 123"/>
                  <a:gd name="T38" fmla="*/ 88 w 105"/>
                  <a:gd name="T39" fmla="*/ 24 h 123"/>
                  <a:gd name="T40" fmla="*/ 98 w 105"/>
                  <a:gd name="T41" fmla="*/ 18 h 123"/>
                  <a:gd name="T42" fmla="*/ 92 w 105"/>
                  <a:gd name="T43" fmla="*/ 6 h 1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"/>
                  <a:gd name="T67" fmla="*/ 0 h 123"/>
                  <a:gd name="T68" fmla="*/ 105 w 105"/>
                  <a:gd name="T69" fmla="*/ 123 h 1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" h="123">
                    <a:moveTo>
                      <a:pt x="92" y="6"/>
                    </a:moveTo>
                    <a:lnTo>
                      <a:pt x="64" y="0"/>
                    </a:lnTo>
                    <a:lnTo>
                      <a:pt x="37" y="2"/>
                    </a:lnTo>
                    <a:lnTo>
                      <a:pt x="12" y="14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12" y="78"/>
                    </a:lnTo>
                    <a:lnTo>
                      <a:pt x="33" y="92"/>
                    </a:lnTo>
                    <a:lnTo>
                      <a:pt x="64" y="92"/>
                    </a:lnTo>
                    <a:lnTo>
                      <a:pt x="82" y="104"/>
                    </a:lnTo>
                    <a:lnTo>
                      <a:pt x="88" y="122"/>
                    </a:lnTo>
                    <a:lnTo>
                      <a:pt x="104" y="116"/>
                    </a:lnTo>
                    <a:lnTo>
                      <a:pt x="98" y="92"/>
                    </a:lnTo>
                    <a:lnTo>
                      <a:pt x="76" y="78"/>
                    </a:lnTo>
                    <a:lnTo>
                      <a:pt x="39" y="74"/>
                    </a:lnTo>
                    <a:lnTo>
                      <a:pt x="24" y="60"/>
                    </a:lnTo>
                    <a:lnTo>
                      <a:pt x="21" y="38"/>
                    </a:lnTo>
                    <a:lnTo>
                      <a:pt x="37" y="18"/>
                    </a:lnTo>
                    <a:lnTo>
                      <a:pt x="61" y="18"/>
                    </a:lnTo>
                    <a:lnTo>
                      <a:pt x="88" y="24"/>
                    </a:lnTo>
                    <a:lnTo>
                      <a:pt x="98" y="18"/>
                    </a:lnTo>
                    <a:lnTo>
                      <a:pt x="92" y="6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5233" y="1848"/>
                <a:ext cx="33" cy="34"/>
              </a:xfrm>
              <a:custGeom>
                <a:avLst/>
                <a:gdLst>
                  <a:gd name="T0" fmla="*/ 0 w 33"/>
                  <a:gd name="T1" fmla="*/ 1 h 34"/>
                  <a:gd name="T2" fmla="*/ 16 w 33"/>
                  <a:gd name="T3" fmla="*/ 0 h 34"/>
                  <a:gd name="T4" fmla="*/ 27 w 33"/>
                  <a:gd name="T5" fmla="*/ 12 h 34"/>
                  <a:gd name="T6" fmla="*/ 32 w 33"/>
                  <a:gd name="T7" fmla="*/ 31 h 34"/>
                  <a:gd name="T8" fmla="*/ 16 w 33"/>
                  <a:gd name="T9" fmla="*/ 33 h 34"/>
                  <a:gd name="T10" fmla="*/ 3 w 33"/>
                  <a:gd name="T11" fmla="*/ 24 h 34"/>
                  <a:gd name="T12" fmla="*/ 0 w 33"/>
                  <a:gd name="T13" fmla="*/ 1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34"/>
                  <a:gd name="T23" fmla="*/ 33 w 33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34">
                    <a:moveTo>
                      <a:pt x="0" y="1"/>
                    </a:moveTo>
                    <a:lnTo>
                      <a:pt x="16" y="0"/>
                    </a:lnTo>
                    <a:lnTo>
                      <a:pt x="27" y="12"/>
                    </a:lnTo>
                    <a:lnTo>
                      <a:pt x="32" y="31"/>
                    </a:lnTo>
                    <a:lnTo>
                      <a:pt x="16" y="33"/>
                    </a:lnTo>
                    <a:lnTo>
                      <a:pt x="3" y="24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66FF3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2484438" y="1557338"/>
            <a:ext cx="4572000" cy="3638550"/>
            <a:chOff x="1536" y="972"/>
            <a:chExt cx="2689" cy="2292"/>
          </a:xfrm>
        </p:grpSpPr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1536" y="972"/>
              <a:ext cx="2689" cy="2292"/>
              <a:chOff x="1536" y="972"/>
              <a:chExt cx="2689" cy="2292"/>
            </a:xfrm>
          </p:grpSpPr>
          <p:sp>
            <p:nvSpPr>
              <p:cNvPr id="20" name="Oval 17"/>
              <p:cNvSpPr>
                <a:spLocks noChangeArrowheads="1"/>
              </p:cNvSpPr>
              <p:nvPr/>
            </p:nvSpPr>
            <p:spPr bwMode="auto">
              <a:xfrm rot="-1440000">
                <a:off x="2610" y="1513"/>
                <a:ext cx="328" cy="29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 rot="-1440000">
                <a:off x="2151" y="1570"/>
                <a:ext cx="200" cy="17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 rot="-1440000">
                <a:off x="1893" y="1977"/>
                <a:ext cx="328" cy="29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 rot="-1440000">
                <a:off x="2349" y="1513"/>
                <a:ext cx="328" cy="29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4" name="Oval 21"/>
              <p:cNvSpPr>
                <a:spLocks noChangeArrowheads="1"/>
              </p:cNvSpPr>
              <p:nvPr/>
            </p:nvSpPr>
            <p:spPr bwMode="auto">
              <a:xfrm rot="-1440000">
                <a:off x="3459" y="2557"/>
                <a:ext cx="326" cy="29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 rot="-1440000">
                <a:off x="3197" y="2615"/>
                <a:ext cx="327" cy="29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grpSp>
            <p:nvGrpSpPr>
              <p:cNvPr id="26" name="Group 23"/>
              <p:cNvGrpSpPr>
                <a:grpSpLocks/>
              </p:cNvGrpSpPr>
              <p:nvPr/>
            </p:nvGrpSpPr>
            <p:grpSpPr bwMode="auto">
              <a:xfrm>
                <a:off x="1536" y="972"/>
                <a:ext cx="2689" cy="2292"/>
                <a:chOff x="1536" y="972"/>
                <a:chExt cx="2689" cy="2292"/>
              </a:xfrm>
            </p:grpSpPr>
            <p:sp>
              <p:nvSpPr>
                <p:cNvPr id="27" name="Freeform 24"/>
                <p:cNvSpPr>
                  <a:spLocks/>
                </p:cNvSpPr>
                <p:nvPr/>
              </p:nvSpPr>
              <p:spPr bwMode="auto">
                <a:xfrm>
                  <a:off x="1536" y="972"/>
                  <a:ext cx="2689" cy="2292"/>
                </a:xfrm>
                <a:custGeom>
                  <a:avLst/>
                  <a:gdLst>
                    <a:gd name="T0" fmla="*/ 825 w 2689"/>
                    <a:gd name="T1" fmla="*/ 884 h 2292"/>
                    <a:gd name="T2" fmla="*/ 632 w 2689"/>
                    <a:gd name="T3" fmla="*/ 319 h 2292"/>
                    <a:gd name="T4" fmla="*/ 978 w 2689"/>
                    <a:gd name="T5" fmla="*/ 908 h 2292"/>
                    <a:gd name="T6" fmla="*/ 1178 w 2689"/>
                    <a:gd name="T7" fmla="*/ 715 h 2292"/>
                    <a:gd name="T8" fmla="*/ 1286 w 2689"/>
                    <a:gd name="T9" fmla="*/ 0 h 2292"/>
                    <a:gd name="T10" fmla="*/ 1346 w 2689"/>
                    <a:gd name="T11" fmla="*/ 813 h 2292"/>
                    <a:gd name="T12" fmla="*/ 1535 w 2689"/>
                    <a:gd name="T13" fmla="*/ 814 h 2292"/>
                    <a:gd name="T14" fmla="*/ 1756 w 2689"/>
                    <a:gd name="T15" fmla="*/ 382 h 2292"/>
                    <a:gd name="T16" fmla="*/ 1668 w 2689"/>
                    <a:gd name="T17" fmla="*/ 874 h 2292"/>
                    <a:gd name="T18" fmla="*/ 1829 w 2689"/>
                    <a:gd name="T19" fmla="*/ 833 h 2292"/>
                    <a:gd name="T20" fmla="*/ 1976 w 2689"/>
                    <a:gd name="T21" fmla="*/ 536 h 2292"/>
                    <a:gd name="T22" fmla="*/ 1890 w 2689"/>
                    <a:gd name="T23" fmla="*/ 870 h 2292"/>
                    <a:gd name="T24" fmla="*/ 2174 w 2689"/>
                    <a:gd name="T25" fmla="*/ 1192 h 2292"/>
                    <a:gd name="T26" fmla="*/ 2688 w 2689"/>
                    <a:gd name="T27" fmla="*/ 1286 h 2292"/>
                    <a:gd name="T28" fmla="*/ 2008 w 2689"/>
                    <a:gd name="T29" fmla="*/ 1301 h 2292"/>
                    <a:gd name="T30" fmla="*/ 2067 w 2689"/>
                    <a:gd name="T31" fmla="*/ 1456 h 2292"/>
                    <a:gd name="T32" fmla="*/ 2375 w 2689"/>
                    <a:gd name="T33" fmla="*/ 1753 h 2292"/>
                    <a:gd name="T34" fmla="*/ 1895 w 2689"/>
                    <a:gd name="T35" fmla="*/ 1454 h 2292"/>
                    <a:gd name="T36" fmla="*/ 1727 w 2689"/>
                    <a:gd name="T37" fmla="*/ 1721 h 2292"/>
                    <a:gd name="T38" fmla="*/ 1816 w 2689"/>
                    <a:gd name="T39" fmla="*/ 2291 h 2292"/>
                    <a:gd name="T40" fmla="*/ 1471 w 2689"/>
                    <a:gd name="T41" fmla="*/ 1749 h 2292"/>
                    <a:gd name="T42" fmla="*/ 645 w 2689"/>
                    <a:gd name="T43" fmla="*/ 1614 h 2292"/>
                    <a:gd name="T44" fmla="*/ 65 w 2689"/>
                    <a:gd name="T45" fmla="*/ 1878 h 2292"/>
                    <a:gd name="T46" fmla="*/ 613 w 2689"/>
                    <a:gd name="T47" fmla="*/ 1502 h 2292"/>
                    <a:gd name="T48" fmla="*/ 414 w 2689"/>
                    <a:gd name="T49" fmla="*/ 1085 h 2292"/>
                    <a:gd name="T50" fmla="*/ 0 w 2689"/>
                    <a:gd name="T51" fmla="*/ 851 h 2292"/>
                    <a:gd name="T52" fmla="*/ 640 w 2689"/>
                    <a:gd name="T53" fmla="*/ 1031 h 2292"/>
                    <a:gd name="T54" fmla="*/ 825 w 2689"/>
                    <a:gd name="T55" fmla="*/ 884 h 229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689"/>
                    <a:gd name="T85" fmla="*/ 0 h 2292"/>
                    <a:gd name="T86" fmla="*/ 2689 w 2689"/>
                    <a:gd name="T87" fmla="*/ 2292 h 2292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689" h="2292">
                      <a:moveTo>
                        <a:pt x="825" y="884"/>
                      </a:moveTo>
                      <a:lnTo>
                        <a:pt x="632" y="319"/>
                      </a:lnTo>
                      <a:lnTo>
                        <a:pt x="978" y="908"/>
                      </a:lnTo>
                      <a:lnTo>
                        <a:pt x="1178" y="715"/>
                      </a:lnTo>
                      <a:lnTo>
                        <a:pt x="1286" y="0"/>
                      </a:lnTo>
                      <a:lnTo>
                        <a:pt x="1346" y="813"/>
                      </a:lnTo>
                      <a:lnTo>
                        <a:pt x="1535" y="814"/>
                      </a:lnTo>
                      <a:lnTo>
                        <a:pt x="1756" y="382"/>
                      </a:lnTo>
                      <a:lnTo>
                        <a:pt x="1668" y="874"/>
                      </a:lnTo>
                      <a:lnTo>
                        <a:pt x="1829" y="833"/>
                      </a:lnTo>
                      <a:lnTo>
                        <a:pt x="1976" y="536"/>
                      </a:lnTo>
                      <a:lnTo>
                        <a:pt x="1890" y="870"/>
                      </a:lnTo>
                      <a:lnTo>
                        <a:pt x="2174" y="1192"/>
                      </a:lnTo>
                      <a:lnTo>
                        <a:pt x="2688" y="1286"/>
                      </a:lnTo>
                      <a:lnTo>
                        <a:pt x="2008" y="1301"/>
                      </a:lnTo>
                      <a:lnTo>
                        <a:pt x="2067" y="1456"/>
                      </a:lnTo>
                      <a:lnTo>
                        <a:pt x="2375" y="1753"/>
                      </a:lnTo>
                      <a:lnTo>
                        <a:pt x="1895" y="1454"/>
                      </a:lnTo>
                      <a:lnTo>
                        <a:pt x="1727" y="1721"/>
                      </a:lnTo>
                      <a:lnTo>
                        <a:pt x="1816" y="2291"/>
                      </a:lnTo>
                      <a:lnTo>
                        <a:pt x="1471" y="1749"/>
                      </a:lnTo>
                      <a:lnTo>
                        <a:pt x="645" y="1614"/>
                      </a:lnTo>
                      <a:lnTo>
                        <a:pt x="65" y="1878"/>
                      </a:lnTo>
                      <a:lnTo>
                        <a:pt x="613" y="1502"/>
                      </a:lnTo>
                      <a:lnTo>
                        <a:pt x="414" y="1085"/>
                      </a:lnTo>
                      <a:lnTo>
                        <a:pt x="0" y="851"/>
                      </a:lnTo>
                      <a:lnTo>
                        <a:pt x="640" y="1031"/>
                      </a:lnTo>
                      <a:lnTo>
                        <a:pt x="825" y="884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grpSp>
              <p:nvGrpSpPr>
                <p:cNvPr id="28" name="Group 25"/>
                <p:cNvGrpSpPr>
                  <a:grpSpLocks/>
                </p:cNvGrpSpPr>
                <p:nvPr/>
              </p:nvGrpSpPr>
              <p:grpSpPr bwMode="auto">
                <a:xfrm>
                  <a:off x="1848" y="1631"/>
                  <a:ext cx="1993" cy="1261"/>
                  <a:chOff x="1848" y="1631"/>
                  <a:chExt cx="1993" cy="1261"/>
                </a:xfrm>
              </p:grpSpPr>
              <p:sp>
                <p:nvSpPr>
                  <p:cNvPr id="29" name="Oval 26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1848" y="2008"/>
                    <a:ext cx="590" cy="5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grpSp>
                <p:nvGrpSpPr>
                  <p:cNvPr id="3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103" y="1905"/>
                    <a:ext cx="1152" cy="987"/>
                    <a:chOff x="2103" y="1905"/>
                    <a:chExt cx="1152" cy="987"/>
                  </a:xfrm>
                </p:grpSpPr>
                <p:sp>
                  <p:nvSpPr>
                    <p:cNvPr id="41" name="Oval 28"/>
                    <p:cNvSpPr>
                      <a:spLocks noChangeArrowheads="1"/>
                    </p:cNvSpPr>
                    <p:nvPr/>
                  </p:nvSpPr>
                  <p:spPr bwMode="auto">
                    <a:xfrm rot="-1440000">
                      <a:off x="2144" y="1905"/>
                      <a:ext cx="1111" cy="98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+mn-ea"/>
                      </a:endParaRPr>
                    </a:p>
                  </p:txBody>
                </p:sp>
                <p:sp>
                  <p:nvSpPr>
                    <p:cNvPr id="42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103" y="2219"/>
                      <a:ext cx="127" cy="290"/>
                    </a:xfrm>
                    <a:custGeom>
                      <a:avLst/>
                      <a:gdLst>
                        <a:gd name="T0" fmla="*/ 86 w 127"/>
                        <a:gd name="T1" fmla="*/ 0 h 290"/>
                        <a:gd name="T2" fmla="*/ 0 w 127"/>
                        <a:gd name="T3" fmla="*/ 289 h 290"/>
                        <a:gd name="T4" fmla="*/ 101 w 127"/>
                        <a:gd name="T5" fmla="*/ 279 h 290"/>
                        <a:gd name="T6" fmla="*/ 126 w 127"/>
                        <a:gd name="T7" fmla="*/ 7 h 290"/>
                        <a:gd name="T8" fmla="*/ 86 w 127"/>
                        <a:gd name="T9" fmla="*/ 0 h 29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7"/>
                        <a:gd name="T16" fmla="*/ 0 h 290"/>
                        <a:gd name="T17" fmla="*/ 127 w 127"/>
                        <a:gd name="T18" fmla="*/ 290 h 29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7" h="290">
                          <a:moveTo>
                            <a:pt x="86" y="0"/>
                          </a:moveTo>
                          <a:lnTo>
                            <a:pt x="0" y="289"/>
                          </a:lnTo>
                          <a:lnTo>
                            <a:pt x="101" y="279"/>
                          </a:lnTo>
                          <a:lnTo>
                            <a:pt x="126" y="7"/>
                          </a:lnTo>
                          <a:lnTo>
                            <a:pt x="86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525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+mn-ea"/>
                      </a:endParaRPr>
                    </a:p>
                  </p:txBody>
                </p:sp>
              </p:grpSp>
              <p:sp>
                <p:nvSpPr>
                  <p:cNvPr id="31" name="Oval 30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2548" y="1849"/>
                    <a:ext cx="1110" cy="98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2" name="Oval 31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3414" y="1780"/>
                    <a:ext cx="395" cy="35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3" name="Oval 32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3487" y="2342"/>
                    <a:ext cx="264" cy="23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4" name="Oval 33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3233" y="1760"/>
                    <a:ext cx="263" cy="2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5" name="Oval 34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3450" y="2018"/>
                    <a:ext cx="391" cy="3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6" name="Oval 35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2101" y="1768"/>
                    <a:ext cx="589" cy="5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7" name="Oval 36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2684" y="1631"/>
                    <a:ext cx="588" cy="52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8" name="Oval 37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2398" y="1632"/>
                    <a:ext cx="590" cy="5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39" name="Oval 38"/>
                  <p:cNvSpPr>
                    <a:spLocks noChangeArrowheads="1"/>
                  </p:cNvSpPr>
                  <p:nvPr/>
                </p:nvSpPr>
                <p:spPr bwMode="auto">
                  <a:xfrm rot="-1440000">
                    <a:off x="2475" y="2296"/>
                    <a:ext cx="588" cy="5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40" name="Freeform 39"/>
                  <p:cNvSpPr>
                    <a:spLocks/>
                  </p:cNvSpPr>
                  <p:nvPr/>
                </p:nvSpPr>
                <p:spPr bwMode="auto">
                  <a:xfrm>
                    <a:off x="2221" y="1701"/>
                    <a:ext cx="1447" cy="1127"/>
                  </a:xfrm>
                  <a:custGeom>
                    <a:avLst/>
                    <a:gdLst>
                      <a:gd name="T0" fmla="*/ 163 w 1447"/>
                      <a:gd name="T1" fmla="*/ 147 h 1127"/>
                      <a:gd name="T2" fmla="*/ 458 w 1447"/>
                      <a:gd name="T3" fmla="*/ 165 h 1127"/>
                      <a:gd name="T4" fmla="*/ 735 w 1447"/>
                      <a:gd name="T5" fmla="*/ 0 h 1127"/>
                      <a:gd name="T6" fmla="*/ 1027 w 1447"/>
                      <a:gd name="T7" fmla="*/ 160 h 1127"/>
                      <a:gd name="T8" fmla="*/ 1083 w 1447"/>
                      <a:gd name="T9" fmla="*/ 158 h 1127"/>
                      <a:gd name="T10" fmla="*/ 1248 w 1447"/>
                      <a:gd name="T11" fmla="*/ 175 h 1127"/>
                      <a:gd name="T12" fmla="*/ 1308 w 1447"/>
                      <a:gd name="T13" fmla="*/ 223 h 1127"/>
                      <a:gd name="T14" fmla="*/ 1444 w 1447"/>
                      <a:gd name="T15" fmla="*/ 297 h 1127"/>
                      <a:gd name="T16" fmla="*/ 1446 w 1447"/>
                      <a:gd name="T17" fmla="*/ 341 h 1127"/>
                      <a:gd name="T18" fmla="*/ 1389 w 1447"/>
                      <a:gd name="T19" fmla="*/ 762 h 1127"/>
                      <a:gd name="T20" fmla="*/ 1265 w 1447"/>
                      <a:gd name="T21" fmla="*/ 865 h 1127"/>
                      <a:gd name="T22" fmla="*/ 787 w 1447"/>
                      <a:gd name="T23" fmla="*/ 1038 h 1127"/>
                      <a:gd name="T24" fmla="*/ 732 w 1447"/>
                      <a:gd name="T25" fmla="*/ 999 h 1127"/>
                      <a:gd name="T26" fmla="*/ 399 w 1447"/>
                      <a:gd name="T27" fmla="*/ 1078 h 1127"/>
                      <a:gd name="T28" fmla="*/ 354 w 1447"/>
                      <a:gd name="T29" fmla="*/ 1126 h 1127"/>
                      <a:gd name="T30" fmla="*/ 0 w 1447"/>
                      <a:gd name="T31" fmla="*/ 633 h 1127"/>
                      <a:gd name="T32" fmla="*/ 163 w 1447"/>
                      <a:gd name="T33" fmla="*/ 147 h 112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447"/>
                      <a:gd name="T52" fmla="*/ 0 h 1127"/>
                      <a:gd name="T53" fmla="*/ 1447 w 1447"/>
                      <a:gd name="T54" fmla="*/ 1127 h 112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447" h="1127">
                        <a:moveTo>
                          <a:pt x="163" y="147"/>
                        </a:moveTo>
                        <a:lnTo>
                          <a:pt x="458" y="165"/>
                        </a:lnTo>
                        <a:lnTo>
                          <a:pt x="735" y="0"/>
                        </a:lnTo>
                        <a:lnTo>
                          <a:pt x="1027" y="160"/>
                        </a:lnTo>
                        <a:lnTo>
                          <a:pt x="1083" y="158"/>
                        </a:lnTo>
                        <a:lnTo>
                          <a:pt x="1248" y="175"/>
                        </a:lnTo>
                        <a:lnTo>
                          <a:pt x="1308" y="223"/>
                        </a:lnTo>
                        <a:lnTo>
                          <a:pt x="1444" y="297"/>
                        </a:lnTo>
                        <a:lnTo>
                          <a:pt x="1446" y="341"/>
                        </a:lnTo>
                        <a:lnTo>
                          <a:pt x="1389" y="762"/>
                        </a:lnTo>
                        <a:lnTo>
                          <a:pt x="1265" y="865"/>
                        </a:lnTo>
                        <a:lnTo>
                          <a:pt x="787" y="1038"/>
                        </a:lnTo>
                        <a:lnTo>
                          <a:pt x="732" y="999"/>
                        </a:lnTo>
                        <a:lnTo>
                          <a:pt x="399" y="1078"/>
                        </a:lnTo>
                        <a:lnTo>
                          <a:pt x="354" y="1126"/>
                        </a:lnTo>
                        <a:lnTo>
                          <a:pt x="0" y="633"/>
                        </a:lnTo>
                        <a:lnTo>
                          <a:pt x="163" y="147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</p:grpSp>
          </p:grpSp>
        </p:grpSp>
        <p:sp>
          <p:nvSpPr>
            <p:cNvPr id="19" name="Rectangle 40"/>
            <p:cNvSpPr>
              <a:spLocks noChangeArrowheads="1"/>
            </p:cNvSpPr>
            <p:nvPr/>
          </p:nvSpPr>
          <p:spPr bwMode="auto">
            <a:xfrm>
              <a:off x="2112" y="1824"/>
              <a:ext cx="1747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MS Gothic" pitchFamily="49" charset="-128"/>
                </a:rPr>
                <a:t>“ </a:t>
              </a:r>
              <a:r>
                <a:rPr kumimoji="0" lang="en-US" sz="20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MS Gothic" pitchFamily="49" charset="-128"/>
                </a:rPr>
                <a:t>You have a problem, the climate is changing ! “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MS Gothic" pitchFamily="49" charset="-128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MS Gothic" pitchFamily="49" charset="-128"/>
              </a:endParaRPr>
            </a:p>
          </p:txBody>
        </p:sp>
      </p:grp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517525" y="5622925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nl-NL" sz="2400" b="1" i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Hydrologist</a:t>
            </a:r>
            <a:endParaRPr lang="en-US" sz="2400" b="1" i="1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81800" y="5334000"/>
            <a:ext cx="215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Decision maker</a:t>
            </a:r>
          </a:p>
        </p:txBody>
      </p:sp>
    </p:spTree>
    <p:extLst>
      <p:ext uri="{BB962C8B-B14F-4D97-AF65-F5344CB8AC3E}">
        <p14:creationId xmlns:p14="http://schemas.microsoft.com/office/powerpoint/2010/main" val="30144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5803540" cy="551090"/>
          </a:xfrm>
        </p:spPr>
        <p:txBody>
          <a:bodyPr/>
          <a:lstStyle/>
          <a:p>
            <a:r>
              <a:rPr lang="en-US" dirty="0" smtClean="0"/>
              <a:t>Dealing with climate uncertainty (explosion)</a:t>
            </a:r>
            <a:endParaRPr lang="en-US" dirty="0"/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1260475" y="2770188"/>
            <a:ext cx="1262063" cy="2516187"/>
            <a:chOff x="794" y="1745"/>
            <a:chExt cx="795" cy="1585"/>
          </a:xfrm>
        </p:grpSpPr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958" y="1745"/>
              <a:ext cx="341" cy="399"/>
            </a:xfrm>
            <a:custGeom>
              <a:avLst/>
              <a:gdLst>
                <a:gd name="T0" fmla="*/ 248 w 341"/>
                <a:gd name="T1" fmla="*/ 195 h 399"/>
                <a:gd name="T2" fmla="*/ 228 w 341"/>
                <a:gd name="T3" fmla="*/ 140 h 399"/>
                <a:gd name="T4" fmla="*/ 201 w 341"/>
                <a:gd name="T5" fmla="*/ 96 h 399"/>
                <a:gd name="T6" fmla="*/ 177 w 341"/>
                <a:gd name="T7" fmla="*/ 43 h 399"/>
                <a:gd name="T8" fmla="*/ 138 w 341"/>
                <a:gd name="T9" fmla="*/ 13 h 399"/>
                <a:gd name="T10" fmla="*/ 104 w 341"/>
                <a:gd name="T11" fmla="*/ 0 h 399"/>
                <a:gd name="T12" fmla="*/ 65 w 341"/>
                <a:gd name="T13" fmla="*/ 3 h 399"/>
                <a:gd name="T14" fmla="*/ 39 w 341"/>
                <a:gd name="T15" fmla="*/ 26 h 399"/>
                <a:gd name="T16" fmla="*/ 10 w 341"/>
                <a:gd name="T17" fmla="*/ 73 h 399"/>
                <a:gd name="T18" fmla="*/ 0 w 341"/>
                <a:gd name="T19" fmla="*/ 129 h 399"/>
                <a:gd name="T20" fmla="*/ 4 w 341"/>
                <a:gd name="T21" fmla="*/ 180 h 399"/>
                <a:gd name="T22" fmla="*/ 30 w 341"/>
                <a:gd name="T23" fmla="*/ 246 h 399"/>
                <a:gd name="T24" fmla="*/ 64 w 341"/>
                <a:gd name="T25" fmla="*/ 296 h 399"/>
                <a:gd name="T26" fmla="*/ 102 w 341"/>
                <a:gd name="T27" fmla="*/ 343 h 399"/>
                <a:gd name="T28" fmla="*/ 147 w 341"/>
                <a:gd name="T29" fmla="*/ 380 h 399"/>
                <a:gd name="T30" fmla="*/ 189 w 341"/>
                <a:gd name="T31" fmla="*/ 398 h 399"/>
                <a:gd name="T32" fmla="*/ 212 w 341"/>
                <a:gd name="T33" fmla="*/ 391 h 399"/>
                <a:gd name="T34" fmla="*/ 239 w 341"/>
                <a:gd name="T35" fmla="*/ 348 h 399"/>
                <a:gd name="T36" fmla="*/ 251 w 341"/>
                <a:gd name="T37" fmla="*/ 284 h 399"/>
                <a:gd name="T38" fmla="*/ 325 w 341"/>
                <a:gd name="T39" fmla="*/ 306 h 399"/>
                <a:gd name="T40" fmla="*/ 340 w 341"/>
                <a:gd name="T41" fmla="*/ 298 h 399"/>
                <a:gd name="T42" fmla="*/ 334 w 341"/>
                <a:gd name="T43" fmla="*/ 271 h 399"/>
                <a:gd name="T44" fmla="*/ 256 w 341"/>
                <a:gd name="T45" fmla="*/ 247 h 399"/>
                <a:gd name="T46" fmla="*/ 248 w 341"/>
                <a:gd name="T47" fmla="*/ 195 h 3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41"/>
                <a:gd name="T73" fmla="*/ 0 h 399"/>
                <a:gd name="T74" fmla="*/ 341 w 341"/>
                <a:gd name="T75" fmla="*/ 399 h 39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41" h="399">
                  <a:moveTo>
                    <a:pt x="248" y="195"/>
                  </a:moveTo>
                  <a:lnTo>
                    <a:pt x="228" y="140"/>
                  </a:lnTo>
                  <a:lnTo>
                    <a:pt x="201" y="96"/>
                  </a:lnTo>
                  <a:lnTo>
                    <a:pt x="177" y="43"/>
                  </a:lnTo>
                  <a:lnTo>
                    <a:pt x="138" y="13"/>
                  </a:lnTo>
                  <a:lnTo>
                    <a:pt x="104" y="0"/>
                  </a:lnTo>
                  <a:lnTo>
                    <a:pt x="65" y="3"/>
                  </a:lnTo>
                  <a:lnTo>
                    <a:pt x="39" y="26"/>
                  </a:lnTo>
                  <a:lnTo>
                    <a:pt x="10" y="73"/>
                  </a:lnTo>
                  <a:lnTo>
                    <a:pt x="0" y="129"/>
                  </a:lnTo>
                  <a:lnTo>
                    <a:pt x="4" y="180"/>
                  </a:lnTo>
                  <a:lnTo>
                    <a:pt x="30" y="246"/>
                  </a:lnTo>
                  <a:lnTo>
                    <a:pt x="64" y="296"/>
                  </a:lnTo>
                  <a:lnTo>
                    <a:pt x="102" y="343"/>
                  </a:lnTo>
                  <a:lnTo>
                    <a:pt x="147" y="380"/>
                  </a:lnTo>
                  <a:lnTo>
                    <a:pt x="189" y="398"/>
                  </a:lnTo>
                  <a:lnTo>
                    <a:pt x="212" y="391"/>
                  </a:lnTo>
                  <a:lnTo>
                    <a:pt x="239" y="348"/>
                  </a:lnTo>
                  <a:lnTo>
                    <a:pt x="251" y="284"/>
                  </a:lnTo>
                  <a:lnTo>
                    <a:pt x="325" y="306"/>
                  </a:lnTo>
                  <a:lnTo>
                    <a:pt x="340" y="298"/>
                  </a:lnTo>
                  <a:lnTo>
                    <a:pt x="334" y="271"/>
                  </a:lnTo>
                  <a:lnTo>
                    <a:pt x="256" y="247"/>
                  </a:lnTo>
                  <a:lnTo>
                    <a:pt x="248" y="195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1029" y="2181"/>
              <a:ext cx="261" cy="536"/>
            </a:xfrm>
            <a:custGeom>
              <a:avLst/>
              <a:gdLst>
                <a:gd name="T0" fmla="*/ 187 w 261"/>
                <a:gd name="T1" fmla="*/ 45 h 536"/>
                <a:gd name="T2" fmla="*/ 150 w 261"/>
                <a:gd name="T3" fmla="*/ 12 h 536"/>
                <a:gd name="T4" fmla="*/ 93 w 261"/>
                <a:gd name="T5" fmla="*/ 0 h 536"/>
                <a:gd name="T6" fmla="*/ 45 w 261"/>
                <a:gd name="T7" fmla="*/ 8 h 536"/>
                <a:gd name="T8" fmla="*/ 8 w 261"/>
                <a:gd name="T9" fmla="*/ 41 h 536"/>
                <a:gd name="T10" fmla="*/ 0 w 261"/>
                <a:gd name="T11" fmla="*/ 65 h 536"/>
                <a:gd name="T12" fmla="*/ 0 w 261"/>
                <a:gd name="T13" fmla="*/ 97 h 536"/>
                <a:gd name="T14" fmla="*/ 16 w 261"/>
                <a:gd name="T15" fmla="*/ 126 h 536"/>
                <a:gd name="T16" fmla="*/ 45 w 261"/>
                <a:gd name="T17" fmla="*/ 175 h 536"/>
                <a:gd name="T18" fmla="*/ 57 w 261"/>
                <a:gd name="T19" fmla="*/ 231 h 536"/>
                <a:gd name="T20" fmla="*/ 61 w 261"/>
                <a:gd name="T21" fmla="*/ 280 h 536"/>
                <a:gd name="T22" fmla="*/ 49 w 261"/>
                <a:gd name="T23" fmla="*/ 333 h 536"/>
                <a:gd name="T24" fmla="*/ 16 w 261"/>
                <a:gd name="T25" fmla="*/ 381 h 536"/>
                <a:gd name="T26" fmla="*/ 4 w 261"/>
                <a:gd name="T27" fmla="*/ 429 h 536"/>
                <a:gd name="T28" fmla="*/ 8 w 261"/>
                <a:gd name="T29" fmla="*/ 474 h 536"/>
                <a:gd name="T30" fmla="*/ 33 w 261"/>
                <a:gd name="T31" fmla="*/ 511 h 536"/>
                <a:gd name="T32" fmla="*/ 65 w 261"/>
                <a:gd name="T33" fmla="*/ 531 h 536"/>
                <a:gd name="T34" fmla="*/ 106 w 261"/>
                <a:gd name="T35" fmla="*/ 535 h 536"/>
                <a:gd name="T36" fmla="*/ 154 w 261"/>
                <a:gd name="T37" fmla="*/ 535 h 536"/>
                <a:gd name="T38" fmla="*/ 191 w 261"/>
                <a:gd name="T39" fmla="*/ 515 h 536"/>
                <a:gd name="T40" fmla="*/ 228 w 261"/>
                <a:gd name="T41" fmla="*/ 454 h 536"/>
                <a:gd name="T42" fmla="*/ 252 w 261"/>
                <a:gd name="T43" fmla="*/ 401 h 536"/>
                <a:gd name="T44" fmla="*/ 260 w 261"/>
                <a:gd name="T45" fmla="*/ 321 h 536"/>
                <a:gd name="T46" fmla="*/ 252 w 261"/>
                <a:gd name="T47" fmla="*/ 248 h 536"/>
                <a:gd name="T48" fmla="*/ 236 w 261"/>
                <a:gd name="T49" fmla="*/ 171 h 536"/>
                <a:gd name="T50" fmla="*/ 211 w 261"/>
                <a:gd name="T51" fmla="*/ 93 h 536"/>
                <a:gd name="T52" fmla="*/ 187 w 261"/>
                <a:gd name="T53" fmla="*/ 45 h 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1"/>
                <a:gd name="T82" fmla="*/ 0 h 536"/>
                <a:gd name="T83" fmla="*/ 261 w 261"/>
                <a:gd name="T84" fmla="*/ 536 h 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1" h="536">
                  <a:moveTo>
                    <a:pt x="187" y="45"/>
                  </a:moveTo>
                  <a:lnTo>
                    <a:pt x="150" y="12"/>
                  </a:lnTo>
                  <a:lnTo>
                    <a:pt x="93" y="0"/>
                  </a:lnTo>
                  <a:lnTo>
                    <a:pt x="45" y="8"/>
                  </a:lnTo>
                  <a:lnTo>
                    <a:pt x="8" y="41"/>
                  </a:lnTo>
                  <a:lnTo>
                    <a:pt x="0" y="65"/>
                  </a:lnTo>
                  <a:lnTo>
                    <a:pt x="0" y="97"/>
                  </a:lnTo>
                  <a:lnTo>
                    <a:pt x="16" y="126"/>
                  </a:lnTo>
                  <a:lnTo>
                    <a:pt x="45" y="175"/>
                  </a:lnTo>
                  <a:lnTo>
                    <a:pt x="57" y="231"/>
                  </a:lnTo>
                  <a:lnTo>
                    <a:pt x="61" y="280"/>
                  </a:lnTo>
                  <a:lnTo>
                    <a:pt x="49" y="333"/>
                  </a:lnTo>
                  <a:lnTo>
                    <a:pt x="16" y="381"/>
                  </a:lnTo>
                  <a:lnTo>
                    <a:pt x="4" y="429"/>
                  </a:lnTo>
                  <a:lnTo>
                    <a:pt x="8" y="474"/>
                  </a:lnTo>
                  <a:lnTo>
                    <a:pt x="33" y="511"/>
                  </a:lnTo>
                  <a:lnTo>
                    <a:pt x="65" y="531"/>
                  </a:lnTo>
                  <a:lnTo>
                    <a:pt x="106" y="535"/>
                  </a:lnTo>
                  <a:lnTo>
                    <a:pt x="154" y="535"/>
                  </a:lnTo>
                  <a:lnTo>
                    <a:pt x="191" y="515"/>
                  </a:lnTo>
                  <a:lnTo>
                    <a:pt x="228" y="454"/>
                  </a:lnTo>
                  <a:lnTo>
                    <a:pt x="252" y="401"/>
                  </a:lnTo>
                  <a:lnTo>
                    <a:pt x="260" y="321"/>
                  </a:lnTo>
                  <a:lnTo>
                    <a:pt x="252" y="248"/>
                  </a:lnTo>
                  <a:lnTo>
                    <a:pt x="236" y="171"/>
                  </a:lnTo>
                  <a:lnTo>
                    <a:pt x="211" y="93"/>
                  </a:lnTo>
                  <a:lnTo>
                    <a:pt x="187" y="45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1186" y="2206"/>
              <a:ext cx="403" cy="486"/>
            </a:xfrm>
            <a:custGeom>
              <a:avLst/>
              <a:gdLst>
                <a:gd name="T0" fmla="*/ 119 w 403"/>
                <a:gd name="T1" fmla="*/ 130 h 486"/>
                <a:gd name="T2" fmla="*/ 72 w 403"/>
                <a:gd name="T3" fmla="*/ 26 h 486"/>
                <a:gd name="T4" fmla="*/ 61 w 403"/>
                <a:gd name="T5" fmla="*/ 8 h 486"/>
                <a:gd name="T6" fmla="*/ 34 w 403"/>
                <a:gd name="T7" fmla="*/ 0 h 486"/>
                <a:gd name="T8" fmla="*/ 9 w 403"/>
                <a:gd name="T9" fmla="*/ 17 h 486"/>
                <a:gd name="T10" fmla="*/ 0 w 403"/>
                <a:gd name="T11" fmla="*/ 39 h 486"/>
                <a:gd name="T12" fmla="*/ 8 w 403"/>
                <a:gd name="T13" fmla="*/ 62 h 486"/>
                <a:gd name="T14" fmla="*/ 98 w 403"/>
                <a:gd name="T15" fmla="*/ 170 h 486"/>
                <a:gd name="T16" fmla="*/ 148 w 403"/>
                <a:gd name="T17" fmla="*/ 248 h 486"/>
                <a:gd name="T18" fmla="*/ 203 w 403"/>
                <a:gd name="T19" fmla="*/ 325 h 486"/>
                <a:gd name="T20" fmla="*/ 264 w 403"/>
                <a:gd name="T21" fmla="*/ 392 h 486"/>
                <a:gd name="T22" fmla="*/ 274 w 403"/>
                <a:gd name="T23" fmla="*/ 423 h 486"/>
                <a:gd name="T24" fmla="*/ 264 w 403"/>
                <a:gd name="T25" fmla="*/ 433 h 486"/>
                <a:gd name="T26" fmla="*/ 374 w 403"/>
                <a:gd name="T27" fmla="*/ 476 h 486"/>
                <a:gd name="T28" fmla="*/ 392 w 403"/>
                <a:gd name="T29" fmla="*/ 485 h 486"/>
                <a:gd name="T30" fmla="*/ 402 w 403"/>
                <a:gd name="T31" fmla="*/ 446 h 486"/>
                <a:gd name="T32" fmla="*/ 362 w 403"/>
                <a:gd name="T33" fmla="*/ 433 h 486"/>
                <a:gd name="T34" fmla="*/ 325 w 403"/>
                <a:gd name="T35" fmla="*/ 410 h 486"/>
                <a:gd name="T36" fmla="*/ 301 w 403"/>
                <a:gd name="T37" fmla="*/ 390 h 486"/>
                <a:gd name="T38" fmla="*/ 265 w 403"/>
                <a:gd name="T39" fmla="*/ 350 h 486"/>
                <a:gd name="T40" fmla="*/ 209 w 403"/>
                <a:gd name="T41" fmla="*/ 266 h 486"/>
                <a:gd name="T42" fmla="*/ 162 w 403"/>
                <a:gd name="T43" fmla="*/ 188 h 486"/>
                <a:gd name="T44" fmla="*/ 119 w 403"/>
                <a:gd name="T45" fmla="*/ 130 h 4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3"/>
                <a:gd name="T70" fmla="*/ 0 h 486"/>
                <a:gd name="T71" fmla="*/ 403 w 403"/>
                <a:gd name="T72" fmla="*/ 486 h 4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3" h="486">
                  <a:moveTo>
                    <a:pt x="119" y="130"/>
                  </a:moveTo>
                  <a:lnTo>
                    <a:pt x="72" y="26"/>
                  </a:lnTo>
                  <a:lnTo>
                    <a:pt x="61" y="8"/>
                  </a:lnTo>
                  <a:lnTo>
                    <a:pt x="34" y="0"/>
                  </a:lnTo>
                  <a:lnTo>
                    <a:pt x="9" y="17"/>
                  </a:lnTo>
                  <a:lnTo>
                    <a:pt x="0" y="39"/>
                  </a:lnTo>
                  <a:lnTo>
                    <a:pt x="8" y="62"/>
                  </a:lnTo>
                  <a:lnTo>
                    <a:pt x="98" y="170"/>
                  </a:lnTo>
                  <a:lnTo>
                    <a:pt x="148" y="248"/>
                  </a:lnTo>
                  <a:lnTo>
                    <a:pt x="203" y="325"/>
                  </a:lnTo>
                  <a:lnTo>
                    <a:pt x="264" y="392"/>
                  </a:lnTo>
                  <a:lnTo>
                    <a:pt x="274" y="423"/>
                  </a:lnTo>
                  <a:lnTo>
                    <a:pt x="264" y="433"/>
                  </a:lnTo>
                  <a:lnTo>
                    <a:pt x="374" y="476"/>
                  </a:lnTo>
                  <a:lnTo>
                    <a:pt x="392" y="485"/>
                  </a:lnTo>
                  <a:lnTo>
                    <a:pt x="402" y="446"/>
                  </a:lnTo>
                  <a:lnTo>
                    <a:pt x="362" y="433"/>
                  </a:lnTo>
                  <a:lnTo>
                    <a:pt x="325" y="410"/>
                  </a:lnTo>
                  <a:lnTo>
                    <a:pt x="301" y="390"/>
                  </a:lnTo>
                  <a:lnTo>
                    <a:pt x="265" y="350"/>
                  </a:lnTo>
                  <a:lnTo>
                    <a:pt x="209" y="266"/>
                  </a:lnTo>
                  <a:lnTo>
                    <a:pt x="162" y="188"/>
                  </a:lnTo>
                  <a:lnTo>
                    <a:pt x="119" y="130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794" y="2197"/>
              <a:ext cx="289" cy="484"/>
            </a:xfrm>
            <a:custGeom>
              <a:avLst/>
              <a:gdLst>
                <a:gd name="T0" fmla="*/ 288 w 289"/>
                <a:gd name="T1" fmla="*/ 25 h 484"/>
                <a:gd name="T2" fmla="*/ 284 w 289"/>
                <a:gd name="T3" fmla="*/ 5 h 484"/>
                <a:gd name="T4" fmla="*/ 239 w 289"/>
                <a:gd name="T5" fmla="*/ 0 h 484"/>
                <a:gd name="T6" fmla="*/ 215 w 289"/>
                <a:gd name="T7" fmla="*/ 21 h 484"/>
                <a:gd name="T8" fmla="*/ 178 w 289"/>
                <a:gd name="T9" fmla="*/ 74 h 484"/>
                <a:gd name="T10" fmla="*/ 130 w 289"/>
                <a:gd name="T11" fmla="*/ 143 h 484"/>
                <a:gd name="T12" fmla="*/ 85 w 289"/>
                <a:gd name="T13" fmla="*/ 191 h 484"/>
                <a:gd name="T14" fmla="*/ 4 w 289"/>
                <a:gd name="T15" fmla="*/ 281 h 484"/>
                <a:gd name="T16" fmla="*/ 0 w 289"/>
                <a:gd name="T17" fmla="*/ 301 h 484"/>
                <a:gd name="T18" fmla="*/ 16 w 289"/>
                <a:gd name="T19" fmla="*/ 313 h 484"/>
                <a:gd name="T20" fmla="*/ 57 w 289"/>
                <a:gd name="T21" fmla="*/ 329 h 484"/>
                <a:gd name="T22" fmla="*/ 114 w 289"/>
                <a:gd name="T23" fmla="*/ 341 h 484"/>
                <a:gd name="T24" fmla="*/ 183 w 289"/>
                <a:gd name="T25" fmla="*/ 344 h 484"/>
                <a:gd name="T26" fmla="*/ 207 w 289"/>
                <a:gd name="T27" fmla="*/ 349 h 484"/>
                <a:gd name="T28" fmla="*/ 215 w 289"/>
                <a:gd name="T29" fmla="*/ 365 h 484"/>
                <a:gd name="T30" fmla="*/ 199 w 289"/>
                <a:gd name="T31" fmla="*/ 393 h 484"/>
                <a:gd name="T32" fmla="*/ 142 w 289"/>
                <a:gd name="T33" fmla="*/ 442 h 484"/>
                <a:gd name="T34" fmla="*/ 101 w 289"/>
                <a:gd name="T35" fmla="*/ 454 h 484"/>
                <a:gd name="T36" fmla="*/ 93 w 289"/>
                <a:gd name="T37" fmla="*/ 470 h 484"/>
                <a:gd name="T38" fmla="*/ 110 w 289"/>
                <a:gd name="T39" fmla="*/ 483 h 484"/>
                <a:gd name="T40" fmla="*/ 146 w 289"/>
                <a:gd name="T41" fmla="*/ 483 h 484"/>
                <a:gd name="T42" fmla="*/ 195 w 289"/>
                <a:gd name="T43" fmla="*/ 454 h 484"/>
                <a:gd name="T44" fmla="*/ 235 w 289"/>
                <a:gd name="T45" fmla="*/ 413 h 484"/>
                <a:gd name="T46" fmla="*/ 260 w 289"/>
                <a:gd name="T47" fmla="*/ 377 h 484"/>
                <a:gd name="T48" fmla="*/ 260 w 289"/>
                <a:gd name="T49" fmla="*/ 349 h 484"/>
                <a:gd name="T50" fmla="*/ 243 w 289"/>
                <a:gd name="T51" fmla="*/ 329 h 484"/>
                <a:gd name="T52" fmla="*/ 219 w 289"/>
                <a:gd name="T53" fmla="*/ 321 h 484"/>
                <a:gd name="T54" fmla="*/ 183 w 289"/>
                <a:gd name="T55" fmla="*/ 317 h 484"/>
                <a:gd name="T56" fmla="*/ 142 w 289"/>
                <a:gd name="T57" fmla="*/ 317 h 484"/>
                <a:gd name="T58" fmla="*/ 93 w 289"/>
                <a:gd name="T59" fmla="*/ 309 h 484"/>
                <a:gd name="T60" fmla="*/ 69 w 289"/>
                <a:gd name="T61" fmla="*/ 301 h 484"/>
                <a:gd name="T62" fmla="*/ 57 w 289"/>
                <a:gd name="T63" fmla="*/ 289 h 484"/>
                <a:gd name="T64" fmla="*/ 61 w 289"/>
                <a:gd name="T65" fmla="*/ 276 h 484"/>
                <a:gd name="T66" fmla="*/ 97 w 289"/>
                <a:gd name="T67" fmla="*/ 244 h 484"/>
                <a:gd name="T68" fmla="*/ 154 w 289"/>
                <a:gd name="T69" fmla="*/ 187 h 484"/>
                <a:gd name="T70" fmla="*/ 207 w 289"/>
                <a:gd name="T71" fmla="*/ 138 h 484"/>
                <a:gd name="T72" fmla="*/ 264 w 289"/>
                <a:gd name="T73" fmla="*/ 86 h 484"/>
                <a:gd name="T74" fmla="*/ 284 w 289"/>
                <a:gd name="T75" fmla="*/ 49 h 484"/>
                <a:gd name="T76" fmla="*/ 288 w 289"/>
                <a:gd name="T77" fmla="*/ 25 h 4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89"/>
                <a:gd name="T118" fmla="*/ 0 h 484"/>
                <a:gd name="T119" fmla="*/ 289 w 289"/>
                <a:gd name="T120" fmla="*/ 484 h 4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89" h="484">
                  <a:moveTo>
                    <a:pt x="288" y="25"/>
                  </a:moveTo>
                  <a:lnTo>
                    <a:pt x="284" y="5"/>
                  </a:lnTo>
                  <a:lnTo>
                    <a:pt x="239" y="0"/>
                  </a:lnTo>
                  <a:lnTo>
                    <a:pt x="215" y="21"/>
                  </a:lnTo>
                  <a:lnTo>
                    <a:pt x="178" y="74"/>
                  </a:lnTo>
                  <a:lnTo>
                    <a:pt x="130" y="143"/>
                  </a:lnTo>
                  <a:lnTo>
                    <a:pt x="85" y="191"/>
                  </a:lnTo>
                  <a:lnTo>
                    <a:pt x="4" y="281"/>
                  </a:lnTo>
                  <a:lnTo>
                    <a:pt x="0" y="301"/>
                  </a:lnTo>
                  <a:lnTo>
                    <a:pt x="16" y="313"/>
                  </a:lnTo>
                  <a:lnTo>
                    <a:pt x="57" y="329"/>
                  </a:lnTo>
                  <a:lnTo>
                    <a:pt x="114" y="341"/>
                  </a:lnTo>
                  <a:lnTo>
                    <a:pt x="183" y="344"/>
                  </a:lnTo>
                  <a:lnTo>
                    <a:pt x="207" y="349"/>
                  </a:lnTo>
                  <a:lnTo>
                    <a:pt x="215" y="365"/>
                  </a:lnTo>
                  <a:lnTo>
                    <a:pt x="199" y="393"/>
                  </a:lnTo>
                  <a:lnTo>
                    <a:pt x="142" y="442"/>
                  </a:lnTo>
                  <a:lnTo>
                    <a:pt x="101" y="454"/>
                  </a:lnTo>
                  <a:lnTo>
                    <a:pt x="93" y="470"/>
                  </a:lnTo>
                  <a:lnTo>
                    <a:pt x="110" y="483"/>
                  </a:lnTo>
                  <a:lnTo>
                    <a:pt x="146" y="483"/>
                  </a:lnTo>
                  <a:lnTo>
                    <a:pt x="195" y="454"/>
                  </a:lnTo>
                  <a:lnTo>
                    <a:pt x="235" y="413"/>
                  </a:lnTo>
                  <a:lnTo>
                    <a:pt x="260" y="377"/>
                  </a:lnTo>
                  <a:lnTo>
                    <a:pt x="260" y="349"/>
                  </a:lnTo>
                  <a:lnTo>
                    <a:pt x="243" y="329"/>
                  </a:lnTo>
                  <a:lnTo>
                    <a:pt x="219" y="321"/>
                  </a:lnTo>
                  <a:lnTo>
                    <a:pt x="183" y="317"/>
                  </a:lnTo>
                  <a:lnTo>
                    <a:pt x="142" y="317"/>
                  </a:lnTo>
                  <a:lnTo>
                    <a:pt x="93" y="309"/>
                  </a:lnTo>
                  <a:lnTo>
                    <a:pt x="69" y="301"/>
                  </a:lnTo>
                  <a:lnTo>
                    <a:pt x="57" y="289"/>
                  </a:lnTo>
                  <a:lnTo>
                    <a:pt x="61" y="276"/>
                  </a:lnTo>
                  <a:lnTo>
                    <a:pt x="97" y="244"/>
                  </a:lnTo>
                  <a:lnTo>
                    <a:pt x="154" y="187"/>
                  </a:lnTo>
                  <a:lnTo>
                    <a:pt x="207" y="138"/>
                  </a:lnTo>
                  <a:lnTo>
                    <a:pt x="264" y="86"/>
                  </a:lnTo>
                  <a:lnTo>
                    <a:pt x="284" y="49"/>
                  </a:lnTo>
                  <a:lnTo>
                    <a:pt x="288" y="25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957" y="2603"/>
              <a:ext cx="314" cy="727"/>
            </a:xfrm>
            <a:custGeom>
              <a:avLst/>
              <a:gdLst>
                <a:gd name="T0" fmla="*/ 158 w 314"/>
                <a:gd name="T1" fmla="*/ 0 h 727"/>
                <a:gd name="T2" fmla="*/ 113 w 314"/>
                <a:gd name="T3" fmla="*/ 8 h 727"/>
                <a:gd name="T4" fmla="*/ 93 w 314"/>
                <a:gd name="T5" fmla="*/ 41 h 727"/>
                <a:gd name="T6" fmla="*/ 97 w 314"/>
                <a:gd name="T7" fmla="*/ 118 h 727"/>
                <a:gd name="T8" fmla="*/ 105 w 314"/>
                <a:gd name="T9" fmla="*/ 199 h 727"/>
                <a:gd name="T10" fmla="*/ 105 w 314"/>
                <a:gd name="T11" fmla="*/ 284 h 727"/>
                <a:gd name="T12" fmla="*/ 65 w 314"/>
                <a:gd name="T13" fmla="*/ 385 h 727"/>
                <a:gd name="T14" fmla="*/ 32 w 314"/>
                <a:gd name="T15" fmla="*/ 458 h 727"/>
                <a:gd name="T16" fmla="*/ 16 w 314"/>
                <a:gd name="T17" fmla="*/ 531 h 727"/>
                <a:gd name="T18" fmla="*/ 20 w 314"/>
                <a:gd name="T19" fmla="*/ 596 h 727"/>
                <a:gd name="T20" fmla="*/ 20 w 314"/>
                <a:gd name="T21" fmla="*/ 621 h 727"/>
                <a:gd name="T22" fmla="*/ 4 w 314"/>
                <a:gd name="T23" fmla="*/ 645 h 727"/>
                <a:gd name="T24" fmla="*/ 0 w 314"/>
                <a:gd name="T25" fmla="*/ 669 h 727"/>
                <a:gd name="T26" fmla="*/ 12 w 314"/>
                <a:gd name="T27" fmla="*/ 681 h 727"/>
                <a:gd name="T28" fmla="*/ 44 w 314"/>
                <a:gd name="T29" fmla="*/ 673 h 727"/>
                <a:gd name="T30" fmla="*/ 105 w 314"/>
                <a:gd name="T31" fmla="*/ 665 h 727"/>
                <a:gd name="T32" fmla="*/ 178 w 314"/>
                <a:gd name="T33" fmla="*/ 681 h 727"/>
                <a:gd name="T34" fmla="*/ 227 w 314"/>
                <a:gd name="T35" fmla="*/ 710 h 727"/>
                <a:gd name="T36" fmla="*/ 252 w 314"/>
                <a:gd name="T37" fmla="*/ 726 h 727"/>
                <a:gd name="T38" fmla="*/ 276 w 314"/>
                <a:gd name="T39" fmla="*/ 726 h 727"/>
                <a:gd name="T40" fmla="*/ 313 w 314"/>
                <a:gd name="T41" fmla="*/ 673 h 727"/>
                <a:gd name="T42" fmla="*/ 308 w 314"/>
                <a:gd name="T43" fmla="*/ 665 h 727"/>
                <a:gd name="T44" fmla="*/ 235 w 314"/>
                <a:gd name="T45" fmla="*/ 641 h 727"/>
                <a:gd name="T46" fmla="*/ 150 w 314"/>
                <a:gd name="T47" fmla="*/ 629 h 727"/>
                <a:gd name="T48" fmla="*/ 89 w 314"/>
                <a:gd name="T49" fmla="*/ 625 h 727"/>
                <a:gd name="T50" fmla="*/ 52 w 314"/>
                <a:gd name="T51" fmla="*/ 625 h 727"/>
                <a:gd name="T52" fmla="*/ 44 w 314"/>
                <a:gd name="T53" fmla="*/ 600 h 727"/>
                <a:gd name="T54" fmla="*/ 56 w 314"/>
                <a:gd name="T55" fmla="*/ 531 h 727"/>
                <a:gd name="T56" fmla="*/ 85 w 314"/>
                <a:gd name="T57" fmla="*/ 458 h 727"/>
                <a:gd name="T58" fmla="*/ 130 w 314"/>
                <a:gd name="T59" fmla="*/ 365 h 727"/>
                <a:gd name="T60" fmla="*/ 166 w 314"/>
                <a:gd name="T61" fmla="*/ 284 h 727"/>
                <a:gd name="T62" fmla="*/ 182 w 314"/>
                <a:gd name="T63" fmla="*/ 211 h 727"/>
                <a:gd name="T64" fmla="*/ 186 w 314"/>
                <a:gd name="T65" fmla="*/ 130 h 727"/>
                <a:gd name="T66" fmla="*/ 186 w 314"/>
                <a:gd name="T67" fmla="*/ 53 h 727"/>
                <a:gd name="T68" fmla="*/ 170 w 314"/>
                <a:gd name="T69" fmla="*/ 20 h 727"/>
                <a:gd name="T70" fmla="*/ 158 w 314"/>
                <a:gd name="T71" fmla="*/ 0 h 7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4"/>
                <a:gd name="T109" fmla="*/ 0 h 727"/>
                <a:gd name="T110" fmla="*/ 314 w 314"/>
                <a:gd name="T111" fmla="*/ 727 h 72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4" h="727">
                  <a:moveTo>
                    <a:pt x="158" y="0"/>
                  </a:moveTo>
                  <a:lnTo>
                    <a:pt x="113" y="8"/>
                  </a:lnTo>
                  <a:lnTo>
                    <a:pt x="93" y="41"/>
                  </a:lnTo>
                  <a:lnTo>
                    <a:pt x="97" y="118"/>
                  </a:lnTo>
                  <a:lnTo>
                    <a:pt x="105" y="199"/>
                  </a:lnTo>
                  <a:lnTo>
                    <a:pt x="105" y="284"/>
                  </a:lnTo>
                  <a:lnTo>
                    <a:pt x="65" y="385"/>
                  </a:lnTo>
                  <a:lnTo>
                    <a:pt x="32" y="458"/>
                  </a:lnTo>
                  <a:lnTo>
                    <a:pt x="16" y="531"/>
                  </a:lnTo>
                  <a:lnTo>
                    <a:pt x="20" y="596"/>
                  </a:lnTo>
                  <a:lnTo>
                    <a:pt x="20" y="621"/>
                  </a:lnTo>
                  <a:lnTo>
                    <a:pt x="4" y="645"/>
                  </a:lnTo>
                  <a:lnTo>
                    <a:pt x="0" y="669"/>
                  </a:lnTo>
                  <a:lnTo>
                    <a:pt x="12" y="681"/>
                  </a:lnTo>
                  <a:lnTo>
                    <a:pt x="44" y="673"/>
                  </a:lnTo>
                  <a:lnTo>
                    <a:pt x="105" y="665"/>
                  </a:lnTo>
                  <a:lnTo>
                    <a:pt x="178" y="681"/>
                  </a:lnTo>
                  <a:lnTo>
                    <a:pt x="227" y="710"/>
                  </a:lnTo>
                  <a:lnTo>
                    <a:pt x="252" y="726"/>
                  </a:lnTo>
                  <a:lnTo>
                    <a:pt x="276" y="726"/>
                  </a:lnTo>
                  <a:lnTo>
                    <a:pt x="313" y="673"/>
                  </a:lnTo>
                  <a:lnTo>
                    <a:pt x="308" y="665"/>
                  </a:lnTo>
                  <a:lnTo>
                    <a:pt x="235" y="641"/>
                  </a:lnTo>
                  <a:lnTo>
                    <a:pt x="150" y="629"/>
                  </a:lnTo>
                  <a:lnTo>
                    <a:pt x="89" y="625"/>
                  </a:lnTo>
                  <a:lnTo>
                    <a:pt x="52" y="625"/>
                  </a:lnTo>
                  <a:lnTo>
                    <a:pt x="44" y="600"/>
                  </a:lnTo>
                  <a:lnTo>
                    <a:pt x="56" y="531"/>
                  </a:lnTo>
                  <a:lnTo>
                    <a:pt x="85" y="458"/>
                  </a:lnTo>
                  <a:lnTo>
                    <a:pt x="130" y="365"/>
                  </a:lnTo>
                  <a:lnTo>
                    <a:pt x="166" y="284"/>
                  </a:lnTo>
                  <a:lnTo>
                    <a:pt x="182" y="211"/>
                  </a:lnTo>
                  <a:lnTo>
                    <a:pt x="186" y="130"/>
                  </a:lnTo>
                  <a:lnTo>
                    <a:pt x="186" y="53"/>
                  </a:lnTo>
                  <a:lnTo>
                    <a:pt x="170" y="20"/>
                  </a:lnTo>
                  <a:lnTo>
                    <a:pt x="158" y="0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1163" y="2622"/>
              <a:ext cx="261" cy="607"/>
            </a:xfrm>
            <a:custGeom>
              <a:avLst/>
              <a:gdLst>
                <a:gd name="T0" fmla="*/ 65 w 261"/>
                <a:gd name="T1" fmla="*/ 0 h 607"/>
                <a:gd name="T2" fmla="*/ 28 w 261"/>
                <a:gd name="T3" fmla="*/ 0 h 607"/>
                <a:gd name="T4" fmla="*/ 16 w 261"/>
                <a:gd name="T5" fmla="*/ 25 h 607"/>
                <a:gd name="T6" fmla="*/ 8 w 261"/>
                <a:gd name="T7" fmla="*/ 78 h 607"/>
                <a:gd name="T8" fmla="*/ 16 w 261"/>
                <a:gd name="T9" fmla="*/ 134 h 607"/>
                <a:gd name="T10" fmla="*/ 37 w 261"/>
                <a:gd name="T11" fmla="*/ 248 h 607"/>
                <a:gd name="T12" fmla="*/ 33 w 261"/>
                <a:gd name="T13" fmla="*/ 297 h 607"/>
                <a:gd name="T14" fmla="*/ 8 w 261"/>
                <a:gd name="T15" fmla="*/ 394 h 607"/>
                <a:gd name="T16" fmla="*/ 0 w 261"/>
                <a:gd name="T17" fmla="*/ 463 h 607"/>
                <a:gd name="T18" fmla="*/ 0 w 261"/>
                <a:gd name="T19" fmla="*/ 516 h 607"/>
                <a:gd name="T20" fmla="*/ 12 w 261"/>
                <a:gd name="T21" fmla="*/ 528 h 607"/>
                <a:gd name="T22" fmla="*/ 49 w 261"/>
                <a:gd name="T23" fmla="*/ 536 h 607"/>
                <a:gd name="T24" fmla="*/ 98 w 261"/>
                <a:gd name="T25" fmla="*/ 549 h 607"/>
                <a:gd name="T26" fmla="*/ 146 w 261"/>
                <a:gd name="T27" fmla="*/ 573 h 607"/>
                <a:gd name="T28" fmla="*/ 195 w 261"/>
                <a:gd name="T29" fmla="*/ 606 h 607"/>
                <a:gd name="T30" fmla="*/ 215 w 261"/>
                <a:gd name="T31" fmla="*/ 606 h 607"/>
                <a:gd name="T32" fmla="*/ 260 w 261"/>
                <a:gd name="T33" fmla="*/ 569 h 607"/>
                <a:gd name="T34" fmla="*/ 256 w 261"/>
                <a:gd name="T35" fmla="*/ 553 h 607"/>
                <a:gd name="T36" fmla="*/ 199 w 261"/>
                <a:gd name="T37" fmla="*/ 528 h 607"/>
                <a:gd name="T38" fmla="*/ 102 w 261"/>
                <a:gd name="T39" fmla="*/ 504 h 607"/>
                <a:gd name="T40" fmla="*/ 57 w 261"/>
                <a:gd name="T41" fmla="*/ 488 h 607"/>
                <a:gd name="T42" fmla="*/ 49 w 261"/>
                <a:gd name="T43" fmla="*/ 472 h 607"/>
                <a:gd name="T44" fmla="*/ 49 w 261"/>
                <a:gd name="T45" fmla="*/ 402 h 607"/>
                <a:gd name="T46" fmla="*/ 65 w 261"/>
                <a:gd name="T47" fmla="*/ 313 h 607"/>
                <a:gd name="T48" fmla="*/ 73 w 261"/>
                <a:gd name="T49" fmla="*/ 256 h 607"/>
                <a:gd name="T50" fmla="*/ 81 w 261"/>
                <a:gd name="T51" fmla="*/ 167 h 607"/>
                <a:gd name="T52" fmla="*/ 85 w 261"/>
                <a:gd name="T53" fmla="*/ 70 h 607"/>
                <a:gd name="T54" fmla="*/ 81 w 261"/>
                <a:gd name="T55" fmla="*/ 25 h 607"/>
                <a:gd name="T56" fmla="*/ 65 w 261"/>
                <a:gd name="T57" fmla="*/ 0 h 6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1"/>
                <a:gd name="T88" fmla="*/ 0 h 607"/>
                <a:gd name="T89" fmla="*/ 261 w 261"/>
                <a:gd name="T90" fmla="*/ 607 h 6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1" h="607">
                  <a:moveTo>
                    <a:pt x="65" y="0"/>
                  </a:moveTo>
                  <a:lnTo>
                    <a:pt x="28" y="0"/>
                  </a:lnTo>
                  <a:lnTo>
                    <a:pt x="16" y="25"/>
                  </a:lnTo>
                  <a:lnTo>
                    <a:pt x="8" y="78"/>
                  </a:lnTo>
                  <a:lnTo>
                    <a:pt x="16" y="134"/>
                  </a:lnTo>
                  <a:lnTo>
                    <a:pt x="37" y="248"/>
                  </a:lnTo>
                  <a:lnTo>
                    <a:pt x="33" y="297"/>
                  </a:lnTo>
                  <a:lnTo>
                    <a:pt x="8" y="394"/>
                  </a:lnTo>
                  <a:lnTo>
                    <a:pt x="0" y="463"/>
                  </a:lnTo>
                  <a:lnTo>
                    <a:pt x="0" y="516"/>
                  </a:lnTo>
                  <a:lnTo>
                    <a:pt x="12" y="528"/>
                  </a:lnTo>
                  <a:lnTo>
                    <a:pt x="49" y="536"/>
                  </a:lnTo>
                  <a:lnTo>
                    <a:pt x="98" y="549"/>
                  </a:lnTo>
                  <a:lnTo>
                    <a:pt x="146" y="573"/>
                  </a:lnTo>
                  <a:lnTo>
                    <a:pt x="195" y="606"/>
                  </a:lnTo>
                  <a:lnTo>
                    <a:pt x="215" y="606"/>
                  </a:lnTo>
                  <a:lnTo>
                    <a:pt x="260" y="569"/>
                  </a:lnTo>
                  <a:lnTo>
                    <a:pt x="256" y="553"/>
                  </a:lnTo>
                  <a:lnTo>
                    <a:pt x="199" y="528"/>
                  </a:lnTo>
                  <a:lnTo>
                    <a:pt x="102" y="504"/>
                  </a:lnTo>
                  <a:lnTo>
                    <a:pt x="57" y="488"/>
                  </a:lnTo>
                  <a:lnTo>
                    <a:pt x="49" y="472"/>
                  </a:lnTo>
                  <a:lnTo>
                    <a:pt x="49" y="402"/>
                  </a:lnTo>
                  <a:lnTo>
                    <a:pt x="65" y="313"/>
                  </a:lnTo>
                  <a:lnTo>
                    <a:pt x="73" y="256"/>
                  </a:lnTo>
                  <a:lnTo>
                    <a:pt x="81" y="167"/>
                  </a:lnTo>
                  <a:lnTo>
                    <a:pt x="85" y="70"/>
                  </a:lnTo>
                  <a:lnTo>
                    <a:pt x="81" y="25"/>
                  </a:lnTo>
                  <a:lnTo>
                    <a:pt x="65" y="0"/>
                  </a:lnTo>
                </a:path>
              </a:pathLst>
            </a:custGeom>
            <a:solidFill>
              <a:srgbClr val="66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52" name="Group 11"/>
          <p:cNvGrpSpPr>
            <a:grpSpLocks/>
          </p:cNvGrpSpPr>
          <p:nvPr/>
        </p:nvGrpSpPr>
        <p:grpSpPr bwMode="auto">
          <a:xfrm>
            <a:off x="6350" y="2847975"/>
            <a:ext cx="3636963" cy="2020888"/>
            <a:chOff x="4" y="1794"/>
            <a:chExt cx="2291" cy="1273"/>
          </a:xfrm>
        </p:grpSpPr>
        <p:grpSp>
          <p:nvGrpSpPr>
            <p:cNvPr id="53" name="Group 12"/>
            <p:cNvGrpSpPr>
              <a:grpSpLocks/>
            </p:cNvGrpSpPr>
            <p:nvPr/>
          </p:nvGrpSpPr>
          <p:grpSpPr bwMode="auto">
            <a:xfrm>
              <a:off x="4" y="1911"/>
              <a:ext cx="955" cy="1097"/>
              <a:chOff x="4" y="1911"/>
              <a:chExt cx="955" cy="1097"/>
            </a:xfrm>
          </p:grpSpPr>
          <p:grpSp>
            <p:nvGrpSpPr>
              <p:cNvPr id="83" name="Group 13"/>
              <p:cNvGrpSpPr>
                <a:grpSpLocks/>
              </p:cNvGrpSpPr>
              <p:nvPr/>
            </p:nvGrpSpPr>
            <p:grpSpPr bwMode="auto">
              <a:xfrm>
                <a:off x="4" y="1911"/>
                <a:ext cx="592" cy="885"/>
                <a:chOff x="4" y="1911"/>
                <a:chExt cx="592" cy="885"/>
              </a:xfrm>
            </p:grpSpPr>
            <p:grpSp>
              <p:nvGrpSpPr>
                <p:cNvPr id="88" name="Group 14"/>
                <p:cNvGrpSpPr>
                  <a:grpSpLocks/>
                </p:cNvGrpSpPr>
                <p:nvPr/>
              </p:nvGrpSpPr>
              <p:grpSpPr bwMode="auto">
                <a:xfrm>
                  <a:off x="4" y="2026"/>
                  <a:ext cx="442" cy="653"/>
                  <a:chOff x="4" y="2026"/>
                  <a:chExt cx="442" cy="653"/>
                </a:xfrm>
              </p:grpSpPr>
              <p:grpSp>
                <p:nvGrpSpPr>
                  <p:cNvPr id="9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" y="2026"/>
                    <a:ext cx="442" cy="653"/>
                    <a:chOff x="4" y="2026"/>
                    <a:chExt cx="442" cy="653"/>
                  </a:xfrm>
                </p:grpSpPr>
                <p:grpSp>
                  <p:nvGrpSpPr>
                    <p:cNvPr id="100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" y="2065"/>
                      <a:ext cx="331" cy="536"/>
                      <a:chOff x="4" y="2065"/>
                      <a:chExt cx="331" cy="536"/>
                    </a:xfrm>
                  </p:grpSpPr>
                  <p:grpSp>
                    <p:nvGrpSpPr>
                      <p:cNvPr id="104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" y="2065"/>
                        <a:ext cx="293" cy="536"/>
                        <a:chOff x="4" y="2065"/>
                        <a:chExt cx="293" cy="536"/>
                      </a:xfrm>
                    </p:grpSpPr>
                    <p:sp>
                      <p:nvSpPr>
                        <p:cNvPr id="108" name="Oval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" y="2374"/>
                          <a:ext cx="144" cy="151"/>
                        </a:xfrm>
                        <a:prstGeom prst="ellipse">
                          <a:avLst/>
                        </a:prstGeom>
                        <a:solidFill>
                          <a:srgbClr val="B2B2B2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+mn-ea"/>
                          </a:endParaRPr>
                        </a:p>
                      </p:txBody>
                    </p:sp>
                    <p:sp>
                      <p:nvSpPr>
                        <p:cNvPr id="109" name="Oval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9" y="2413"/>
                          <a:ext cx="181" cy="188"/>
                        </a:xfrm>
                        <a:prstGeom prst="ellipse">
                          <a:avLst/>
                        </a:prstGeom>
                        <a:solidFill>
                          <a:srgbClr val="B2B2B2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+mn-ea"/>
                          </a:endParaRPr>
                        </a:p>
                      </p:txBody>
                    </p:sp>
                    <p:sp>
                      <p:nvSpPr>
                        <p:cNvPr id="110" name="Oval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" y="2181"/>
                          <a:ext cx="145" cy="151"/>
                        </a:xfrm>
                        <a:prstGeom prst="ellipse">
                          <a:avLst/>
                        </a:prstGeom>
                        <a:solidFill>
                          <a:srgbClr val="B2B2B2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+mn-ea"/>
                          </a:endParaRPr>
                        </a:p>
                      </p:txBody>
                    </p:sp>
                    <p:sp>
                      <p:nvSpPr>
                        <p:cNvPr id="111" name="Oval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4" y="2065"/>
                          <a:ext cx="183" cy="191"/>
                        </a:xfrm>
                        <a:prstGeom prst="ellipse">
                          <a:avLst/>
                        </a:prstGeom>
                        <a:solidFill>
                          <a:srgbClr val="B2B2B2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+mn-ea"/>
                          </a:endParaRPr>
                        </a:p>
                      </p:txBody>
                    </p:sp>
                    <p:sp>
                      <p:nvSpPr>
                        <p:cNvPr id="112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6" y="2183"/>
                          <a:ext cx="128" cy="308"/>
                        </a:xfrm>
                        <a:custGeom>
                          <a:avLst/>
                          <a:gdLst>
                            <a:gd name="T0" fmla="*/ 0 w 128"/>
                            <a:gd name="T1" fmla="*/ 306 h 308"/>
                            <a:gd name="T2" fmla="*/ 53 w 128"/>
                            <a:gd name="T3" fmla="*/ 307 h 308"/>
                            <a:gd name="T4" fmla="*/ 127 w 128"/>
                            <a:gd name="T5" fmla="*/ 0 h 308"/>
                            <a:gd name="T6" fmla="*/ 48 w 128"/>
                            <a:gd name="T7" fmla="*/ 24 h 308"/>
                            <a:gd name="T8" fmla="*/ 46 w 128"/>
                            <a:gd name="T9" fmla="*/ 175 h 308"/>
                            <a:gd name="T10" fmla="*/ 0 w 128"/>
                            <a:gd name="T11" fmla="*/ 306 h 308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128"/>
                            <a:gd name="T19" fmla="*/ 0 h 308"/>
                            <a:gd name="T20" fmla="*/ 128 w 128"/>
                            <a:gd name="T21" fmla="*/ 308 h 308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128" h="308">
                              <a:moveTo>
                                <a:pt x="0" y="306"/>
                              </a:moveTo>
                              <a:lnTo>
                                <a:pt x="53" y="307"/>
                              </a:lnTo>
                              <a:lnTo>
                                <a:pt x="127" y="0"/>
                              </a:lnTo>
                              <a:lnTo>
                                <a:pt x="48" y="24"/>
                              </a:lnTo>
                              <a:lnTo>
                                <a:pt x="46" y="175"/>
                              </a:lnTo>
                              <a:lnTo>
                                <a:pt x="0" y="306"/>
                              </a:lnTo>
                            </a:path>
                          </a:pathLst>
                        </a:custGeom>
                        <a:solidFill>
                          <a:srgbClr val="B2B2B2"/>
                        </a:solidFill>
                        <a:ln w="9525" cap="rnd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+mn-ea"/>
                          </a:endParaRPr>
                        </a:p>
                      </p:txBody>
                    </p:sp>
                  </p:grpSp>
                  <p:sp>
                    <p:nvSpPr>
                      <p:cNvPr id="105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8" y="2220"/>
                        <a:ext cx="257" cy="266"/>
                      </a:xfrm>
                      <a:prstGeom prst="ellipse">
                        <a:avLst/>
                      </a:prstGeom>
                      <a:solidFill>
                        <a:srgbClr val="B2B2B2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+mn-ea"/>
                        </a:endParaRPr>
                      </a:p>
                    </p:txBody>
                  </p:sp>
                  <p:sp>
                    <p:nvSpPr>
                      <p:cNvPr id="106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2" y="2374"/>
                        <a:ext cx="183" cy="190"/>
                      </a:xfrm>
                      <a:prstGeom prst="ellipse">
                        <a:avLst/>
                      </a:prstGeom>
                      <a:solidFill>
                        <a:srgbClr val="B2B2B2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+mn-ea"/>
                        </a:endParaRPr>
                      </a:p>
                    </p:txBody>
                  </p:sp>
                  <p:sp>
                    <p:nvSpPr>
                      <p:cNvPr id="107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7" y="2149"/>
                        <a:ext cx="134" cy="333"/>
                      </a:xfrm>
                      <a:custGeom>
                        <a:avLst/>
                        <a:gdLst>
                          <a:gd name="T0" fmla="*/ 12 w 134"/>
                          <a:gd name="T1" fmla="*/ 56 h 333"/>
                          <a:gd name="T2" fmla="*/ 27 w 134"/>
                          <a:gd name="T3" fmla="*/ 127 h 333"/>
                          <a:gd name="T4" fmla="*/ 0 w 134"/>
                          <a:gd name="T5" fmla="*/ 287 h 333"/>
                          <a:gd name="T6" fmla="*/ 53 w 134"/>
                          <a:gd name="T7" fmla="*/ 332 h 333"/>
                          <a:gd name="T8" fmla="*/ 133 w 134"/>
                          <a:gd name="T9" fmla="*/ 140 h 333"/>
                          <a:gd name="T10" fmla="*/ 69 w 134"/>
                          <a:gd name="T11" fmla="*/ 0 h 333"/>
                          <a:gd name="T12" fmla="*/ 12 w 134"/>
                          <a:gd name="T13" fmla="*/ 56 h 333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34"/>
                          <a:gd name="T22" fmla="*/ 0 h 333"/>
                          <a:gd name="T23" fmla="*/ 134 w 134"/>
                          <a:gd name="T24" fmla="*/ 333 h 333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34" h="333">
                            <a:moveTo>
                              <a:pt x="12" y="56"/>
                            </a:moveTo>
                            <a:lnTo>
                              <a:pt x="27" y="127"/>
                            </a:lnTo>
                            <a:lnTo>
                              <a:pt x="0" y="287"/>
                            </a:lnTo>
                            <a:lnTo>
                              <a:pt x="53" y="332"/>
                            </a:lnTo>
                            <a:lnTo>
                              <a:pt x="133" y="140"/>
                            </a:lnTo>
                            <a:lnTo>
                              <a:pt x="69" y="0"/>
                            </a:lnTo>
                            <a:lnTo>
                              <a:pt x="12" y="56"/>
                            </a:lnTo>
                          </a:path>
                        </a:pathLst>
                      </a:custGeom>
                      <a:solidFill>
                        <a:srgbClr val="B2B2B2"/>
                      </a:solidFill>
                      <a:ln w="9525" cap="rnd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+mn-ea"/>
                        </a:endParaRPr>
                      </a:p>
                    </p:txBody>
                  </p:sp>
                </p:grpSp>
                <p:sp>
                  <p:nvSpPr>
                    <p:cNvPr id="101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" y="2528"/>
                      <a:ext cx="145" cy="151"/>
                    </a:xfrm>
                    <a:prstGeom prst="ellipse">
                      <a:avLst/>
                    </a:prstGeom>
                    <a:solidFill>
                      <a:srgbClr val="B2B2B2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+mn-ea"/>
                      </a:endParaRPr>
                    </a:p>
                  </p:txBody>
                </p:sp>
                <p:sp>
                  <p:nvSpPr>
                    <p:cNvPr id="102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" y="2026"/>
                      <a:ext cx="183" cy="191"/>
                    </a:xfrm>
                    <a:prstGeom prst="ellipse">
                      <a:avLst/>
                    </a:prstGeom>
                    <a:solidFill>
                      <a:srgbClr val="B2B2B2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+mn-ea"/>
                      </a:endParaRPr>
                    </a:p>
                  </p:txBody>
                </p:sp>
                <p:sp>
                  <p:nvSpPr>
                    <p:cNvPr id="103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93" y="2496"/>
                      <a:ext cx="100" cy="70"/>
                    </a:xfrm>
                    <a:custGeom>
                      <a:avLst/>
                      <a:gdLst>
                        <a:gd name="T0" fmla="*/ 0 w 100"/>
                        <a:gd name="T1" fmla="*/ 43 h 70"/>
                        <a:gd name="T2" fmla="*/ 30 w 100"/>
                        <a:gd name="T3" fmla="*/ 69 h 70"/>
                        <a:gd name="T4" fmla="*/ 99 w 100"/>
                        <a:gd name="T5" fmla="*/ 34 h 70"/>
                        <a:gd name="T6" fmla="*/ 30 w 100"/>
                        <a:gd name="T7" fmla="*/ 0 h 70"/>
                        <a:gd name="T8" fmla="*/ 0 w 100"/>
                        <a:gd name="T9" fmla="*/ 43 h 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0"/>
                        <a:gd name="T16" fmla="*/ 0 h 70"/>
                        <a:gd name="T17" fmla="*/ 100 w 100"/>
                        <a:gd name="T18" fmla="*/ 70 h 7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0" h="70">
                          <a:moveTo>
                            <a:pt x="0" y="43"/>
                          </a:moveTo>
                          <a:lnTo>
                            <a:pt x="30" y="69"/>
                          </a:lnTo>
                          <a:lnTo>
                            <a:pt x="99" y="34"/>
                          </a:lnTo>
                          <a:lnTo>
                            <a:pt x="30" y="0"/>
                          </a:lnTo>
                          <a:lnTo>
                            <a:pt x="0" y="43"/>
                          </a:lnTo>
                        </a:path>
                      </a:pathLst>
                    </a:custGeom>
                    <a:solidFill>
                      <a:srgbClr val="B2B2B2"/>
                    </a:solidFill>
                    <a:ln w="9525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+mn-ea"/>
                      </a:endParaRPr>
                    </a:p>
                  </p:txBody>
                </p:sp>
              </p:grpSp>
              <p:sp>
                <p:nvSpPr>
                  <p:cNvPr id="99" name="Freeform 29"/>
                  <p:cNvSpPr>
                    <a:spLocks/>
                  </p:cNvSpPr>
                  <p:nvPr/>
                </p:nvSpPr>
                <p:spPr bwMode="auto">
                  <a:xfrm>
                    <a:off x="247" y="2113"/>
                    <a:ext cx="60" cy="110"/>
                  </a:xfrm>
                  <a:custGeom>
                    <a:avLst/>
                    <a:gdLst>
                      <a:gd name="T0" fmla="*/ 29 w 60"/>
                      <a:gd name="T1" fmla="*/ 0 h 110"/>
                      <a:gd name="T2" fmla="*/ 0 w 60"/>
                      <a:gd name="T3" fmla="*/ 2 h 110"/>
                      <a:gd name="T4" fmla="*/ 12 w 60"/>
                      <a:gd name="T5" fmla="*/ 109 h 110"/>
                      <a:gd name="T6" fmla="*/ 59 w 60"/>
                      <a:gd name="T7" fmla="*/ 88 h 110"/>
                      <a:gd name="T8" fmla="*/ 29 w 60"/>
                      <a:gd name="T9" fmla="*/ 0 h 1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0"/>
                      <a:gd name="T16" fmla="*/ 0 h 110"/>
                      <a:gd name="T17" fmla="*/ 60 w 60"/>
                      <a:gd name="T18" fmla="*/ 110 h 1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0" h="110">
                        <a:moveTo>
                          <a:pt x="29" y="0"/>
                        </a:moveTo>
                        <a:lnTo>
                          <a:pt x="0" y="2"/>
                        </a:lnTo>
                        <a:lnTo>
                          <a:pt x="12" y="109"/>
                        </a:lnTo>
                        <a:lnTo>
                          <a:pt x="59" y="88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</p:grpSp>
            <p:grpSp>
              <p:nvGrpSpPr>
                <p:cNvPr id="89" name="Group 30"/>
                <p:cNvGrpSpPr>
                  <a:grpSpLocks/>
                </p:cNvGrpSpPr>
                <p:nvPr/>
              </p:nvGrpSpPr>
              <p:grpSpPr bwMode="auto">
                <a:xfrm>
                  <a:off x="190" y="1911"/>
                  <a:ext cx="406" cy="807"/>
                  <a:chOff x="190" y="1911"/>
                  <a:chExt cx="406" cy="807"/>
                </a:xfrm>
              </p:grpSpPr>
              <p:sp>
                <p:nvSpPr>
                  <p:cNvPr id="92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227" y="2374"/>
                    <a:ext cx="331" cy="344"/>
                  </a:xfrm>
                  <a:prstGeom prst="ellipse">
                    <a:avLst/>
                  </a:prstGeom>
                  <a:solidFill>
                    <a:srgbClr val="B2B2B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93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0" y="2142"/>
                    <a:ext cx="331" cy="344"/>
                  </a:xfrm>
                  <a:prstGeom prst="ellipse">
                    <a:avLst/>
                  </a:prstGeom>
                  <a:solidFill>
                    <a:srgbClr val="B2B2B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9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1911"/>
                    <a:ext cx="259" cy="268"/>
                  </a:xfrm>
                  <a:prstGeom prst="ellipse">
                    <a:avLst/>
                  </a:prstGeom>
                  <a:solidFill>
                    <a:srgbClr val="B2B2B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95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2065"/>
                    <a:ext cx="145" cy="151"/>
                  </a:xfrm>
                  <a:prstGeom prst="ellipse">
                    <a:avLst/>
                  </a:prstGeom>
                  <a:solidFill>
                    <a:srgbClr val="B2B2B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96" name="Freeform 35"/>
                  <p:cNvSpPr>
                    <a:spLocks/>
                  </p:cNvSpPr>
                  <p:nvPr/>
                </p:nvSpPr>
                <p:spPr bwMode="auto">
                  <a:xfrm>
                    <a:off x="295" y="2038"/>
                    <a:ext cx="226" cy="302"/>
                  </a:xfrm>
                  <a:custGeom>
                    <a:avLst/>
                    <a:gdLst>
                      <a:gd name="T0" fmla="*/ 65 w 226"/>
                      <a:gd name="T1" fmla="*/ 12 h 302"/>
                      <a:gd name="T2" fmla="*/ 68 w 226"/>
                      <a:gd name="T3" fmla="*/ 48 h 302"/>
                      <a:gd name="T4" fmla="*/ 14 w 226"/>
                      <a:gd name="T5" fmla="*/ 115 h 302"/>
                      <a:gd name="T6" fmla="*/ 0 w 226"/>
                      <a:gd name="T7" fmla="*/ 122 h 302"/>
                      <a:gd name="T8" fmla="*/ 79 w 226"/>
                      <a:gd name="T9" fmla="*/ 301 h 302"/>
                      <a:gd name="T10" fmla="*/ 225 w 226"/>
                      <a:gd name="T11" fmla="*/ 0 h 302"/>
                      <a:gd name="T12" fmla="*/ 65 w 226"/>
                      <a:gd name="T13" fmla="*/ 12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6"/>
                      <a:gd name="T22" fmla="*/ 0 h 302"/>
                      <a:gd name="T23" fmla="*/ 226 w 226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6" h="302">
                        <a:moveTo>
                          <a:pt x="65" y="12"/>
                        </a:moveTo>
                        <a:lnTo>
                          <a:pt x="68" y="48"/>
                        </a:lnTo>
                        <a:lnTo>
                          <a:pt x="14" y="115"/>
                        </a:lnTo>
                        <a:lnTo>
                          <a:pt x="0" y="122"/>
                        </a:lnTo>
                        <a:lnTo>
                          <a:pt x="79" y="301"/>
                        </a:lnTo>
                        <a:lnTo>
                          <a:pt x="225" y="0"/>
                        </a:lnTo>
                        <a:lnTo>
                          <a:pt x="65" y="12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  <p:sp>
                <p:nvSpPr>
                  <p:cNvPr id="97" name="Freeform 36"/>
                  <p:cNvSpPr>
                    <a:spLocks/>
                  </p:cNvSpPr>
                  <p:nvPr/>
                </p:nvSpPr>
                <p:spPr bwMode="auto">
                  <a:xfrm>
                    <a:off x="268" y="2439"/>
                    <a:ext cx="148" cy="91"/>
                  </a:xfrm>
                  <a:custGeom>
                    <a:avLst/>
                    <a:gdLst>
                      <a:gd name="T0" fmla="*/ 16 w 148"/>
                      <a:gd name="T1" fmla="*/ 12 h 91"/>
                      <a:gd name="T2" fmla="*/ 0 w 148"/>
                      <a:gd name="T3" fmla="*/ 40 h 91"/>
                      <a:gd name="T4" fmla="*/ 147 w 148"/>
                      <a:gd name="T5" fmla="*/ 90 h 91"/>
                      <a:gd name="T6" fmla="*/ 143 w 148"/>
                      <a:gd name="T7" fmla="*/ 0 h 91"/>
                      <a:gd name="T8" fmla="*/ 16 w 148"/>
                      <a:gd name="T9" fmla="*/ 12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8"/>
                      <a:gd name="T16" fmla="*/ 0 h 91"/>
                      <a:gd name="T17" fmla="*/ 148 w 148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8" h="91">
                        <a:moveTo>
                          <a:pt x="16" y="12"/>
                        </a:moveTo>
                        <a:lnTo>
                          <a:pt x="0" y="40"/>
                        </a:lnTo>
                        <a:lnTo>
                          <a:pt x="147" y="90"/>
                        </a:lnTo>
                        <a:lnTo>
                          <a:pt x="143" y="0"/>
                        </a:lnTo>
                        <a:lnTo>
                          <a:pt x="16" y="12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</a:endParaRPr>
                  </a:p>
                </p:txBody>
              </p:sp>
            </p:grpSp>
            <p:sp>
              <p:nvSpPr>
                <p:cNvPr id="90" name="Oval 37"/>
                <p:cNvSpPr>
                  <a:spLocks noChangeArrowheads="1"/>
                </p:cNvSpPr>
                <p:nvPr/>
              </p:nvSpPr>
              <p:spPr bwMode="auto">
                <a:xfrm>
                  <a:off x="412" y="2606"/>
                  <a:ext cx="184" cy="190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91" name="Freeform 38"/>
                <p:cNvSpPr>
                  <a:spLocks/>
                </p:cNvSpPr>
                <p:nvPr/>
              </p:nvSpPr>
              <p:spPr bwMode="auto">
                <a:xfrm>
                  <a:off x="377" y="2588"/>
                  <a:ext cx="102" cy="106"/>
                </a:xfrm>
                <a:custGeom>
                  <a:avLst/>
                  <a:gdLst>
                    <a:gd name="T0" fmla="*/ 60 w 102"/>
                    <a:gd name="T1" fmla="*/ 105 h 106"/>
                    <a:gd name="T2" fmla="*/ 0 w 102"/>
                    <a:gd name="T3" fmla="*/ 69 h 106"/>
                    <a:gd name="T4" fmla="*/ 69 w 102"/>
                    <a:gd name="T5" fmla="*/ 0 h 106"/>
                    <a:gd name="T6" fmla="*/ 101 w 102"/>
                    <a:gd name="T7" fmla="*/ 38 h 106"/>
                    <a:gd name="T8" fmla="*/ 60 w 102"/>
                    <a:gd name="T9" fmla="*/ 105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2"/>
                    <a:gd name="T16" fmla="*/ 0 h 106"/>
                    <a:gd name="T17" fmla="*/ 102 w 102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2" h="106">
                      <a:moveTo>
                        <a:pt x="60" y="105"/>
                      </a:moveTo>
                      <a:lnTo>
                        <a:pt x="0" y="69"/>
                      </a:lnTo>
                      <a:lnTo>
                        <a:pt x="69" y="0"/>
                      </a:lnTo>
                      <a:lnTo>
                        <a:pt x="101" y="38"/>
                      </a:lnTo>
                      <a:lnTo>
                        <a:pt x="60" y="105"/>
                      </a:lnTo>
                    </a:path>
                  </a:pathLst>
                </a:custGeom>
                <a:solidFill>
                  <a:srgbClr val="B2B2B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</p:grpSp>
          <p:sp>
            <p:nvSpPr>
              <p:cNvPr id="84" name="Oval 39"/>
              <p:cNvSpPr>
                <a:spLocks noChangeArrowheads="1"/>
              </p:cNvSpPr>
              <p:nvPr/>
            </p:nvSpPr>
            <p:spPr bwMode="auto">
              <a:xfrm>
                <a:off x="740" y="2780"/>
                <a:ext cx="219" cy="228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85" name="Oval 40"/>
              <p:cNvSpPr>
                <a:spLocks noChangeArrowheads="1"/>
              </p:cNvSpPr>
              <p:nvPr/>
            </p:nvSpPr>
            <p:spPr bwMode="auto">
              <a:xfrm>
                <a:off x="599" y="2780"/>
                <a:ext cx="183" cy="190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86" name="Oval 41"/>
              <p:cNvSpPr>
                <a:spLocks noChangeArrowheads="1"/>
              </p:cNvSpPr>
              <p:nvPr/>
            </p:nvSpPr>
            <p:spPr bwMode="auto">
              <a:xfrm>
                <a:off x="496" y="2717"/>
                <a:ext cx="184" cy="191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87" name="Freeform 42"/>
              <p:cNvSpPr>
                <a:spLocks/>
              </p:cNvSpPr>
              <p:nvPr/>
            </p:nvSpPr>
            <p:spPr bwMode="auto">
              <a:xfrm>
                <a:off x="465" y="2690"/>
                <a:ext cx="363" cy="256"/>
              </a:xfrm>
              <a:custGeom>
                <a:avLst/>
                <a:gdLst>
                  <a:gd name="T0" fmla="*/ 25 w 363"/>
                  <a:gd name="T1" fmla="*/ 74 h 256"/>
                  <a:gd name="T2" fmla="*/ 58 w 363"/>
                  <a:gd name="T3" fmla="*/ 91 h 256"/>
                  <a:gd name="T4" fmla="*/ 156 w 363"/>
                  <a:gd name="T5" fmla="*/ 192 h 256"/>
                  <a:gd name="T6" fmla="*/ 179 w 363"/>
                  <a:gd name="T7" fmla="*/ 235 h 256"/>
                  <a:gd name="T8" fmla="*/ 286 w 363"/>
                  <a:gd name="T9" fmla="*/ 235 h 256"/>
                  <a:gd name="T10" fmla="*/ 309 w 363"/>
                  <a:gd name="T11" fmla="*/ 255 h 256"/>
                  <a:gd name="T12" fmla="*/ 362 w 363"/>
                  <a:gd name="T13" fmla="*/ 180 h 256"/>
                  <a:gd name="T14" fmla="*/ 118 w 363"/>
                  <a:gd name="T15" fmla="*/ 0 h 256"/>
                  <a:gd name="T16" fmla="*/ 0 w 363"/>
                  <a:gd name="T17" fmla="*/ 41 h 256"/>
                  <a:gd name="T18" fmla="*/ 25 w 363"/>
                  <a:gd name="T19" fmla="*/ 74 h 2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3"/>
                  <a:gd name="T31" fmla="*/ 0 h 256"/>
                  <a:gd name="T32" fmla="*/ 363 w 363"/>
                  <a:gd name="T33" fmla="*/ 256 h 2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3" h="256">
                    <a:moveTo>
                      <a:pt x="25" y="74"/>
                    </a:moveTo>
                    <a:lnTo>
                      <a:pt x="58" y="91"/>
                    </a:lnTo>
                    <a:lnTo>
                      <a:pt x="156" y="192"/>
                    </a:lnTo>
                    <a:lnTo>
                      <a:pt x="179" y="235"/>
                    </a:lnTo>
                    <a:lnTo>
                      <a:pt x="286" y="235"/>
                    </a:lnTo>
                    <a:lnTo>
                      <a:pt x="309" y="255"/>
                    </a:lnTo>
                    <a:lnTo>
                      <a:pt x="362" y="180"/>
                    </a:lnTo>
                    <a:lnTo>
                      <a:pt x="118" y="0"/>
                    </a:lnTo>
                    <a:lnTo>
                      <a:pt x="0" y="41"/>
                    </a:lnTo>
                    <a:lnTo>
                      <a:pt x="25" y="74"/>
                    </a:lnTo>
                  </a:path>
                </a:pathLst>
              </a:custGeom>
              <a:solidFill>
                <a:srgbClr val="B2B2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grpSp>
          <p:nvGrpSpPr>
            <p:cNvPr id="54" name="Group 43"/>
            <p:cNvGrpSpPr>
              <a:grpSpLocks/>
            </p:cNvGrpSpPr>
            <p:nvPr/>
          </p:nvGrpSpPr>
          <p:grpSpPr bwMode="auto">
            <a:xfrm>
              <a:off x="1716" y="1918"/>
              <a:ext cx="579" cy="763"/>
              <a:chOff x="1716" y="1918"/>
              <a:chExt cx="579" cy="763"/>
            </a:xfrm>
          </p:grpSpPr>
          <p:grpSp>
            <p:nvGrpSpPr>
              <p:cNvPr id="68" name="Group 44"/>
              <p:cNvGrpSpPr>
                <a:grpSpLocks/>
              </p:cNvGrpSpPr>
              <p:nvPr/>
            </p:nvGrpSpPr>
            <p:grpSpPr bwMode="auto">
              <a:xfrm>
                <a:off x="1978" y="2026"/>
                <a:ext cx="317" cy="461"/>
                <a:chOff x="1978" y="2026"/>
                <a:chExt cx="317" cy="461"/>
              </a:xfrm>
            </p:grpSpPr>
            <p:sp>
              <p:nvSpPr>
                <p:cNvPr id="79" name="Oval 45"/>
                <p:cNvSpPr>
                  <a:spLocks noChangeArrowheads="1"/>
                </p:cNvSpPr>
                <p:nvPr/>
              </p:nvSpPr>
              <p:spPr bwMode="auto">
                <a:xfrm>
                  <a:off x="2150" y="2181"/>
                  <a:ext cx="145" cy="151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80" name="Oval 46"/>
                <p:cNvSpPr>
                  <a:spLocks noChangeArrowheads="1"/>
                </p:cNvSpPr>
                <p:nvPr/>
              </p:nvSpPr>
              <p:spPr bwMode="auto">
                <a:xfrm>
                  <a:off x="2089" y="2297"/>
                  <a:ext cx="182" cy="190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81" name="Oval 47"/>
                <p:cNvSpPr>
                  <a:spLocks noChangeArrowheads="1"/>
                </p:cNvSpPr>
                <p:nvPr/>
              </p:nvSpPr>
              <p:spPr bwMode="auto">
                <a:xfrm>
                  <a:off x="1978" y="2026"/>
                  <a:ext cx="257" cy="268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82" name="Freeform 48"/>
                <p:cNvSpPr>
                  <a:spLocks/>
                </p:cNvSpPr>
                <p:nvPr/>
              </p:nvSpPr>
              <p:spPr bwMode="auto">
                <a:xfrm>
                  <a:off x="2153" y="2200"/>
                  <a:ext cx="99" cy="149"/>
                </a:xfrm>
                <a:custGeom>
                  <a:avLst/>
                  <a:gdLst>
                    <a:gd name="T0" fmla="*/ 41 w 99"/>
                    <a:gd name="T1" fmla="*/ 0 h 149"/>
                    <a:gd name="T2" fmla="*/ 98 w 99"/>
                    <a:gd name="T3" fmla="*/ 29 h 149"/>
                    <a:gd name="T4" fmla="*/ 96 w 99"/>
                    <a:gd name="T5" fmla="*/ 119 h 149"/>
                    <a:gd name="T6" fmla="*/ 77 w 99"/>
                    <a:gd name="T7" fmla="*/ 148 h 149"/>
                    <a:gd name="T8" fmla="*/ 0 w 99"/>
                    <a:gd name="T9" fmla="*/ 119 h 149"/>
                    <a:gd name="T10" fmla="*/ 41 w 99"/>
                    <a:gd name="T11" fmla="*/ 0 h 1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9"/>
                    <a:gd name="T19" fmla="*/ 0 h 149"/>
                    <a:gd name="T20" fmla="*/ 99 w 99"/>
                    <a:gd name="T21" fmla="*/ 149 h 1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9" h="149">
                      <a:moveTo>
                        <a:pt x="41" y="0"/>
                      </a:moveTo>
                      <a:lnTo>
                        <a:pt x="98" y="29"/>
                      </a:lnTo>
                      <a:lnTo>
                        <a:pt x="96" y="119"/>
                      </a:lnTo>
                      <a:lnTo>
                        <a:pt x="77" y="148"/>
                      </a:lnTo>
                      <a:lnTo>
                        <a:pt x="0" y="119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B2B2B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</p:grpSp>
          <p:grpSp>
            <p:nvGrpSpPr>
              <p:cNvPr id="69" name="Group 49"/>
              <p:cNvGrpSpPr>
                <a:grpSpLocks/>
              </p:cNvGrpSpPr>
              <p:nvPr/>
            </p:nvGrpSpPr>
            <p:grpSpPr bwMode="auto">
              <a:xfrm>
                <a:off x="1716" y="1918"/>
                <a:ext cx="481" cy="763"/>
                <a:chOff x="1716" y="1918"/>
                <a:chExt cx="481" cy="763"/>
              </a:xfrm>
            </p:grpSpPr>
            <p:sp>
              <p:nvSpPr>
                <p:cNvPr id="71" name="Oval 50"/>
                <p:cNvSpPr>
                  <a:spLocks noChangeArrowheads="1"/>
                </p:cNvSpPr>
                <p:nvPr/>
              </p:nvSpPr>
              <p:spPr bwMode="auto">
                <a:xfrm>
                  <a:off x="1716" y="1949"/>
                  <a:ext cx="332" cy="345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2" name="Oval 51"/>
                <p:cNvSpPr>
                  <a:spLocks noChangeArrowheads="1"/>
                </p:cNvSpPr>
                <p:nvPr/>
              </p:nvSpPr>
              <p:spPr bwMode="auto">
                <a:xfrm>
                  <a:off x="2014" y="2181"/>
                  <a:ext cx="183" cy="191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3" name="Oval 52"/>
                <p:cNvSpPr>
                  <a:spLocks noChangeArrowheads="1"/>
                </p:cNvSpPr>
                <p:nvPr/>
              </p:nvSpPr>
              <p:spPr bwMode="auto">
                <a:xfrm>
                  <a:off x="1902" y="2297"/>
                  <a:ext cx="258" cy="267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4" name="Oval 53"/>
                <p:cNvSpPr>
                  <a:spLocks noChangeArrowheads="1"/>
                </p:cNvSpPr>
                <p:nvPr/>
              </p:nvSpPr>
              <p:spPr bwMode="auto">
                <a:xfrm>
                  <a:off x="1828" y="2413"/>
                  <a:ext cx="258" cy="268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5" name="Oval 54"/>
                <p:cNvSpPr>
                  <a:spLocks noChangeArrowheads="1"/>
                </p:cNvSpPr>
                <p:nvPr/>
              </p:nvSpPr>
              <p:spPr bwMode="auto">
                <a:xfrm>
                  <a:off x="1837" y="2109"/>
                  <a:ext cx="230" cy="233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6" name="Oval 55"/>
                <p:cNvSpPr>
                  <a:spLocks noChangeArrowheads="1"/>
                </p:cNvSpPr>
                <p:nvPr/>
              </p:nvSpPr>
              <p:spPr bwMode="auto">
                <a:xfrm>
                  <a:off x="1736" y="1918"/>
                  <a:ext cx="145" cy="150"/>
                </a:xfrm>
                <a:prstGeom prst="ellipse">
                  <a:avLst/>
                </a:prstGeom>
                <a:solidFill>
                  <a:srgbClr val="B2B2B2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7" name="Freeform 56"/>
                <p:cNvSpPr>
                  <a:spLocks/>
                </p:cNvSpPr>
                <p:nvPr/>
              </p:nvSpPr>
              <p:spPr bwMode="auto">
                <a:xfrm>
                  <a:off x="1832" y="2067"/>
                  <a:ext cx="165" cy="123"/>
                </a:xfrm>
                <a:custGeom>
                  <a:avLst/>
                  <a:gdLst>
                    <a:gd name="T0" fmla="*/ 164 w 165"/>
                    <a:gd name="T1" fmla="*/ 33 h 123"/>
                    <a:gd name="T2" fmla="*/ 143 w 165"/>
                    <a:gd name="T3" fmla="*/ 91 h 123"/>
                    <a:gd name="T4" fmla="*/ 0 w 165"/>
                    <a:gd name="T5" fmla="*/ 122 h 123"/>
                    <a:gd name="T6" fmla="*/ 0 w 165"/>
                    <a:gd name="T7" fmla="*/ 45 h 123"/>
                    <a:gd name="T8" fmla="*/ 154 w 165"/>
                    <a:gd name="T9" fmla="*/ 0 h 123"/>
                    <a:gd name="T10" fmla="*/ 164 w 165"/>
                    <a:gd name="T11" fmla="*/ 33 h 1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5"/>
                    <a:gd name="T19" fmla="*/ 0 h 123"/>
                    <a:gd name="T20" fmla="*/ 165 w 165"/>
                    <a:gd name="T21" fmla="*/ 123 h 1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5" h="123">
                      <a:moveTo>
                        <a:pt x="164" y="33"/>
                      </a:moveTo>
                      <a:lnTo>
                        <a:pt x="143" y="91"/>
                      </a:lnTo>
                      <a:lnTo>
                        <a:pt x="0" y="122"/>
                      </a:lnTo>
                      <a:lnTo>
                        <a:pt x="0" y="45"/>
                      </a:lnTo>
                      <a:lnTo>
                        <a:pt x="154" y="0"/>
                      </a:lnTo>
                      <a:lnTo>
                        <a:pt x="164" y="33"/>
                      </a:lnTo>
                    </a:path>
                  </a:pathLst>
                </a:custGeom>
                <a:solidFill>
                  <a:srgbClr val="B2B2B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  <p:sp>
              <p:nvSpPr>
                <p:cNvPr id="78" name="Freeform 57"/>
                <p:cNvSpPr>
                  <a:spLocks/>
                </p:cNvSpPr>
                <p:nvPr/>
              </p:nvSpPr>
              <p:spPr bwMode="auto">
                <a:xfrm>
                  <a:off x="1960" y="2265"/>
                  <a:ext cx="188" cy="238"/>
                </a:xfrm>
                <a:custGeom>
                  <a:avLst/>
                  <a:gdLst>
                    <a:gd name="T0" fmla="*/ 71 w 188"/>
                    <a:gd name="T1" fmla="*/ 0 h 238"/>
                    <a:gd name="T2" fmla="*/ 187 w 188"/>
                    <a:gd name="T3" fmla="*/ 60 h 238"/>
                    <a:gd name="T4" fmla="*/ 139 w 188"/>
                    <a:gd name="T5" fmla="*/ 108 h 238"/>
                    <a:gd name="T6" fmla="*/ 132 w 188"/>
                    <a:gd name="T7" fmla="*/ 224 h 238"/>
                    <a:gd name="T8" fmla="*/ 104 w 188"/>
                    <a:gd name="T9" fmla="*/ 237 h 238"/>
                    <a:gd name="T10" fmla="*/ 7 w 188"/>
                    <a:gd name="T11" fmla="*/ 164 h 238"/>
                    <a:gd name="T12" fmla="*/ 0 w 188"/>
                    <a:gd name="T13" fmla="*/ 24 h 238"/>
                    <a:gd name="T14" fmla="*/ 71 w 188"/>
                    <a:gd name="T15" fmla="*/ 0 h 2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8"/>
                    <a:gd name="T25" fmla="*/ 0 h 238"/>
                    <a:gd name="T26" fmla="*/ 188 w 188"/>
                    <a:gd name="T27" fmla="*/ 238 h 2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8" h="238">
                      <a:moveTo>
                        <a:pt x="71" y="0"/>
                      </a:moveTo>
                      <a:lnTo>
                        <a:pt x="187" y="60"/>
                      </a:lnTo>
                      <a:lnTo>
                        <a:pt x="139" y="108"/>
                      </a:lnTo>
                      <a:lnTo>
                        <a:pt x="132" y="224"/>
                      </a:lnTo>
                      <a:lnTo>
                        <a:pt x="104" y="237"/>
                      </a:lnTo>
                      <a:lnTo>
                        <a:pt x="7" y="164"/>
                      </a:lnTo>
                      <a:lnTo>
                        <a:pt x="0" y="24"/>
                      </a:lnTo>
                      <a:lnTo>
                        <a:pt x="71" y="0"/>
                      </a:lnTo>
                    </a:path>
                  </a:pathLst>
                </a:custGeom>
                <a:solidFill>
                  <a:srgbClr val="B2B2B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endParaRPr>
                </a:p>
              </p:txBody>
            </p:sp>
          </p:grpSp>
          <p:sp>
            <p:nvSpPr>
              <p:cNvPr id="70" name="Freeform 58"/>
              <p:cNvSpPr>
                <a:spLocks/>
              </p:cNvSpPr>
              <p:nvPr/>
            </p:nvSpPr>
            <p:spPr bwMode="auto">
              <a:xfrm>
                <a:off x="1786" y="1999"/>
                <a:ext cx="104" cy="121"/>
              </a:xfrm>
              <a:custGeom>
                <a:avLst/>
                <a:gdLst>
                  <a:gd name="T0" fmla="*/ 103 w 104"/>
                  <a:gd name="T1" fmla="*/ 65 h 121"/>
                  <a:gd name="T2" fmla="*/ 59 w 104"/>
                  <a:gd name="T3" fmla="*/ 0 h 121"/>
                  <a:gd name="T4" fmla="*/ 0 w 104"/>
                  <a:gd name="T5" fmla="*/ 65 h 121"/>
                  <a:gd name="T6" fmla="*/ 50 w 104"/>
                  <a:gd name="T7" fmla="*/ 120 h 121"/>
                  <a:gd name="T8" fmla="*/ 103 w 104"/>
                  <a:gd name="T9" fmla="*/ 65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21"/>
                  <a:gd name="T17" fmla="*/ 104 w 10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21">
                    <a:moveTo>
                      <a:pt x="103" y="65"/>
                    </a:moveTo>
                    <a:lnTo>
                      <a:pt x="59" y="0"/>
                    </a:lnTo>
                    <a:lnTo>
                      <a:pt x="0" y="65"/>
                    </a:lnTo>
                    <a:lnTo>
                      <a:pt x="50" y="120"/>
                    </a:lnTo>
                    <a:lnTo>
                      <a:pt x="103" y="65"/>
                    </a:lnTo>
                  </a:path>
                </a:pathLst>
              </a:custGeom>
              <a:solidFill>
                <a:srgbClr val="B2B2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grpSp>
          <p:nvGrpSpPr>
            <p:cNvPr id="55" name="Group 59"/>
            <p:cNvGrpSpPr>
              <a:grpSpLocks/>
            </p:cNvGrpSpPr>
            <p:nvPr/>
          </p:nvGrpSpPr>
          <p:grpSpPr bwMode="auto">
            <a:xfrm>
              <a:off x="337" y="1794"/>
              <a:ext cx="1674" cy="1273"/>
              <a:chOff x="337" y="1794"/>
              <a:chExt cx="1674" cy="1273"/>
            </a:xfrm>
          </p:grpSpPr>
          <p:sp>
            <p:nvSpPr>
              <p:cNvPr id="56" name="Oval 60"/>
              <p:cNvSpPr>
                <a:spLocks noChangeArrowheads="1"/>
              </p:cNvSpPr>
              <p:nvPr/>
            </p:nvSpPr>
            <p:spPr bwMode="auto">
              <a:xfrm>
                <a:off x="1083" y="1833"/>
                <a:ext cx="406" cy="42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7" name="Oval 61"/>
              <p:cNvSpPr>
                <a:spLocks noChangeArrowheads="1"/>
              </p:cNvSpPr>
              <p:nvPr/>
            </p:nvSpPr>
            <p:spPr bwMode="auto">
              <a:xfrm>
                <a:off x="823" y="1794"/>
                <a:ext cx="331" cy="345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8" name="Oval 62"/>
              <p:cNvSpPr>
                <a:spLocks noChangeArrowheads="1"/>
              </p:cNvSpPr>
              <p:nvPr/>
            </p:nvSpPr>
            <p:spPr bwMode="auto">
              <a:xfrm>
                <a:off x="337" y="2142"/>
                <a:ext cx="519" cy="539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59" name="Oval 63"/>
              <p:cNvSpPr>
                <a:spLocks noChangeArrowheads="1"/>
              </p:cNvSpPr>
              <p:nvPr/>
            </p:nvSpPr>
            <p:spPr bwMode="auto">
              <a:xfrm>
                <a:off x="1232" y="2374"/>
                <a:ext cx="593" cy="616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0" name="Oval 64"/>
              <p:cNvSpPr>
                <a:spLocks noChangeArrowheads="1"/>
              </p:cNvSpPr>
              <p:nvPr/>
            </p:nvSpPr>
            <p:spPr bwMode="auto">
              <a:xfrm>
                <a:off x="562" y="2452"/>
                <a:ext cx="443" cy="459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1" name="Oval 65"/>
              <p:cNvSpPr>
                <a:spLocks noChangeArrowheads="1"/>
              </p:cNvSpPr>
              <p:nvPr/>
            </p:nvSpPr>
            <p:spPr bwMode="auto">
              <a:xfrm>
                <a:off x="1642" y="2491"/>
                <a:ext cx="332" cy="34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2" name="Oval 66"/>
              <p:cNvSpPr>
                <a:spLocks noChangeArrowheads="1"/>
              </p:cNvSpPr>
              <p:nvPr/>
            </p:nvSpPr>
            <p:spPr bwMode="auto">
              <a:xfrm>
                <a:off x="1679" y="2220"/>
                <a:ext cx="332" cy="34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3" name="Oval 67"/>
              <p:cNvSpPr>
                <a:spLocks noChangeArrowheads="1"/>
              </p:cNvSpPr>
              <p:nvPr/>
            </p:nvSpPr>
            <p:spPr bwMode="auto">
              <a:xfrm>
                <a:off x="1343" y="1911"/>
                <a:ext cx="519" cy="538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4" name="Oval 68"/>
              <p:cNvSpPr>
                <a:spLocks noChangeArrowheads="1"/>
              </p:cNvSpPr>
              <p:nvPr/>
            </p:nvSpPr>
            <p:spPr bwMode="auto">
              <a:xfrm>
                <a:off x="897" y="2528"/>
                <a:ext cx="517" cy="539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5" name="Oval 69"/>
              <p:cNvSpPr>
                <a:spLocks noChangeArrowheads="1"/>
              </p:cNvSpPr>
              <p:nvPr/>
            </p:nvSpPr>
            <p:spPr bwMode="auto">
              <a:xfrm>
                <a:off x="375" y="1949"/>
                <a:ext cx="407" cy="42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6" name="Oval 70"/>
              <p:cNvSpPr>
                <a:spLocks noChangeArrowheads="1"/>
              </p:cNvSpPr>
              <p:nvPr/>
            </p:nvSpPr>
            <p:spPr bwMode="auto">
              <a:xfrm>
                <a:off x="524" y="1794"/>
                <a:ext cx="370" cy="38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67" name="Freeform 71"/>
              <p:cNvSpPr>
                <a:spLocks/>
              </p:cNvSpPr>
              <p:nvPr/>
            </p:nvSpPr>
            <p:spPr bwMode="auto">
              <a:xfrm>
                <a:off x="430" y="1895"/>
                <a:ext cx="1448" cy="1009"/>
              </a:xfrm>
              <a:custGeom>
                <a:avLst/>
                <a:gdLst>
                  <a:gd name="T0" fmla="*/ 1000 w 1448"/>
                  <a:gd name="T1" fmla="*/ 102 h 1009"/>
                  <a:gd name="T2" fmla="*/ 940 w 1448"/>
                  <a:gd name="T3" fmla="*/ 29 h 1009"/>
                  <a:gd name="T4" fmla="*/ 670 w 1448"/>
                  <a:gd name="T5" fmla="*/ 34 h 1009"/>
                  <a:gd name="T6" fmla="*/ 479 w 1448"/>
                  <a:gd name="T7" fmla="*/ 0 h 1009"/>
                  <a:gd name="T8" fmla="*/ 238 w 1448"/>
                  <a:gd name="T9" fmla="*/ 121 h 1009"/>
                  <a:gd name="T10" fmla="*/ 116 w 1448"/>
                  <a:gd name="T11" fmla="*/ 87 h 1009"/>
                  <a:gd name="T12" fmla="*/ 51 w 1448"/>
                  <a:gd name="T13" fmla="*/ 102 h 1009"/>
                  <a:gd name="T14" fmla="*/ 37 w 1448"/>
                  <a:gd name="T15" fmla="*/ 401 h 1009"/>
                  <a:gd name="T16" fmla="*/ 0 w 1448"/>
                  <a:gd name="T17" fmla="*/ 449 h 1009"/>
                  <a:gd name="T18" fmla="*/ 111 w 1448"/>
                  <a:gd name="T19" fmla="*/ 680 h 1009"/>
                  <a:gd name="T20" fmla="*/ 233 w 1448"/>
                  <a:gd name="T21" fmla="*/ 522 h 1009"/>
                  <a:gd name="T22" fmla="*/ 266 w 1448"/>
                  <a:gd name="T23" fmla="*/ 603 h 1009"/>
                  <a:gd name="T24" fmla="*/ 437 w 1448"/>
                  <a:gd name="T25" fmla="*/ 921 h 1009"/>
                  <a:gd name="T26" fmla="*/ 1009 w 1448"/>
                  <a:gd name="T27" fmla="*/ 1008 h 1009"/>
                  <a:gd name="T28" fmla="*/ 1307 w 1448"/>
                  <a:gd name="T29" fmla="*/ 946 h 1009"/>
                  <a:gd name="T30" fmla="*/ 1401 w 1448"/>
                  <a:gd name="T31" fmla="*/ 748 h 1009"/>
                  <a:gd name="T32" fmla="*/ 1401 w 1448"/>
                  <a:gd name="T33" fmla="*/ 546 h 1009"/>
                  <a:gd name="T34" fmla="*/ 1447 w 1448"/>
                  <a:gd name="T35" fmla="*/ 377 h 1009"/>
                  <a:gd name="T36" fmla="*/ 1000 w 1448"/>
                  <a:gd name="T37" fmla="*/ 102 h 10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48"/>
                  <a:gd name="T58" fmla="*/ 0 h 1009"/>
                  <a:gd name="T59" fmla="*/ 1448 w 1448"/>
                  <a:gd name="T60" fmla="*/ 1009 h 10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48" h="1009">
                    <a:moveTo>
                      <a:pt x="1000" y="102"/>
                    </a:moveTo>
                    <a:lnTo>
                      <a:pt x="940" y="29"/>
                    </a:lnTo>
                    <a:lnTo>
                      <a:pt x="670" y="34"/>
                    </a:lnTo>
                    <a:lnTo>
                      <a:pt x="479" y="0"/>
                    </a:lnTo>
                    <a:lnTo>
                      <a:pt x="238" y="121"/>
                    </a:lnTo>
                    <a:lnTo>
                      <a:pt x="116" y="87"/>
                    </a:lnTo>
                    <a:lnTo>
                      <a:pt x="51" y="102"/>
                    </a:lnTo>
                    <a:lnTo>
                      <a:pt x="37" y="401"/>
                    </a:lnTo>
                    <a:lnTo>
                      <a:pt x="0" y="449"/>
                    </a:lnTo>
                    <a:lnTo>
                      <a:pt x="111" y="680"/>
                    </a:lnTo>
                    <a:lnTo>
                      <a:pt x="233" y="522"/>
                    </a:lnTo>
                    <a:lnTo>
                      <a:pt x="266" y="603"/>
                    </a:lnTo>
                    <a:lnTo>
                      <a:pt x="437" y="921"/>
                    </a:lnTo>
                    <a:lnTo>
                      <a:pt x="1009" y="1008"/>
                    </a:lnTo>
                    <a:lnTo>
                      <a:pt x="1307" y="946"/>
                    </a:lnTo>
                    <a:lnTo>
                      <a:pt x="1401" y="748"/>
                    </a:lnTo>
                    <a:lnTo>
                      <a:pt x="1401" y="546"/>
                    </a:lnTo>
                    <a:lnTo>
                      <a:pt x="1447" y="377"/>
                    </a:lnTo>
                    <a:lnTo>
                      <a:pt x="1000" y="102"/>
                    </a:lnTo>
                  </a:path>
                </a:pathLst>
              </a:custGeom>
              <a:solidFill>
                <a:srgbClr val="B2B2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</p:grpSp>
      <p:graphicFrame>
        <p:nvGraphicFramePr>
          <p:cNvPr id="113" name="Object 2"/>
          <p:cNvGraphicFramePr>
            <a:graphicFrameLocks/>
          </p:cNvGraphicFramePr>
          <p:nvPr/>
        </p:nvGraphicFramePr>
        <p:xfrm>
          <a:off x="6380163" y="3048000"/>
          <a:ext cx="21526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ClipArt" r:id="rId3" imgW="3444840" imgH="3657600" progId="">
                  <p:embed/>
                </p:oleObj>
              </mc:Choice>
              <mc:Fallback>
                <p:oleObj name="ClipArt" r:id="rId3" imgW="3444840" imgH="36576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163" y="3048000"/>
                        <a:ext cx="215265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4" name="Group 73"/>
          <p:cNvGrpSpPr>
            <a:grpSpLocks/>
          </p:cNvGrpSpPr>
          <p:nvPr/>
        </p:nvGrpSpPr>
        <p:grpSpPr bwMode="auto">
          <a:xfrm>
            <a:off x="3206750" y="2139950"/>
            <a:ext cx="3498850" cy="1130300"/>
            <a:chOff x="2020" y="1348"/>
            <a:chExt cx="2204" cy="712"/>
          </a:xfrm>
        </p:grpSpPr>
        <p:sp>
          <p:nvSpPr>
            <p:cNvPr id="115" name="AutoShape 74"/>
            <p:cNvSpPr>
              <a:spLocks noChangeArrowheads="1"/>
            </p:cNvSpPr>
            <p:nvPr/>
          </p:nvSpPr>
          <p:spPr bwMode="auto">
            <a:xfrm flipH="1">
              <a:off x="2020" y="1348"/>
              <a:ext cx="2104" cy="59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6" name="Rectangle 75"/>
            <p:cNvSpPr>
              <a:spLocks noChangeArrowheads="1"/>
            </p:cNvSpPr>
            <p:nvPr/>
          </p:nvSpPr>
          <p:spPr bwMode="auto">
            <a:xfrm>
              <a:off x="2093" y="1517"/>
              <a:ext cx="213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MS Gothic" pitchFamily="49" charset="-128"/>
                </a:rPr>
                <a:t>“ How much….? “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MS Gothic" pitchFamily="49" charset="-128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ea typeface="MS Gothic" pitchFamily="49" charset="-128"/>
              </a:endParaRPr>
            </a:p>
          </p:txBody>
        </p:sp>
      </p:grpSp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517525" y="5622925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nl-NL" sz="2400" b="1" i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Hydrologist</a:t>
            </a:r>
            <a:endParaRPr lang="en-US" sz="2400" b="1" i="1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118" name="Rectangle 79"/>
          <p:cNvSpPr>
            <a:spLocks noChangeArrowheads="1"/>
          </p:cNvSpPr>
          <p:nvPr/>
        </p:nvSpPr>
        <p:spPr bwMode="auto">
          <a:xfrm>
            <a:off x="6443663" y="5589588"/>
            <a:ext cx="215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Decision maker</a:t>
            </a:r>
          </a:p>
        </p:txBody>
      </p:sp>
      <p:grpSp>
        <p:nvGrpSpPr>
          <p:cNvPr id="119" name="Group 81"/>
          <p:cNvGrpSpPr>
            <a:grpSpLocks/>
          </p:cNvGrpSpPr>
          <p:nvPr/>
        </p:nvGrpSpPr>
        <p:grpSpPr bwMode="auto">
          <a:xfrm>
            <a:off x="684213" y="3357563"/>
            <a:ext cx="2162175" cy="1052512"/>
            <a:chOff x="204" y="2160"/>
            <a:chExt cx="1815" cy="1071"/>
          </a:xfrm>
        </p:grpSpPr>
        <p:grpSp>
          <p:nvGrpSpPr>
            <p:cNvPr id="120" name="Group 82"/>
            <p:cNvGrpSpPr>
              <a:grpSpLocks/>
            </p:cNvGrpSpPr>
            <p:nvPr/>
          </p:nvGrpSpPr>
          <p:grpSpPr bwMode="auto">
            <a:xfrm>
              <a:off x="204" y="2160"/>
              <a:ext cx="1815" cy="1071"/>
              <a:chOff x="703" y="1842"/>
              <a:chExt cx="4037" cy="2342"/>
            </a:xfrm>
          </p:grpSpPr>
          <p:graphicFrame>
            <p:nvGraphicFramePr>
              <p:cNvPr id="122" name="Object 3"/>
              <p:cNvGraphicFramePr>
                <a:graphicFrameLocks noChangeAspect="1"/>
              </p:cNvGraphicFramePr>
              <p:nvPr/>
            </p:nvGraphicFramePr>
            <p:xfrm>
              <a:off x="703" y="1842"/>
              <a:ext cx="4037" cy="23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7" name="Chart" r:id="rId5" imgW="6554880" imgH="4376160" progId="Excel.Sheet.8">
                      <p:embed/>
                    </p:oleObj>
                  </mc:Choice>
                  <mc:Fallback>
                    <p:oleObj name="Chart" r:id="rId5" imgW="6554880" imgH="437616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3" y="1842"/>
                            <a:ext cx="4037" cy="23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" name="Line 84"/>
              <p:cNvSpPr>
                <a:spLocks noChangeShapeType="1"/>
              </p:cNvSpPr>
              <p:nvPr/>
            </p:nvSpPr>
            <p:spPr bwMode="auto">
              <a:xfrm>
                <a:off x="1927" y="2296"/>
                <a:ext cx="0" cy="14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121" name="Text Box 85"/>
            <p:cNvSpPr txBox="1">
              <a:spLocks noChangeArrowheads="1"/>
            </p:cNvSpPr>
            <p:nvPr/>
          </p:nvSpPr>
          <p:spPr bwMode="auto">
            <a:xfrm>
              <a:off x="340" y="2297"/>
              <a:ext cx="155" cy="3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umanst521 BT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79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will the science improve decisions?</a:t>
            </a:r>
          </a:p>
          <a:p>
            <a:endParaRPr lang="en-GB" dirty="0"/>
          </a:p>
          <a:p>
            <a:r>
              <a:rPr lang="en-GB" dirty="0"/>
              <a:t>Usual mode of engagement:  Prediction - centric</a:t>
            </a:r>
          </a:p>
          <a:p>
            <a:pPr lvl="1"/>
            <a:r>
              <a:rPr lang="en-GB" dirty="0"/>
              <a:t>Science reduces the uncertainty affecting the decision</a:t>
            </a:r>
          </a:p>
          <a:p>
            <a:pPr lvl="1"/>
            <a:r>
              <a:rPr lang="en-GB" dirty="0"/>
              <a:t>E.g., Science:  the most likely future condition is A</a:t>
            </a:r>
          </a:p>
          <a:p>
            <a:pPr lvl="2"/>
            <a:r>
              <a:rPr lang="en-GB" dirty="0"/>
              <a:t>Decision – under Future A, Option 1 is my best choice</a:t>
            </a:r>
          </a:p>
          <a:p>
            <a:endParaRPr lang="en-GB" dirty="0"/>
          </a:p>
          <a:p>
            <a:r>
              <a:rPr lang="en-GB" b="1" dirty="0"/>
              <a:t>Mode of engagement under climate change</a:t>
            </a:r>
          </a:p>
          <a:p>
            <a:pPr lvl="1"/>
            <a:r>
              <a:rPr lang="en-GB" dirty="0"/>
              <a:t>Science characterizes uncertainty (may increase)</a:t>
            </a:r>
          </a:p>
          <a:p>
            <a:pPr lvl="1"/>
            <a:r>
              <a:rPr lang="en-GB" dirty="0"/>
              <a:t>E.g., Science: here is a wide range of possible futures, and we’re not sure they delimit the true range</a:t>
            </a:r>
          </a:p>
          <a:p>
            <a:pPr lvl="2"/>
            <a:r>
              <a:rPr lang="en-GB" dirty="0"/>
              <a:t>Decision – </a:t>
            </a:r>
            <a:r>
              <a:rPr lang="en-GB" dirty="0" smtClean="0"/>
              <a:t>um </a:t>
            </a:r>
            <a:r>
              <a:rPr lang="en-GB" dirty="0"/>
              <a:t>…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223940" cy="551090"/>
          </a:xfrm>
        </p:spPr>
        <p:txBody>
          <a:bodyPr/>
          <a:lstStyle/>
          <a:p>
            <a:r>
              <a:rPr lang="en-US" dirty="0" smtClean="0"/>
              <a:t>Top-down approach to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vimeo.com/135619214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Exercise: Explain the difficulty in communication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336792" cy="551090"/>
          </a:xfrm>
        </p:spPr>
        <p:txBody>
          <a:bodyPr/>
          <a:lstStyle/>
          <a:p>
            <a:r>
              <a:rPr lang="en-US" dirty="0" smtClean="0"/>
              <a:t>Quality and value of information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" r="466"/>
          <a:stretch/>
        </p:blipFill>
        <p:spPr>
          <a:xfrm>
            <a:off x="504000" y="1440000"/>
            <a:ext cx="8424936" cy="52293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6296" y="6381328"/>
            <a:ext cx="15841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000" y="360363"/>
            <a:ext cx="4541335" cy="551090"/>
          </a:xfrm>
        </p:spPr>
        <p:txBody>
          <a:bodyPr/>
          <a:lstStyle/>
          <a:p>
            <a:r>
              <a:rPr lang="en-US" dirty="0" smtClean="0"/>
              <a:t>Top-down vs. bottom-up approach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027" r="-39464"/>
          <a:stretch/>
        </p:blipFill>
        <p:spPr>
          <a:xfrm>
            <a:off x="323528" y="1440000"/>
            <a:ext cx="8496944" cy="53013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374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UNESCO-IH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4B"/>
      </a:accent1>
      <a:accent2>
        <a:srgbClr val="005576"/>
      </a:accent2>
      <a:accent3>
        <a:srgbClr val="28AC8A"/>
      </a:accent3>
      <a:accent4>
        <a:srgbClr val="009FEE"/>
      </a:accent4>
      <a:accent5>
        <a:srgbClr val="808080"/>
      </a:accent5>
      <a:accent6>
        <a:srgbClr val="F79646"/>
      </a:accent6>
      <a:hlink>
        <a:srgbClr val="00004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st_dordt_01">
  <a:themeElements>
    <a:clrScheme name="test_dordt_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st_dordt_0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test_dordt_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_dordt_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_dordt_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_dordt_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_dordt_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_dordt_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_dordt_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Presentation_UNESCO-IHE.potx</Template>
  <TotalTime>14377</TotalTime>
  <Words>732</Words>
  <Application>Microsoft Office PowerPoint</Application>
  <PresentationFormat>On-screen Show (4:3)</PresentationFormat>
  <Paragraphs>194</Paragraphs>
  <Slides>35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MS Gothic</vt:lpstr>
      <vt:lpstr>MS PGothic</vt:lpstr>
      <vt:lpstr>Arial</vt:lpstr>
      <vt:lpstr>Calibri</vt:lpstr>
      <vt:lpstr>Comic Sans MS</vt:lpstr>
      <vt:lpstr>Humanst521 BT</vt:lpstr>
      <vt:lpstr>Lucida Grande</vt:lpstr>
      <vt:lpstr>Times</vt:lpstr>
      <vt:lpstr>Times New Roman</vt:lpstr>
      <vt:lpstr>Verdana</vt:lpstr>
      <vt:lpstr>Presentation_UNESCO-IHE</vt:lpstr>
      <vt:lpstr>Default Design</vt:lpstr>
      <vt:lpstr>test_dordt_01</vt:lpstr>
      <vt:lpstr>ClipArt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Recovery phase: Impoldering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UNESCO-IHE Institute for Water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APH</dc:creator>
  <cp:lastModifiedBy>Berry Gersonius</cp:lastModifiedBy>
  <cp:revision>769</cp:revision>
  <cp:lastPrinted>2016-04-05T14:48:09Z</cp:lastPrinted>
  <dcterms:created xsi:type="dcterms:W3CDTF">2010-10-05T07:23:50Z</dcterms:created>
  <dcterms:modified xsi:type="dcterms:W3CDTF">2017-06-15T05:46:10Z</dcterms:modified>
</cp:coreProperties>
</file>