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7"/>
  </p:notesMasterIdLst>
  <p:sldIdLst>
    <p:sldId id="281" r:id="rId4"/>
    <p:sldId id="280" r:id="rId5"/>
    <p:sldId id="257" r:id="rId6"/>
    <p:sldId id="258" r:id="rId7"/>
    <p:sldId id="259" r:id="rId8"/>
    <p:sldId id="282" r:id="rId9"/>
    <p:sldId id="284" r:id="rId10"/>
    <p:sldId id="261" r:id="rId11"/>
    <p:sldId id="263" r:id="rId12"/>
    <p:sldId id="262" r:id="rId13"/>
    <p:sldId id="264" r:id="rId14"/>
    <p:sldId id="260" r:id="rId15"/>
    <p:sldId id="28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22" autoAdjust="0"/>
  </p:normalViewPr>
  <p:slideViewPr>
    <p:cSldViewPr snapToGrid="0">
      <p:cViewPr varScale="1">
        <p:scale>
          <a:sx n="99" d="100"/>
          <a:sy n="99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9B55-73A4-42D4-8DC6-CDA1FC5CE8AD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197AD-D0B8-44D0-94CD-02830D1C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98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CBE7A-CC09-433E-AAFD-5ADD38BC1FD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60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Resolved</a:t>
            </a:r>
            <a:r>
              <a:rPr lang="sv-SE" dirty="0"/>
              <a:t> in end of May</a:t>
            </a:r>
          </a:p>
          <a:p>
            <a:r>
              <a:rPr lang="sv-SE" dirty="0" err="1"/>
              <a:t>Next</a:t>
            </a:r>
            <a:r>
              <a:rPr lang="sv-SE" dirty="0"/>
              <a:t> Generation EU of 750 billion EUR, </a:t>
            </a:r>
            <a:r>
              <a:rPr lang="sv-SE" dirty="0" err="1"/>
              <a:t>targeted</a:t>
            </a:r>
            <a:r>
              <a:rPr lang="sv-SE" dirty="0"/>
              <a:t> </a:t>
            </a:r>
            <a:r>
              <a:rPr lang="sv-SE" dirty="0" err="1"/>
              <a:t>reinforcements</a:t>
            </a:r>
            <a:r>
              <a:rPr lang="sv-SE" dirty="0"/>
              <a:t> of 1 850 billion EUR – in 2021-2027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197AD-D0B8-44D0-94CD-02830D1C5A3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19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Green Deal is the recovery strategy, activities are upcoming soon</a:t>
            </a:r>
          </a:p>
          <a:p>
            <a:r>
              <a:rPr lang="en-US" noProof="0" dirty="0"/>
              <a:t>A major Green Deal call targeting research as well as innovation and impact opens in Sept</a:t>
            </a:r>
          </a:p>
          <a:p>
            <a:r>
              <a:rPr lang="en-US" noProof="0" dirty="0"/>
              <a:t>Could be an interesting platform to carry the Northern Connections collaboration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197AD-D0B8-44D0-94CD-02830D1C5A3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11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D4A7-0A92-4EDE-B7A6-FA6F2F33A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83894-3CF1-4243-9995-092049EB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655C-60F1-4B66-98ED-F8106F0D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0528A-EDE5-45DC-B15C-91ED93A8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0248-3115-42AD-9EC4-2E9C222C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33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622A-01AF-4DB2-B6F9-906688DF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2914-2CD7-4200-B4E0-13C59B36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0D5E-7FE0-4DA2-A83A-9DA0EDCB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D8E23-99B2-4EDA-9C10-DD9BDC9B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48A2-11DE-462C-BB89-74B0EC7F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9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40258-2F07-4488-95F3-72D9A6A73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9ECE6-4A62-4F65-9F1F-1CFD9AD4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5023-48E0-4966-AEFB-5502906F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EA7A-74E7-4F84-963E-9BA2DC3D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78B55-8F10-47B2-A72A-4B50B154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75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12192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01" y="332656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429118"/>
            <a:ext cx="912284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564124" y="6388471"/>
            <a:ext cx="11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735627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8552" y="2624386"/>
            <a:ext cx="528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2170" y="3645024"/>
            <a:ext cx="6210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PROGRAMME (2021 – 2027)</a:t>
            </a:r>
            <a:endParaRPr lang="en-GB" sz="1500" dirty="0" err="1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0551" y="5351662"/>
            <a:ext cx="6552856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5604099"/>
            <a:ext cx="6552856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/>
              <a:t>Name of the Event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403" y="2892670"/>
            <a:ext cx="575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219" y="5843365"/>
            <a:ext cx="6552856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/>
              <a:t>Date of the Event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143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12192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1071025"/>
            <a:ext cx="10561173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3781" y="4888209"/>
            <a:ext cx="6766420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5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-99392"/>
            <a:ext cx="12190912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1219145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3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351" y="548680"/>
            <a:ext cx="3072341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87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1919" y="2031429"/>
            <a:ext cx="8446447" cy="15522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5333" b="1" cap="all" spc="-133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None/>
              <a:defRPr sz="5333" b="1"/>
            </a:lvl2pPr>
            <a:lvl3pPr marL="1219170" indent="0">
              <a:buNone/>
              <a:defRPr sz="5333" b="1"/>
            </a:lvl3pPr>
            <a:lvl4pPr marL="1828754" indent="0">
              <a:buNone/>
              <a:defRPr sz="5333" b="1"/>
            </a:lvl4pPr>
            <a:lvl5pPr marL="2438339" indent="0">
              <a:buNone/>
              <a:defRPr sz="5333" b="1"/>
            </a:lvl5pPr>
          </a:lstStyle>
          <a:p>
            <a:pPr lvl="0"/>
            <a:r>
              <a:rPr lang="sv-SE" dirty="0"/>
              <a:t>Skriv din rubrik här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1918" y="3646125"/>
            <a:ext cx="6673851" cy="57225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sv-SE" dirty="0"/>
              <a:t>Här kan du skriva underrubrik</a:t>
            </a:r>
          </a:p>
        </p:txBody>
      </p:sp>
    </p:spTree>
    <p:extLst>
      <p:ext uri="{BB962C8B-B14F-4D97-AF65-F5344CB8AC3E}">
        <p14:creationId xmlns:p14="http://schemas.microsoft.com/office/powerpoint/2010/main" val="26428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27B4-413F-4EB0-905D-4D8D965E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11C1-52CF-45F7-A8C7-76D4000B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3683-C6F6-448C-BD18-663C503A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7BFD-18DF-4F6D-B1D3-1E30AF54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D6F1E-86EA-4A66-B734-C34BEAD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90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4549-3ACF-45EC-B5A5-5509BAD7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C4E7C-9594-4CAD-8EA1-28E064FF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9AD7E-F149-469E-AC61-8853B2F5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9222-0243-4836-9344-1FAE1FF4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D411-0683-48DB-B8D2-4FA3BC2E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46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1627-EF1C-430F-AB7C-1F811088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82E0-AF8A-4210-8A89-A12D1C8B9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00C1-4416-4DE8-AC88-694D674C2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6F400-E7F3-49B0-844A-DF6062CC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8A756-FDCC-4E47-959E-BE6EBA52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25558-E596-443C-B7E2-CD0A6F75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39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5881-6A04-439A-91CE-6D9DDE2E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61708-A5A8-49DB-A922-DD6074ED7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9C07D-E3F4-43F3-BCDE-AD99B4D8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2532C-7333-4D52-9DC0-DAB2DB58E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BA863-6D6B-4241-B7C2-1FE46767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03673-E323-4A54-8A7C-F13853D1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AB2DD-7AED-40FF-9077-BF152690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650F5-DA51-46E4-B686-966ACC4F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76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EF4D-46BB-4555-9B32-9DC6BE0F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1FD7B-B283-4F50-B7BD-CB66A3D6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CF320-C2A9-45FB-8408-DF0B7946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87A57-D801-4825-A481-365E4034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42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0B952-1A0C-4112-8D72-D3D65BF2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DDB26-17DC-4748-AA2C-1BE2E99D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5598D-0746-4BAD-8D89-2E485C15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18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1132-7EEE-4F5C-BE6D-9C58DA98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D39E-60B0-47B6-B952-A2B95DE7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28C81-98EF-45BD-94E8-F538B4C04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99291-4908-46FD-870A-00DFEA02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13AC9-8A69-4479-82CF-D79A87AE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23ED7-D185-4E2E-A979-432352BF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93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890D-7FF1-4DCC-A746-DF87ABBE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CE48C-1597-4EC0-90E6-FF6F8FEC5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93B28-020A-4D9D-B304-87805FD8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2A8C1-C0AE-4294-9BBE-22C6AB41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97ADA-27C0-49F9-B04C-4A47B3F2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2722-5963-4BF5-9C7E-FC20AE02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8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33589-FEBF-44E1-A210-69A9DC86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5B90-650F-4694-BD7E-81F169E3C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1B7A-1505-4A22-A6D7-B23BFD0B4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FFF0-CD92-46F7-9011-76BD84BC5D45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8ED8-59B6-4CB7-BDEA-7818C25E2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B20C-AB8F-4F8E-BB0D-E77822CD2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34A1-8E7C-46DB-96BB-DF9C5B5D8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40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8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2"/>
            <a:ext cx="12192000" cy="6857999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eaLnBrk="0" hangingPunct="0"/>
            <a:endParaRPr lang="en-US" sz="1800">
              <a:solidFill>
                <a:srgbClr val="4F4F4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0"/>
            <a:ext cx="12053453" cy="6858000"/>
          </a:xfrm>
          <a:prstGeom prst="rect">
            <a:avLst/>
          </a:prstGeom>
        </p:spPr>
      </p:pic>
      <p:pic>
        <p:nvPicPr>
          <p:cNvPr id="9" name="Picture 8" descr="Chalmers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31" y="701142"/>
            <a:ext cx="3653552" cy="4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1919" y="1917129"/>
            <a:ext cx="9696955" cy="4820555"/>
          </a:xfrm>
        </p:spPr>
        <p:txBody>
          <a:bodyPr/>
          <a:lstStyle/>
          <a:p>
            <a:r>
              <a:rPr lang="en-US" sz="4000" cap="none" dirty="0"/>
              <a:t>Northern Connections Conference</a:t>
            </a:r>
          </a:p>
          <a:p>
            <a:endParaRPr lang="en-US" sz="4000" cap="none" dirty="0"/>
          </a:p>
          <a:p>
            <a:br>
              <a:rPr lang="en-US" sz="1400" cap="none" dirty="0"/>
            </a:br>
            <a:endParaRPr lang="en-US" sz="1400" cap="none" dirty="0"/>
          </a:p>
          <a:p>
            <a:r>
              <a:rPr lang="en-US" sz="2800" cap="none" dirty="0"/>
              <a:t>Fredrik Hörstedt</a:t>
            </a:r>
          </a:p>
          <a:p>
            <a:endParaRPr lang="en-US" sz="2400" cap="none" dirty="0"/>
          </a:p>
          <a:p>
            <a:r>
              <a:rPr lang="en-US" sz="2400" cap="none" dirty="0"/>
              <a:t>Vice President </a:t>
            </a:r>
            <a:r>
              <a:rPr lang="en-US" sz="2400" cap="none"/>
              <a:t>for Innovation</a:t>
            </a:r>
            <a:r>
              <a:rPr lang="en-US" sz="2400" cap="none" dirty="0"/>
              <a:t>, </a:t>
            </a:r>
            <a:br>
              <a:rPr lang="en-US" sz="2400" cap="none" dirty="0"/>
            </a:br>
            <a:r>
              <a:rPr lang="en-US" sz="2400" cap="none" dirty="0"/>
              <a:t>Chalmers University of Technology </a:t>
            </a:r>
          </a:p>
          <a:p>
            <a:r>
              <a:rPr lang="en-US" sz="2400" cap="none" dirty="0"/>
              <a:t>Board member of the European Innovation Council,</a:t>
            </a:r>
            <a:br>
              <a:rPr lang="en-US" sz="2400" cap="none" dirty="0"/>
            </a:br>
            <a:r>
              <a:rPr lang="en-US" sz="2400" cap="none" dirty="0"/>
              <a:t>European Commission </a:t>
            </a:r>
          </a:p>
          <a:p>
            <a:r>
              <a:rPr lang="en-US" sz="2400" cap="none" dirty="0"/>
              <a:t>2020-09-08</a:t>
            </a:r>
          </a:p>
        </p:txBody>
      </p:sp>
    </p:spTree>
    <p:extLst>
      <p:ext uri="{BB962C8B-B14F-4D97-AF65-F5344CB8AC3E}">
        <p14:creationId xmlns:p14="http://schemas.microsoft.com/office/powerpoint/2010/main" val="57667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7933-B33B-4E14-BD89-526FF89D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C08BCD-84E7-497E-A617-9D1383BE1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50"/>
            <a:ext cx="12192000" cy="7092950"/>
          </a:xfrm>
        </p:spPr>
      </p:pic>
    </p:spTree>
    <p:extLst>
      <p:ext uri="{BB962C8B-B14F-4D97-AF65-F5344CB8AC3E}">
        <p14:creationId xmlns:p14="http://schemas.microsoft.com/office/powerpoint/2010/main" val="14895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D46A-01A6-400B-AA6F-A3B064FD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7F1DC3-F825-4329-9987-AE49E4188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50"/>
            <a:ext cx="12192000" cy="709295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73B771E-78F4-4452-9210-939FFC3F6AB7}"/>
              </a:ext>
            </a:extLst>
          </p:cNvPr>
          <p:cNvGrpSpPr/>
          <p:nvPr/>
        </p:nvGrpSpPr>
        <p:grpSpPr>
          <a:xfrm>
            <a:off x="6414448" y="3764280"/>
            <a:ext cx="4408227" cy="1612938"/>
            <a:chOff x="6414448" y="3764280"/>
            <a:chExt cx="4408227" cy="16129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3EEBF6-C74A-4F0B-A9B2-197A7D04EA25}"/>
                </a:ext>
              </a:extLst>
            </p:cNvPr>
            <p:cNvSpPr/>
            <p:nvPr/>
          </p:nvSpPr>
          <p:spPr>
            <a:xfrm>
              <a:off x="6414448" y="4051655"/>
              <a:ext cx="4353636" cy="132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0D86A9-D093-4593-B2FE-194CCE43E1F9}"/>
                </a:ext>
              </a:extLst>
            </p:cNvPr>
            <p:cNvSpPr/>
            <p:nvPr/>
          </p:nvSpPr>
          <p:spPr>
            <a:xfrm>
              <a:off x="10424160" y="3764280"/>
              <a:ext cx="398515" cy="97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0637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C52C-6F36-42D7-9EC2-F65E5AFA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616DAF7-E40A-4D6F-8637-F31C5E522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50"/>
            <a:ext cx="12192000" cy="7092950"/>
          </a:xfrm>
        </p:spPr>
      </p:pic>
    </p:spTree>
    <p:extLst>
      <p:ext uri="{BB962C8B-B14F-4D97-AF65-F5344CB8AC3E}">
        <p14:creationId xmlns:p14="http://schemas.microsoft.com/office/powerpoint/2010/main" val="415163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124F38-B3A1-4B75-8F4A-3CB29465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76" y="359189"/>
            <a:ext cx="8793248" cy="61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26976" y="278937"/>
            <a:ext cx="8784976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>
                <a:solidFill>
                  <a:srgbClr val="0E4194"/>
                </a:solidFill>
                <a:latin typeface="Arial"/>
                <a:cs typeface="Arial" panose="020B0604020202020204" pitchFamily="34" charset="0"/>
              </a:rPr>
              <a:t>Horizon Europe: evolution not revolution</a:t>
            </a:r>
            <a:endParaRPr lang="en-GB" u="sng" kern="0" dirty="0">
              <a:solidFill>
                <a:srgbClr val="0E4194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63552" y="980728"/>
            <a:ext cx="8306320" cy="4827880"/>
            <a:chOff x="539552" y="1121400"/>
            <a:chExt cx="8306320" cy="4827880"/>
          </a:xfrm>
        </p:grpSpPr>
        <p:sp>
          <p:nvSpPr>
            <p:cNvPr id="6" name="Rectangle 5"/>
            <p:cNvSpPr/>
            <p:nvPr/>
          </p:nvSpPr>
          <p:spPr>
            <a:xfrm>
              <a:off x="611188" y="2737173"/>
              <a:ext cx="8234684" cy="32121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rgbClr val="F8A907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188" y="1556792"/>
              <a:ext cx="8209284" cy="81567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rgbClr val="F8A907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1121400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E4194"/>
                  </a:solidFill>
                  <a:latin typeface="Arial" charset="0"/>
                </a:rPr>
                <a:t>Specific objectives of the Programme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61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FFFFFF"/>
                  </a:solidFill>
                  <a:latin typeface="Arial" charset="0"/>
                </a:rPr>
                <a:t>Foster all forms of innovation and strengthen market deployment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558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FFFFFF"/>
                  </a:solidFill>
                  <a:latin typeface="Arial" charset="0"/>
                </a:rPr>
                <a:t>Strengthen the impact of R&amp;I </a:t>
              </a:r>
              <a:br>
                <a:rPr lang="en-GB" sz="11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GB" sz="1100" dirty="0">
                  <a:solidFill>
                    <a:srgbClr val="FFFFFF"/>
                  </a:solidFill>
                  <a:latin typeface="Arial" charset="0"/>
                </a:rPr>
                <a:t>in supporting EU policies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FFFFFF"/>
                  </a:solidFill>
                  <a:latin typeface="Arial" charset="0"/>
                </a:rPr>
                <a:t>Support the creation and diffusion </a:t>
              </a:r>
              <a:br>
                <a:rPr lang="en-GB" sz="11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GB" sz="1100" dirty="0">
                  <a:solidFill>
                    <a:srgbClr val="FFFFFF"/>
                  </a:solidFill>
                  <a:latin typeface="Arial" charset="0"/>
                </a:rPr>
                <a:t>of high-quality knowledge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188" y="2064688"/>
              <a:ext cx="8209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8A907"/>
                  </a:solidFill>
                  <a:latin typeface="Arial" charset="0"/>
                </a:rPr>
                <a:t>Optimise the Programme’s delivery for impact in a strengthened ERA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9944" y="5091132"/>
              <a:ext cx="8017172" cy="714132"/>
              <a:chOff x="755576" y="5091132"/>
              <a:chExt cx="8017172" cy="7141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63588" y="5091132"/>
                <a:ext cx="8009160" cy="71413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5576" y="5093322"/>
                <a:ext cx="8017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FFFFFF"/>
                    </a:solidFill>
                    <a:latin typeface="Arial" charset="0"/>
                  </a:rPr>
                  <a:t>Strengthening the European Research Area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70076" y="5451388"/>
              <a:ext cx="7691508" cy="267960"/>
              <a:chOff x="971409" y="5451388"/>
              <a:chExt cx="7691508" cy="2679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868230" y="545138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E4194"/>
                    </a:solidFill>
                    <a:latin typeface="Arial" charset="0"/>
                  </a:rPr>
                  <a:t>Reforming and Enhancing the European R&amp;I system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71409" y="545773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E4194"/>
                    </a:solidFill>
                    <a:latin typeface="Arial" charset="0"/>
                  </a:rPr>
                  <a:t>Sharing excellence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2079973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746104" y="2389138"/>
              <a:ext cx="0" cy="3364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452320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079973" y="2540692"/>
              <a:ext cx="5372347" cy="62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55576" y="2861592"/>
              <a:ext cx="2592288" cy="2136285"/>
              <a:chOff x="755576" y="2840595"/>
              <a:chExt cx="2592288" cy="213628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55576" y="2840595"/>
                <a:ext cx="2592288" cy="21362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94122" y="2845499"/>
                <a:ext cx="19537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FFFFFF"/>
                    </a:solidFill>
                    <a:latin typeface="Arial" charset="0"/>
                  </a:rPr>
                  <a:t>Pillar 1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</a:rPr>
                  <a:t>Open Science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94470" y="3588068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E4194"/>
                    </a:solidFill>
                    <a:latin typeface="Arial" charset="0"/>
                  </a:rPr>
                  <a:t>European Research Council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94470" y="4004233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E4194"/>
                    </a:solidFill>
                    <a:latin typeface="Arial" charset="0"/>
                  </a:rPr>
                  <a:t>Marie Skłodowska-Curie Actions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94470" y="4470540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E4194"/>
                    </a:solidFill>
                    <a:latin typeface="Arial" charset="0"/>
                  </a:rPr>
                  <a:t>Research Infrastructures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2375" y="2958728"/>
                <a:ext cx="433100" cy="4331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137310" y="2852646"/>
              <a:ext cx="2592288" cy="2154180"/>
              <a:chOff x="6180460" y="2822700"/>
              <a:chExt cx="2592288" cy="21541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180460" y="2822700"/>
                <a:ext cx="2592288" cy="21541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04248" y="2851849"/>
                <a:ext cx="19685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FFFFFF"/>
                    </a:solidFill>
                    <a:latin typeface="Arial" charset="0"/>
                  </a:rPr>
                  <a:t>Pillar 3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</a:rPr>
                  <a:t>Open Innovation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89361" y="3585716"/>
                <a:ext cx="2352224" cy="1137079"/>
                <a:chOff x="6289361" y="3573016"/>
                <a:chExt cx="2352224" cy="113707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289361" y="3573016"/>
                  <a:ext cx="2352224" cy="26161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100" dirty="0">
                      <a:solidFill>
                        <a:srgbClr val="0E4194"/>
                      </a:solidFill>
                      <a:latin typeface="Arial" charset="0"/>
                    </a:rPr>
                    <a:t>European Innovation Council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289361" y="3935747"/>
                  <a:ext cx="2352224" cy="26161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100" dirty="0">
                      <a:solidFill>
                        <a:srgbClr val="0E4194"/>
                      </a:solidFill>
                      <a:latin typeface="Arial" charset="0"/>
                    </a:rPr>
                    <a:t>European innovation ecosystems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289361" y="4279208"/>
                  <a:ext cx="2352224" cy="43088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dirty="0">
                      <a:solidFill>
                        <a:srgbClr val="0E4194"/>
                      </a:solidFill>
                      <a:latin typeface="Arial" charset="0"/>
                    </a:rPr>
                    <a:t>European Institute of Innovation </a:t>
                  </a:r>
                  <a:br>
                    <a:rPr lang="en-US" sz="1100" dirty="0">
                      <a:solidFill>
                        <a:srgbClr val="0E4194"/>
                      </a:solidFill>
                      <a:latin typeface="Arial" charset="0"/>
                    </a:rPr>
                  </a:br>
                  <a:r>
                    <a:rPr lang="en-US" sz="1100" dirty="0">
                      <a:solidFill>
                        <a:srgbClr val="0E4194"/>
                      </a:solidFill>
                      <a:latin typeface="Arial" charset="0"/>
                    </a:rPr>
                    <a:t>and Technology</a:t>
                  </a:r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82340" y="2963796"/>
                <a:ext cx="441023" cy="441023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428748" y="2852645"/>
              <a:ext cx="2592288" cy="2154181"/>
              <a:chOff x="3482008" y="2822699"/>
              <a:chExt cx="2592288" cy="21541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482008" y="2822699"/>
                <a:ext cx="2592288" cy="21541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99323" y="2852936"/>
                <a:ext cx="197497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FFFFFF"/>
                    </a:solidFill>
                    <a:latin typeface="Arial" charset="0"/>
                  </a:rPr>
                  <a:t>Pillar 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</a:rPr>
                  <a:t>Global Challenges and Industrial Competitiveness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04419" y="3589052"/>
                <a:ext cx="2354757" cy="90024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58775" indent="-17145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rgbClr val="0E4194"/>
                    </a:solidFill>
                    <a:latin typeface="Arial" charset="0"/>
                  </a:rPr>
                  <a:t>Health</a:t>
                </a:r>
              </a:p>
              <a:p>
                <a:pPr marL="358775" indent="-17145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rgbClr val="0E4194"/>
                    </a:solidFill>
                    <a:latin typeface="Arial" charset="0"/>
                  </a:rPr>
                  <a:t>Inclusive and Secure Society</a:t>
                </a:r>
              </a:p>
              <a:p>
                <a:pPr marL="358775" indent="-17145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rgbClr val="0E4194"/>
                    </a:solidFill>
                    <a:latin typeface="Arial" charset="0"/>
                  </a:rPr>
                  <a:t>Digital and Industry</a:t>
                </a:r>
              </a:p>
              <a:p>
                <a:pPr marL="358775" indent="-17145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rgbClr val="0E4194"/>
                    </a:solidFill>
                    <a:latin typeface="Arial" charset="0"/>
                  </a:rPr>
                  <a:t>Climate, Energy and Mobility</a:t>
                </a:r>
              </a:p>
              <a:p>
                <a:pPr marL="358775" indent="-17145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E4194"/>
                  </a:buClr>
                  <a:buFont typeface="Arial" panose="020B0604020202020204" pitchFamily="34" charset="0"/>
                  <a:buChar char="•"/>
                </a:pPr>
                <a:r>
                  <a:rPr lang="en-US" sz="1050" dirty="0">
                    <a:solidFill>
                      <a:srgbClr val="0E4194"/>
                    </a:solidFill>
                    <a:latin typeface="Arial" charset="0"/>
                  </a:rPr>
                  <a:t>Food and natural resources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13000" y="4547006"/>
                <a:ext cx="234617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E4194"/>
                    </a:solidFill>
                    <a:latin typeface="Arial" charset="0"/>
                  </a:rPr>
                  <a:t>Joint Research Centre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3299037" y="3911961"/>
                <a:ext cx="8895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 dirty="0">
                    <a:solidFill>
                      <a:srgbClr val="0E4194"/>
                    </a:solidFill>
                    <a:latin typeface="Arial" charset="0"/>
                  </a:rPr>
                  <a:t>Clusters</a:t>
                </a:r>
              </a:p>
            </p:txBody>
          </p:sp>
          <p:pic>
            <p:nvPicPr>
              <p:cNvPr id="27" name="Picture 4" descr="C:\Users\ravetju\AppData\Local\Temp\1\earth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303" y="2963796"/>
                <a:ext cx="442902" cy="442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4003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79B5-FADB-40D8-A11B-DA291D4D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E3BBD85D-FE6F-4B3F-95B1-D73F6D9D1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59"/>
            <a:ext cx="12192000" cy="7219206"/>
          </a:xfrm>
        </p:spPr>
      </p:pic>
    </p:spTree>
    <p:extLst>
      <p:ext uri="{BB962C8B-B14F-4D97-AF65-F5344CB8AC3E}">
        <p14:creationId xmlns:p14="http://schemas.microsoft.com/office/powerpoint/2010/main" val="378372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FC8B-4E24-446B-AD80-1FD73520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F23EE1-3CE2-4B0B-93CA-8E226DDC5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88"/>
            <a:ext cx="12190147" cy="7091872"/>
          </a:xfrm>
        </p:spPr>
      </p:pic>
    </p:spTree>
    <p:extLst>
      <p:ext uri="{BB962C8B-B14F-4D97-AF65-F5344CB8AC3E}">
        <p14:creationId xmlns:p14="http://schemas.microsoft.com/office/powerpoint/2010/main" val="98848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2026-FD9E-4185-85A6-6A80C120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F5399EE-15C5-4018-8D28-39F7AB769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64" y="1825625"/>
            <a:ext cx="7479471" cy="4351338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DE2EEDE-64A0-47D0-8A9B-537F9898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6" y="0"/>
            <a:ext cx="11788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7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C3EEC-8D73-41A0-9335-C9D43964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52" y="0"/>
            <a:ext cx="946789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F4F354-7C15-4A81-93C1-935B7BCB246C}"/>
              </a:ext>
            </a:extLst>
          </p:cNvPr>
          <p:cNvSpPr/>
          <p:nvPr/>
        </p:nvSpPr>
        <p:spPr>
          <a:xfrm>
            <a:off x="531006" y="6641432"/>
            <a:ext cx="4353636" cy="21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13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0551C5-169C-4AF8-A32B-08C71526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977"/>
            <a:ext cx="10515600" cy="4351338"/>
          </a:xfrm>
        </p:spPr>
        <p:txBody>
          <a:bodyPr/>
          <a:lstStyle/>
          <a:p>
            <a:endParaRPr lang="sv-S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2C82A9-A71D-4326-B21C-0A3B14DFFBEA}"/>
              </a:ext>
            </a:extLst>
          </p:cNvPr>
          <p:cNvGrpSpPr/>
          <p:nvPr/>
        </p:nvGrpSpPr>
        <p:grpSpPr>
          <a:xfrm>
            <a:off x="730134" y="132352"/>
            <a:ext cx="10731731" cy="6858000"/>
            <a:chOff x="730134" y="0"/>
            <a:chExt cx="1073173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723A60-8DBA-4DB8-AF61-174C9A242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34" y="0"/>
              <a:ext cx="10731731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2AD31A-E7D5-4CE2-B13F-F552B5A51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199" y="6176963"/>
              <a:ext cx="6777789" cy="392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CCB166-D300-4255-96F8-730A0A25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9767" y="5910262"/>
              <a:ext cx="4157412" cy="40701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2E2283-B3E5-4E25-B0A2-F8D8CFD7B27C}"/>
              </a:ext>
            </a:extLst>
          </p:cNvPr>
          <p:cNvSpPr/>
          <p:nvPr/>
        </p:nvSpPr>
        <p:spPr>
          <a:xfrm>
            <a:off x="531005" y="6449633"/>
            <a:ext cx="11199783" cy="40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54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75CD-EB95-4786-92FA-1BE5627C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D499CE-FBDC-4F79-B716-D4C643833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660"/>
            <a:ext cx="12210409" cy="7103660"/>
          </a:xfrm>
        </p:spPr>
      </p:pic>
    </p:spTree>
    <p:extLst>
      <p:ext uri="{BB962C8B-B14F-4D97-AF65-F5344CB8AC3E}">
        <p14:creationId xmlns:p14="http://schemas.microsoft.com/office/powerpoint/2010/main" val="201594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C3B5-125C-4EFA-8274-BA9047C9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D02D5D7D-7340-4184-BB7B-797AD6FEC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50"/>
            <a:ext cx="12192000" cy="7092950"/>
          </a:xfrm>
        </p:spPr>
      </p:pic>
    </p:spTree>
    <p:extLst>
      <p:ext uri="{BB962C8B-B14F-4D97-AF65-F5344CB8AC3E}">
        <p14:creationId xmlns:p14="http://schemas.microsoft.com/office/powerpoint/2010/main" val="84152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Master grön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219</Words>
  <Application>Microsoft Office PowerPoint</Application>
  <PresentationFormat>Widescreen</PresentationFormat>
  <Paragraphs>45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EC Square Sans Pro Light</vt:lpstr>
      <vt:lpstr>Verdana</vt:lpstr>
      <vt:lpstr>Office Theme</vt:lpstr>
      <vt:lpstr>Blank</vt:lpstr>
      <vt:lpstr>Title Master grön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Hörstedt</dc:creator>
  <cp:lastModifiedBy>Fredrik Hörstedt</cp:lastModifiedBy>
  <cp:revision>10</cp:revision>
  <dcterms:created xsi:type="dcterms:W3CDTF">2020-08-28T06:14:20Z</dcterms:created>
  <dcterms:modified xsi:type="dcterms:W3CDTF">2020-08-28T08:21:26Z</dcterms:modified>
</cp:coreProperties>
</file>