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90CC0-FF68-D148-B7F6-052A67403AD6}" v="24" dt="2020-03-03T00:33:29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3"/>
    <p:restoredTop sz="94102" autoAdjust="0"/>
  </p:normalViewPr>
  <p:slideViewPr>
    <p:cSldViewPr snapToGrid="0" snapToObjects="1">
      <p:cViewPr varScale="1">
        <p:scale>
          <a:sx n="107" d="100"/>
          <a:sy n="107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9C6F6-FC34-4279-B862-12221F6A5CD4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84137-5751-457B-A572-A60F71D61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4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Hitrans</a:t>
            </a:r>
            <a:r>
              <a:rPr lang="en-GB" dirty="0"/>
              <a:t> area made of 5 local authority areas two confirmed for Skye in Highland Council area focussing on the </a:t>
            </a:r>
            <a:r>
              <a:rPr lang="en-GB" dirty="0" err="1"/>
              <a:t>Sleat</a:t>
            </a:r>
            <a:r>
              <a:rPr lang="en-GB" dirty="0"/>
              <a:t> peninsula &amp; the other in the Orkney Isles Council area focussing on St </a:t>
            </a:r>
            <a:r>
              <a:rPr lang="en-GB" dirty="0" err="1"/>
              <a:t>Margarets</a:t>
            </a:r>
            <a:r>
              <a:rPr lang="en-GB" dirty="0"/>
              <a:t> Hope and South </a:t>
            </a:r>
            <a:r>
              <a:rPr lang="en-GB" dirty="0" err="1"/>
              <a:t>Ronaldsay</a:t>
            </a:r>
            <a:r>
              <a:rPr lang="en-GB" dirty="0"/>
              <a:t>. Potential for a third area once Orkney budget is finalised.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84137-5751-457B-A572-A60F71D611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0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Sleat</a:t>
            </a:r>
            <a:r>
              <a:rPr lang="en-GB" dirty="0"/>
              <a:t> is a peninsula area where a circular type route with some deviations to serve all communities is proposed on a scheduled service as well as demand responsive.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84137-5751-457B-A572-A60F71D611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0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84137-5751-457B-A572-A60F71D611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7375-A237-4541-B827-653405348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31B2D-7B3B-3F4A-A0C6-1EA27DD0C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0541B-9D97-C542-B3B9-FDA28989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EA1A0-4129-DB49-90AB-C1C353B9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FDC46-BE50-F444-9C92-213D6993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264F3185-9F97-4AB8-9384-D5160F979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7" y="5727469"/>
            <a:ext cx="3711603" cy="11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3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A729-928F-4E48-A2C0-FEA306E8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A9DAF-1EA3-C648-9968-48046CE7C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7271-94F5-464D-9F46-1BC991C6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DAEB-3951-1B47-8888-DFF9E37B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C4C7-6B64-484C-ABD1-7BACF06F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2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D78B5-FEF4-544B-AE3B-C5EBE31E2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02EE-7E12-334F-A1F7-074F8A274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EEBFC-82F6-384E-84C5-1CF8BD8D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42CC2-06F6-E248-83B3-95FD3213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EA519-AC4C-0A49-B7D9-F3F5C882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8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3305-AA10-444D-B5CE-718B2A74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9E8F-5FB7-3842-B59E-6CF513E5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38B97-C053-124A-9BCD-C1AE5096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AB6E8-7A5B-7F44-B607-C339FEC7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5B8F-A2D7-F048-8870-14E62A4C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6725-2A1E-944F-8A55-A15B3B59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7BE7-5F68-424F-8256-300A4BE6D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8349C-DE23-254F-94C3-DD53AB9E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C426-E4B0-6C4A-9F2F-AF45E626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E712-35FC-C040-833B-8ED4F85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58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E2C7-CA0F-C643-8E51-DB70BFAE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2D22-777E-3E46-9E15-83C323B42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A2D2D-37E4-1B48-B9AE-8D5479DEB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A47B5-6FC0-824A-A74F-66083C70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C10C2-47FC-2A46-9C14-43EA098F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40685-395B-B44F-A19A-E0441C86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5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0F9A-7B1A-844C-A1EC-93DCC57B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8B14-1493-094F-9257-629076F4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D319A-DA7D-3949-BA59-36BDB8D52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174A6-AA22-514B-A88F-BBBCABDB9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1E01C-571C-CB4A-B2C2-A1931418D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16D63-BB2C-B049-94EC-F79C6B74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29AFE7-F14C-CA47-99C2-5E18EAC8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39862-DF49-8542-B967-8877F0A0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10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0F714-A072-2F4F-BF6F-3255850D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0B9A4-4D35-AA4B-9862-C77B6804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FF084-34CB-924C-A44F-7810767D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F3CB1-498E-1B42-93EB-9DAA2821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082624C1-A015-4D9C-BD13-603B305DA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72" y="5225819"/>
            <a:ext cx="3711603" cy="11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3C9FF-AB87-D244-9B50-51F413E6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96150-E428-B74D-86CA-A26373BE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74810-7260-2643-B19C-26B71D31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B51E817A-5216-4269-8249-65BEFB431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7" y="5727469"/>
            <a:ext cx="3711603" cy="11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9ECA-8720-FD4E-82F1-B3928E52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3C53-C189-B14D-BB3E-9DBA89628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8BA3F-7718-7745-B5BF-CBFADC108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B202C-EAD2-6F4C-AE9B-8AF01E18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87E7E-D341-6643-A837-915C940A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5C8B9-9680-3643-B223-5936A005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69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9B84-7D9C-A744-A208-C10240FC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8B1D5-2196-904E-B070-CF52F8663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D50F2-120F-8143-8A1A-DF4C1FCC7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C0032-2CF2-9545-89FE-3D2343B4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7F8C7-920C-C74C-905F-09CD5AAC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7E85-5F57-9949-8D4C-8B85D9CA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2">
            <a:extLst>
              <a:ext uri="{FF2B5EF4-FFF2-40B4-BE49-F238E27FC236}">
                <a16:creationId xmlns:a16="http://schemas.microsoft.com/office/drawing/2014/main" id="{0AF977B6-871F-496B-B44B-8F59A3960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05" y="5689427"/>
            <a:ext cx="3172172" cy="11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9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8CEFAD-9DDD-8348-965F-2A23F381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BF9C3-8C2F-7042-8540-853A88E56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9EDA9-7C9D-0544-94CB-24C9CA0CF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FFAC-FED7-AA49-AE72-3A5222A68F5B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46F9C-7AD1-C54B-BCF1-7C24F696D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94B6D-9550-4046-867C-D156B0E95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10A6-963D-F74F-9CF4-F2EDB88D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1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1.jpe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94D70-6D55-5D41-990D-C45FCBE45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89" y="2786981"/>
            <a:ext cx="6989687" cy="2456823"/>
          </a:xfrm>
        </p:spPr>
        <p:txBody>
          <a:bodyPr anchor="t">
            <a:normAutofit/>
          </a:bodyPr>
          <a:lstStyle/>
          <a:p>
            <a:pPr algn="l"/>
            <a:r>
              <a:rPr lang="en-GB" sz="4400" b="1" dirty="0">
                <a:solidFill>
                  <a:schemeClr val="bg2">
                    <a:lumMod val="25000"/>
                  </a:schemeClr>
                </a:solidFill>
              </a:rPr>
              <a:t>HITRANS </a:t>
            </a:r>
            <a:br>
              <a:rPr lang="en-GB" sz="4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4400" b="1" dirty="0">
                <a:solidFill>
                  <a:schemeClr val="bg2">
                    <a:lumMod val="25000"/>
                  </a:schemeClr>
                </a:solidFill>
              </a:rPr>
              <a:t>Pilot Project Updates</a:t>
            </a:r>
            <a:br>
              <a:rPr lang="en-GB" sz="4400" b="1" dirty="0">
                <a:solidFill>
                  <a:schemeClr val="bg2">
                    <a:lumMod val="25000"/>
                  </a:schemeClr>
                </a:solidFill>
              </a:rPr>
            </a:br>
            <a:endParaRPr lang="en-GB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91DEA-69DC-8C43-84F9-90197C97C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9" y="727747"/>
            <a:ext cx="4805691" cy="1210542"/>
          </a:xfrm>
        </p:spPr>
        <p:txBody>
          <a:bodyPr anchor="b">
            <a:normAutofit/>
          </a:bodyPr>
          <a:lstStyle/>
          <a:p>
            <a:pPr algn="l"/>
            <a:r>
              <a:rPr lang="en-GB" sz="1800" b="1" i="1" dirty="0">
                <a:solidFill>
                  <a:schemeClr val="accent3">
                    <a:lumMod val="50000"/>
                  </a:schemeClr>
                </a:solidFill>
              </a:rPr>
              <a:t>September 2020</a:t>
            </a:r>
          </a:p>
          <a:p>
            <a:pPr algn="l"/>
            <a:r>
              <a:rPr lang="en-GB" sz="1800" b="1" i="1" dirty="0">
                <a:solidFill>
                  <a:schemeClr val="accent3">
                    <a:lumMod val="50000"/>
                  </a:schemeClr>
                </a:solidFill>
              </a:rPr>
              <a:t>MOVE Partner Conference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95FDB62A-A623-E64C-B0F5-6B709B68B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89" y="1938289"/>
            <a:ext cx="4588907" cy="1812617"/>
          </a:xfrm>
          <a:prstGeom prst="rect">
            <a:avLst/>
          </a:prstGeom>
        </p:spPr>
      </p:pic>
      <p:pic>
        <p:nvPicPr>
          <p:cNvPr id="8" name="Picture 7" descr="Image result for hitrans">
            <a:extLst>
              <a:ext uri="{FF2B5EF4-FFF2-40B4-BE49-F238E27FC236}">
                <a16:creationId xmlns:a16="http://schemas.microsoft.com/office/drawing/2014/main" id="{DFB549A2-5FFC-4878-8CBD-F938C182613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4488" y="3770389"/>
            <a:ext cx="4588907" cy="1473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5BCF992-C425-7C4D-BAA4-9BF2997C1BEC}"/>
              </a:ext>
            </a:extLst>
          </p:cNvPr>
          <p:cNvSpPr txBox="1">
            <a:spLocks/>
          </p:cNvSpPr>
          <p:nvPr/>
        </p:nvSpPr>
        <p:spPr>
          <a:xfrm>
            <a:off x="825983" y="4989761"/>
            <a:ext cx="4805691" cy="1210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i="1" dirty="0">
                <a:solidFill>
                  <a:schemeClr val="accent3">
                    <a:lumMod val="50000"/>
                  </a:schemeClr>
                </a:solidFill>
              </a:rPr>
              <a:t> HITRANS</a:t>
            </a:r>
          </a:p>
        </p:txBody>
      </p:sp>
    </p:spTree>
    <p:extLst>
      <p:ext uri="{BB962C8B-B14F-4D97-AF65-F5344CB8AC3E}">
        <p14:creationId xmlns:p14="http://schemas.microsoft.com/office/powerpoint/2010/main" val="422463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A70B-28C0-FF47-8A58-89022013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4" y="158648"/>
            <a:ext cx="706892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HITRANS MOVE Pilot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6F49C-B333-2A4D-A6C4-813E937BB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941" y="1489587"/>
            <a:ext cx="6586491" cy="507344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2400" dirty="0"/>
              <a:t>Three pilots: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Isle of Skye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Culbokie</a:t>
            </a:r>
            <a:endParaRPr lang="en-US" sz="22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eCargo</a:t>
            </a:r>
            <a:r>
              <a:rPr lang="en-US" sz="2200" dirty="0"/>
              <a:t> Bikes (potential)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Common transport demand drivers: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Seasonal Tourism (&amp; public transport)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Aging resident population (24% 65+)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Pressures on health and social care provision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Co-creation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Health Boards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Local communities including Development Trusts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Local Authorities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Existing transport providers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Carbon reduction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8D0A1-CF17-4E4C-A988-AA84200A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19" y="0"/>
            <a:ext cx="4661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9EAB-16FC-4EA4-917E-23958CD4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5" y="142951"/>
            <a:ext cx="4109717" cy="7669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7030A0"/>
                </a:solidFill>
              </a:rPr>
            </a:br>
            <a:br>
              <a:rPr lang="en-GB" dirty="0">
                <a:solidFill>
                  <a:srgbClr val="7030A0"/>
                </a:solidFill>
              </a:rPr>
            </a:br>
            <a:br>
              <a:rPr lang="en-GB" dirty="0">
                <a:solidFill>
                  <a:srgbClr val="7030A0"/>
                </a:solidFill>
              </a:rPr>
            </a:br>
            <a:br>
              <a:rPr lang="en-GB" dirty="0">
                <a:solidFill>
                  <a:srgbClr val="7030A0"/>
                </a:solidFill>
              </a:rPr>
            </a:br>
            <a:r>
              <a:rPr lang="en-GB" sz="4900" b="1" dirty="0">
                <a:solidFill>
                  <a:srgbClr val="7030A0"/>
                </a:solidFill>
              </a:rPr>
              <a:t>Skye Pilot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A1BE9-EC0A-4C43-9AB1-D74AB520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024" y="909867"/>
            <a:ext cx="4690857" cy="446817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Located on </a:t>
            </a:r>
            <a:r>
              <a:rPr lang="en-GB" sz="2400" dirty="0" err="1"/>
              <a:t>Sleat</a:t>
            </a:r>
            <a:r>
              <a:rPr lang="en-GB" sz="2400" dirty="0"/>
              <a:t> peninsula pop 900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Service replacing existing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Operated by </a:t>
            </a:r>
            <a:r>
              <a:rPr lang="en-GB" sz="2400" dirty="0" err="1"/>
              <a:t>Sleat</a:t>
            </a:r>
            <a:r>
              <a:rPr lang="en-GB" sz="2400" dirty="0"/>
              <a:t> Development Trust on behalf of Local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Combination of demand responsive and scheduled service.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Diesel vehicle to be replaced with ENV200 Combi Nissan EV with charge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Current study with NHS to understand health demand and develop solutions to improve access to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Aim to create framework that could be applied 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Technology – Patient booking, </a:t>
            </a:r>
            <a:r>
              <a:rPr lang="en-GB" sz="2400" dirty="0" err="1"/>
              <a:t>MaaS</a:t>
            </a:r>
            <a:r>
              <a:rPr lang="en-GB" sz="2400" dirty="0"/>
              <a:t> etc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95FDB62A-A623-E64C-B0F5-6B709B68B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91" y="5327009"/>
            <a:ext cx="5184397" cy="1530991"/>
          </a:xfrm>
          <a:prstGeom prst="rect">
            <a:avLst/>
          </a:prstGeom>
        </p:spPr>
      </p:pic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093FB7E-31B4-5B48-9C8C-603720B1D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790" y="44042"/>
            <a:ext cx="5473700" cy="5334000"/>
          </a:xfrm>
          <a:prstGeom prst="rect">
            <a:avLst/>
          </a:prstGeom>
        </p:spPr>
      </p:pic>
      <p:pic>
        <p:nvPicPr>
          <p:cNvPr id="8" name="Content Placeholder 5" descr="A car parked in a parking lot&#10;&#10;Description automatically generated">
            <a:extLst>
              <a:ext uri="{FF2B5EF4-FFF2-40B4-BE49-F238E27FC236}">
                <a16:creationId xmlns:a16="http://schemas.microsoft.com/office/drawing/2014/main" id="{CF52AE15-D3F9-C54B-963A-7E93254C0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12" y="5268783"/>
            <a:ext cx="2222747" cy="1483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F93F5D-EAE5-9041-9373-DB5B8EC23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647" y="1045063"/>
            <a:ext cx="2878353" cy="1921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55751E-0457-4647-BD79-644355A70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4519" y="3074346"/>
            <a:ext cx="3191600" cy="1787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2A314-D1BF-B74A-9E84-F631ACE03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4519" y="4990187"/>
            <a:ext cx="3191600" cy="18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070B6-75BA-4B42-B480-1BC2E737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Skye Pilot Project</a:t>
            </a:r>
            <a:endParaRPr lang="en-US" sz="4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0F81E-5AF8-454B-AE1E-343F03488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Pre-</a:t>
            </a:r>
            <a:r>
              <a:rPr lang="en-US" sz="1200" dirty="0" err="1">
                <a:effectLst/>
              </a:rPr>
              <a:t>Covid</a:t>
            </a:r>
            <a:r>
              <a:rPr lang="en-US" sz="1200" dirty="0">
                <a:effectLst/>
              </a:rPr>
              <a:t> we were running two weekly pilot runs, one to the local shop and one to Kyle of </a:t>
            </a:r>
            <a:r>
              <a:rPr lang="en-US" sz="1200" dirty="0" err="1">
                <a:effectLst/>
              </a:rPr>
              <a:t>Lochalsh</a:t>
            </a:r>
            <a:r>
              <a:rPr lang="en-US" sz="1200" dirty="0">
                <a:effectLst/>
              </a:rPr>
              <a:t>, which has more shops and services and p</a:t>
            </a:r>
            <a:r>
              <a:rPr lang="en-US" sz="1200" dirty="0"/>
              <a:t>atronage was building momentum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200" dirty="0"/>
              <a:t>Outbreak of </a:t>
            </a:r>
            <a:r>
              <a:rPr lang="en-US" sz="1200" dirty="0" err="1"/>
              <a:t>Covid</a:t>
            </a:r>
            <a:r>
              <a:rPr lang="en-US" sz="1200" dirty="0"/>
              <a:t> 19 saw a change in focus for the pilot on a temporary basis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 The MOVE vehicle </a:t>
            </a:r>
            <a:r>
              <a:rPr lang="en-US" sz="1200" dirty="0"/>
              <a:t>has been used </a:t>
            </a:r>
            <a:r>
              <a:rPr lang="en-US" sz="1200" dirty="0">
                <a:effectLst/>
              </a:rPr>
              <a:t>to deliver groceries from the local  shop to members of the community who had to shield/isolate, or who couldn’t get to the shops for other reasons.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 Goods delivery has been very popular, and at its height was providing deliveries to 35 households a week </a:t>
            </a:r>
            <a:endParaRPr lang="en-US" sz="12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200" dirty="0"/>
              <a:t>Delivery of the ENV200 to HITRANS local authority is complete and the livery of the vehicle is near completion, delivery date to </a:t>
            </a:r>
            <a:r>
              <a:rPr lang="en-US" sz="1200" dirty="0" err="1"/>
              <a:t>Sleat</a:t>
            </a:r>
            <a:r>
              <a:rPr lang="en-US" sz="1200" dirty="0"/>
              <a:t> is TBC but hopeful it will be September 2020.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200" dirty="0"/>
              <a:t>Order has been placed for the slow charger at the </a:t>
            </a:r>
            <a:r>
              <a:rPr lang="en-US" sz="1200" dirty="0" err="1"/>
              <a:t>Sleat</a:t>
            </a:r>
            <a:r>
              <a:rPr lang="en-US" sz="1200" dirty="0"/>
              <a:t> Community </a:t>
            </a:r>
            <a:r>
              <a:rPr lang="en-US" sz="1200" dirty="0" err="1"/>
              <a:t>Tranpsort</a:t>
            </a:r>
            <a:r>
              <a:rPr lang="en-US" sz="1200" dirty="0"/>
              <a:t> hub which will be the nominated charger specifically for the MOVE vehicle. Installation date TBC estimated 6 weeks approximately. (6 hours full charge for ENV200)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D75097BE-D9BD-4201-B3F8-F1CF5810E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972777"/>
            <a:ext cx="4397433" cy="17369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998063-9C6F-417C-9786-41B6B12F8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3355" y="3707894"/>
            <a:ext cx="1835704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3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0F0E-1325-EB47-BD1F-93BF38BF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41" y="324037"/>
            <a:ext cx="6622143" cy="681038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</a:rPr>
              <a:t>Potential Pilot: </a:t>
            </a:r>
            <a:r>
              <a:rPr lang="en-GB" sz="4000" dirty="0" err="1">
                <a:solidFill>
                  <a:schemeClr val="bg2">
                    <a:lumMod val="50000"/>
                  </a:schemeClr>
                </a:solidFill>
              </a:rPr>
              <a:t>eCargo</a:t>
            </a:r>
            <a:r>
              <a:rPr lang="en-GB" sz="4000" dirty="0">
                <a:solidFill>
                  <a:schemeClr val="bg2">
                    <a:lumMod val="50000"/>
                  </a:schemeClr>
                </a:solidFill>
              </a:rPr>
              <a:t> Bike Trials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04E3C-3A21-D74F-9082-7FAC2C22E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38" y="1289039"/>
            <a:ext cx="7791771" cy="4429590"/>
          </a:xfrm>
        </p:spPr>
        <p:txBody>
          <a:bodyPr>
            <a:normAutofit fontScale="92500"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12 </a:t>
            </a:r>
            <a:r>
              <a:rPr lang="en-GB" sz="2000" dirty="0" err="1"/>
              <a:t>eCargo</a:t>
            </a:r>
            <a:r>
              <a:rPr lang="en-GB" sz="2000" dirty="0"/>
              <a:t> bikes to be trialled across 3 locations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Locations TBC but support from Orkney, Argyll &amp; Bute, Moray &amp; Highland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Initial positive discussions with councils, community organisations &amp; BIDs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Target local businesses to promote modal shift from van/car deliveries to low carbon alternative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Increasing number of businesses offering deliveries due to Covid-19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Local authority Covid-19 interventions are making more space for people to walk &amp; cycle safely in project areas – widening footpaths &amp; creating dedicated cycle lanes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Early discussions with bike providers &amp; recommendations from other RTP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2B2B4-AAF6-F045-8BFF-1ABE5F56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833" y="2518484"/>
            <a:ext cx="3318208" cy="1601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90586-D75D-9C45-A116-823D31CE5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387" y="285132"/>
            <a:ext cx="3507098" cy="2007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733AA-8557-A048-940A-8A868E89D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833" y="4119520"/>
            <a:ext cx="3168829" cy="2471687"/>
          </a:xfrm>
          <a:prstGeom prst="rect">
            <a:avLst/>
          </a:prstGeom>
        </p:spPr>
      </p:pic>
      <p:pic>
        <p:nvPicPr>
          <p:cNvPr id="8" name="Picture 7" descr="Image result for hitrans">
            <a:extLst>
              <a:ext uri="{FF2B5EF4-FFF2-40B4-BE49-F238E27FC236}">
                <a16:creationId xmlns:a16="http://schemas.microsoft.com/office/drawing/2014/main" id="{741F8AF1-12AD-AC46-983A-6C42353A892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514" y="6060281"/>
            <a:ext cx="2109286" cy="681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011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516</Words>
  <Application>Microsoft Office PowerPoint</Application>
  <PresentationFormat>Widescreen</PresentationFormat>
  <Paragraphs>50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Office Theme</vt:lpstr>
      <vt:lpstr>HITRANS  Pilot Project Updates </vt:lpstr>
      <vt:lpstr>HITRANS MOVE Pilot Projects</vt:lpstr>
      <vt:lpstr>    Skye Pilot Project</vt:lpstr>
      <vt:lpstr>Skye Pilot Project</vt:lpstr>
      <vt:lpstr>Potential Pilot: eCargo Bike Trials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HITRANS  Pilot Project Updates </dc:title>
  <dc:creator>Julie Cromarty</dc:creator>
  <cp:lastModifiedBy>Julie Cromarty</cp:lastModifiedBy>
  <cp:revision>4</cp:revision>
  <dcterms:created xsi:type="dcterms:W3CDTF">2020-09-07T20:55:31Z</dcterms:created>
  <dcterms:modified xsi:type="dcterms:W3CDTF">2020-09-07T21:02:14Z</dcterms:modified>
</cp:coreProperties>
</file>