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5"/>
  </p:notesMasterIdLst>
  <p:sldIdLst>
    <p:sldId id="257" r:id="rId4"/>
    <p:sldId id="361" r:id="rId5"/>
    <p:sldId id="922" r:id="rId6"/>
    <p:sldId id="325" r:id="rId7"/>
    <p:sldId id="321" r:id="rId8"/>
    <p:sldId id="925" r:id="rId9"/>
    <p:sldId id="926" r:id="rId10"/>
    <p:sldId id="265" r:id="rId11"/>
    <p:sldId id="933" r:id="rId12"/>
    <p:sldId id="928" r:id="rId13"/>
    <p:sldId id="272" r:id="rId14"/>
    <p:sldId id="929" r:id="rId15"/>
    <p:sldId id="924" r:id="rId16"/>
    <p:sldId id="930" r:id="rId17"/>
    <p:sldId id="266" r:id="rId18"/>
    <p:sldId id="750" r:id="rId19"/>
    <p:sldId id="751" r:id="rId20"/>
    <p:sldId id="931" r:id="rId21"/>
    <p:sldId id="258" r:id="rId22"/>
    <p:sldId id="270" r:id="rId23"/>
    <p:sldId id="93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289C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85" autoAdjust="0"/>
  </p:normalViewPr>
  <p:slideViewPr>
    <p:cSldViewPr>
      <p:cViewPr varScale="1">
        <p:scale>
          <a:sx n="62" d="100"/>
          <a:sy n="62" d="100"/>
        </p:scale>
        <p:origin x="103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8EAEE-8958-4409-A7F8-A2C1CCC6957E}" type="datetimeFigureOut">
              <a:rPr lang="da-DK" smtClean="0"/>
              <a:t>17-09-2020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1C93D-FA76-4EA6-BA74-1B5175D13A3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94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er udfordringen? Hvem har en udfordring?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oplever at der bliver færre busser og droslet ned på betjeningen.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er teoretiske analyser af en mobilitetsfattigdom – der hvor folk har ingen eller kun en bil og ingen bus.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hvem oplever problemet? Og hvad er behovet?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svært at finde dem der har et problem og som vil bruge en delebil.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Pointe 1.a.Vi skal have mere kvalitative undersøgelser og viden om hvem der konkret har et behov – hvilket behov.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Pointe 1.b. Bilafhængighed og øget bilbrug bliver et problem inde i byerne. Når man pendler fra by til land. Det skaber trængsel. Så vi skal have en indsats der går på at vi sætter bilen og skifter til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-transit når vi skal ind i byerne.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A405C-CA59-46F4-A92A-FCF4925802E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787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5BF2-196B-46FD-A898-FDFB1C9171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71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kan godt være at man skal køre et par cirkler omkring design og test, før ideen er klar</a:t>
            </a:r>
          </a:p>
          <a:p>
            <a:endParaRPr lang="da-DK" dirty="0"/>
          </a:p>
          <a:p>
            <a:r>
              <a:rPr lang="da-DK" dirty="0"/>
              <a:t>Følelsen er ofte ikke </a:t>
            </a:r>
            <a:r>
              <a:rPr lang="da-DK"/>
              <a:t>få lineær/</a:t>
            </a:r>
            <a:r>
              <a:rPr lang="da-DK" dirty="0"/>
              <a:t>cirkulær </a:t>
            </a:r>
          </a:p>
          <a:p>
            <a:endParaRPr lang="da-DK" dirty="0"/>
          </a:p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5BF2-196B-46FD-A898-FDFB1C9171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9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Transport is </a:t>
            </a:r>
            <a:r>
              <a:rPr lang="da-DK" dirty="0" err="1"/>
              <a:t>being</a:t>
            </a:r>
            <a:r>
              <a:rPr lang="da-DK" dirty="0"/>
              <a:t> </a:t>
            </a:r>
            <a:r>
              <a:rPr lang="da-DK" dirty="0" err="1"/>
              <a:t>disrupted</a:t>
            </a:r>
            <a:endParaRPr lang="da-DK" dirty="0"/>
          </a:p>
          <a:p>
            <a:r>
              <a:rPr lang="da-DK" dirty="0" err="1"/>
              <a:t>Many</a:t>
            </a:r>
            <a:r>
              <a:rPr lang="da-DK" dirty="0"/>
              <a:t> new solutions and </a:t>
            </a:r>
            <a:r>
              <a:rPr lang="da-DK" dirty="0" err="1"/>
              <a:t>change</a:t>
            </a:r>
            <a:r>
              <a:rPr lang="da-DK" dirty="0"/>
              <a:t> in </a:t>
            </a:r>
            <a:r>
              <a:rPr lang="da-DK" dirty="0" err="1"/>
              <a:t>actors</a:t>
            </a:r>
            <a:endParaRPr lang="da-DK" dirty="0"/>
          </a:p>
          <a:p>
            <a:r>
              <a:rPr lang="da-DK" dirty="0"/>
              <a:t>1000s of pilots and </a:t>
            </a:r>
            <a:r>
              <a:rPr lang="da-DK" dirty="0" err="1"/>
              <a:t>projects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</a:t>
            </a:r>
            <a:r>
              <a:rPr lang="da-DK" dirty="0" err="1"/>
              <a:t>connectivity</a:t>
            </a:r>
            <a:r>
              <a:rPr lang="da-DK" dirty="0"/>
              <a:t> with </a:t>
            </a:r>
            <a:r>
              <a:rPr lang="da-DK" dirty="0" err="1"/>
              <a:t>sustainable</a:t>
            </a:r>
            <a:r>
              <a:rPr lang="da-DK" dirty="0"/>
              <a:t> modes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45D48-4E2D-4122-8A13-762F166871A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5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192" y="36576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110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664F1-216F-4BBC-B12B-1145CC765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BDDC0ED-DCE4-466F-9525-5FBA860B1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9D6247-101C-4B5A-B6EC-86BF1D08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463DAA2-EEE2-4AAD-A675-6A3EEE0F9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91200DA-E160-4EDB-AD93-57B7994D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4001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B18F97-25D7-4E93-9786-08B7D991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D38C2A-9F14-4615-B38D-77A203CD4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BB5431-39E2-4B8D-AD25-70629B72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C7D8B80-8BD9-406D-BF77-4A588487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B3FB4EE-2113-40EF-949A-1F311B9A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8188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C8D2BB-AAB7-4EDF-AB06-B6E5D4EF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619B210-FFA3-4157-AB3E-DFD068076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6F6DDBF-E2BE-42F6-80ED-CD620A0C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109D1D2-8DFC-47DF-A630-8C02BC04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7BBC74B-A967-492C-8690-18F0AA70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146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FEC0E8-2381-4BB0-B5EC-10D4678B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47A75C-0C6C-49AA-A997-4029A5619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33BAB8-52D8-4022-BC30-48C777DF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63D8247-7834-4031-A3E8-A8D1B581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20354F-5755-41AD-81D0-762EC1B1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F88E8D8-480B-4896-906D-0B8F4DE3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410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798705-77E2-4706-9CCE-E7CB5E47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92E972-2213-4CDA-87D5-89D57B093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28B7F8-88F8-4BEC-92FD-F44A3205B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F45B0B5-A0E1-48D6-9B91-2562D2E47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6695ADB-A68C-4D6B-A120-D816B1F74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EB83DEA-A3BB-4C0F-BFDB-04C35709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77F6409-99BF-4F42-8F2C-37A745C6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41A1D00-781B-49D9-BE69-B48E3ADE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7291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D8014F-9C77-4CAC-9546-DC8599C2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C061C7-FCB9-4416-ADF9-96E91947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8DEC622-BD3F-41A5-A4EA-5F200420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7F20BE7-6800-4FE8-B5A9-E1051D57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064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B29DE8B-236F-4FDD-9B37-9C867A2C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0992B8D-AFF1-4BAA-8BD2-EF948894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6FBF0F7-CE2F-4EB3-B8BD-DACE11E42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9273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D90B1F-E14A-4922-866A-6BE1C6CD1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1761405-5FEA-4821-8375-7F2447FB6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C8A10BD-B63F-4111-B958-27851DFB2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355A58F-7613-4D25-88A5-C435C14F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159B291-9BB7-41BF-BEA8-E6865E597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487FF3-02AB-4EBD-BD13-7E8FFA85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135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097E1B-3533-4596-BF1F-6700D31B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4C571A1-CDE7-4A6E-97ED-A5713110D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233BF7A-C97E-4243-9132-201CFE083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D8DC87-D2E4-4F1C-A5AC-2AA6B303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491EDBF-DB99-462C-BCCD-2E0990D6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7562128-1D98-4859-959C-DBE006EF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7070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B6FA2B-A5F9-4410-8DB5-25815E9F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B4655B9-32AC-418A-B2E9-83D29BA25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671F5-8B62-403C-8639-B2E98EB0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D2B5DA-1731-4225-A1AE-B75A7939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AA246CE-8A4E-46EF-A881-090560938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5000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FA35D0E-D76A-484C-8110-CE02BB4E8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B3B65D5-A375-434A-9FB7-7FE1A3C16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781D8D-E45D-4D49-9D67-6C855CDA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D8678E5-FE7D-40EF-9302-BF86A8C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28BC95-D0AA-40A4-A060-E01AFDD2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5808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3EC30-FE87-4291-BD8C-93AA17CB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BB4AD3-F06D-4BE5-B74C-31505B56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4A1162-263D-46F8-AFE2-93BF559E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65AE-E7CA-450A-AEDE-F46DAB2B245E}" type="datetimeFigureOut">
              <a:rPr lang="da-DK" smtClean="0"/>
              <a:t>17-09-2020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A25C43-3310-4708-ABB1-25EA7B6D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53B7BD-3D0A-493F-968F-E6D00EFF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147-8100-41E5-A988-292ED569C25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8833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C2649-6AF8-4567-BA5E-A063E7E4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3B81C0-8E49-4583-9C82-4960D98AB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4926"/>
            <a:ext cx="5181600" cy="464998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A41C008-29CE-4575-A811-6772E919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4926"/>
            <a:ext cx="5181600" cy="464998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18BF530-BE42-41D0-9717-F2B9AD26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65AE-E7CA-450A-AEDE-F46DAB2B245E}" type="datetimeFigureOut">
              <a:rPr lang="da-DK" smtClean="0"/>
              <a:t>17-09-2020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EF6A29C-1A36-4B9C-83EF-54EB960E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4D17B4C-DFDD-4821-A594-B79AB876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147-8100-41E5-A988-292ED569C25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171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A52E7-B5D1-45B2-8ACC-EB9CA0A0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962"/>
            <a:ext cx="10515600" cy="822311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14DD921-2D3E-4BC6-87A8-24CBAD9F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065AE-E7CA-450A-AEDE-F46DAB2B245E}" type="datetimeFigureOut">
              <a:rPr lang="da-DK" smtClean="0"/>
              <a:t>17-09-2020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DD4EDBA-553C-4831-AB2D-53BBB4F1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7ABBF1C-3A55-47C9-B79B-B83BC6C9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147-8100-41E5-A988-292ED569C25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328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25426"/>
            <a:ext cx="4834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ED67E0AC-0CCA-45FF-8D23-FFB5A8F2BB20}"/>
              </a:ext>
            </a:extLst>
          </p:cNvPr>
          <p:cNvSpPr/>
          <p:nvPr userDrawn="1"/>
        </p:nvSpPr>
        <p:spPr>
          <a:xfrm>
            <a:off x="0" y="6487541"/>
            <a:ext cx="12192000" cy="370459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F3E5450-2963-4F30-811A-986FF0F667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73035"/>
            <a:ext cx="1676400" cy="503053"/>
          </a:xfrm>
          <a:prstGeom prst="rect">
            <a:avLst/>
          </a:prstGeom>
        </p:spPr>
      </p:pic>
      <p:pic>
        <p:nvPicPr>
          <p:cNvPr id="9" name="Billede 6">
            <a:extLst>
              <a:ext uri="{FF2B5EF4-FFF2-40B4-BE49-F238E27FC236}">
                <a16:creationId xmlns:a16="http://schemas.microsoft.com/office/drawing/2014/main" id="{40148D31-83F4-4D08-9B74-0A5295E08B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39" y="5663709"/>
            <a:ext cx="2163061" cy="784109"/>
          </a:xfrm>
          <a:prstGeom prst="rect">
            <a:avLst/>
          </a:prstGeom>
          <a:ln>
            <a:noFill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C109B4E-0BB9-421F-831A-5B3D48AFC86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5707592"/>
            <a:ext cx="1954022" cy="6963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E69D708-A003-46B4-871C-5F744AFF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32CAA06-B322-41E7-8565-73FEC491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02C1C1-1A93-44BE-AC73-1471F21B9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64F09-395D-40B2-8D3B-23F94558F79F}" type="datetimeFigureOut">
              <a:rPr lang="sv-SE" smtClean="0"/>
              <a:t>2020-09-17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525DB4D-13C4-4079-80BA-280EE9548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6934AE5-5494-48D7-AFC4-754741AE9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C3B1D-47AD-4871-8ECC-1840E02B6B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754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CBD78CD-07E9-4D6E-8E72-315346B83191}"/>
              </a:ext>
            </a:extLst>
          </p:cNvPr>
          <p:cNvSpPr/>
          <p:nvPr userDrawn="1"/>
        </p:nvSpPr>
        <p:spPr>
          <a:xfrm>
            <a:off x="0" y="2"/>
            <a:ext cx="12192000" cy="1250828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>
              <a:latin typeface="Arial Nova" panose="020B0504020202020204" pitchFamily="34" charset="0"/>
            </a:endParaRPr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D5A1BD9-6ADD-4EAD-A9C7-8C3C7395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31"/>
            <a:ext cx="10515600" cy="822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6AB420-E939-41FB-8911-DB524B8AE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2227"/>
            <a:ext cx="10515600" cy="455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A2A3D2-CACD-46AD-844B-55E30B89D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065AE-E7CA-450A-AEDE-F46DAB2B245E}" type="datetimeFigureOut">
              <a:rPr lang="da-DK" smtClean="0"/>
              <a:t>17-09-2020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A970D0B-1867-4D6A-B144-54B0E0244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1E9319C-F886-4E9F-B67D-0C920F8C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20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E0147-8100-41E5-A988-292ED569C259}" type="slidenum">
              <a:rPr lang="da-DK" smtClean="0"/>
              <a:t>‹#›</a:t>
            </a:fld>
            <a:endParaRPr lang="da-DK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8E57443-869E-4026-B30B-DD287C590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734" y="6183290"/>
            <a:ext cx="1861266" cy="6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2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31" y="7399"/>
            <a:ext cx="12191999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0FD81F2-4E8A-4C56-A7CB-68CAE5416E9F}"/>
              </a:ext>
            </a:extLst>
          </p:cNvPr>
          <p:cNvSpPr/>
          <p:nvPr/>
        </p:nvSpPr>
        <p:spPr>
          <a:xfrm>
            <a:off x="0" y="5643837"/>
            <a:ext cx="12201329" cy="122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0" y="4267200"/>
            <a:ext cx="5314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2400" dirty="0">
                <a:solidFill>
                  <a:srgbClr val="92D05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MOVE partner meeting</a:t>
            </a:r>
          </a:p>
          <a:p>
            <a:pPr algn="r"/>
            <a:r>
              <a:rPr lang="da-DK" sz="2400" dirty="0">
                <a:solidFill>
                  <a:srgbClr val="92D05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September 10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509175"/>
            <a:ext cx="5314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3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INTELLIGENT </a:t>
            </a:r>
          </a:p>
          <a:p>
            <a:pPr algn="r"/>
            <a:r>
              <a:rPr lang="da-DK" sz="3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MOBILITY</a:t>
            </a:r>
          </a:p>
          <a:p>
            <a:pPr algn="r"/>
            <a:r>
              <a:rPr lang="da-DK" sz="3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OF THE FUTURE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638800" y="2181642"/>
            <a:ext cx="0" cy="2547223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lede 13">
            <a:extLst>
              <a:ext uri="{FF2B5EF4-FFF2-40B4-BE49-F238E27FC236}">
                <a16:creationId xmlns:a16="http://schemas.microsoft.com/office/drawing/2014/main" id="{098DF800-B0E7-4246-872F-5E48CC847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31" y="2657669"/>
            <a:ext cx="5148259" cy="154488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8B7AAC9-9447-4481-AA8F-614777788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24" y="5971317"/>
            <a:ext cx="673116" cy="62240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38B0EF2-4587-4CD6-BD84-0F8AD1AE1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91200"/>
            <a:ext cx="2061516" cy="954051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27DA389-D5F4-4F27-A8EF-B6A58A0EF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986616"/>
            <a:ext cx="2540000" cy="6477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BCD0812-F84C-4BEB-809B-ED1664A06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3" y="6039447"/>
            <a:ext cx="1720155" cy="51604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8BCEAB-C87C-453E-993D-1A1C581829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784892"/>
            <a:ext cx="2523264" cy="9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45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CCECD00-C842-4787-BDD7-E8985201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da-DK" b="1" dirty="0"/>
              <a:t>Car </a:t>
            </a:r>
            <a:r>
              <a:rPr lang="da-DK" b="1" dirty="0" err="1"/>
              <a:t>sharing</a:t>
            </a:r>
            <a:r>
              <a:rPr lang="da-DK" b="1" dirty="0"/>
              <a:t> – </a:t>
            </a:r>
            <a:r>
              <a:rPr lang="da-DK" b="1" dirty="0" err="1"/>
              <a:t>free</a:t>
            </a:r>
            <a:r>
              <a:rPr lang="da-DK" b="1" dirty="0"/>
              <a:t> </a:t>
            </a:r>
            <a:r>
              <a:rPr lang="da-DK" b="1" dirty="0" err="1"/>
              <a:t>floating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F23164-BAC9-4E6E-8649-CBF1BCBB8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378" b="1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3C2FE93-B8DF-445D-A2B2-89CE06C6D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 marL="285750" marR="26035" indent="-285750" fontAlgn="t"/>
            <a:r>
              <a:rPr lang="da-DK" dirty="0" err="1"/>
              <a:t>Charging</a:t>
            </a:r>
            <a:r>
              <a:rPr lang="da-DK" dirty="0"/>
              <a:t> </a:t>
            </a:r>
            <a:r>
              <a:rPr lang="da-DK" dirty="0" err="1"/>
              <a:t>infrastructure</a:t>
            </a:r>
            <a:r>
              <a:rPr lang="da-DK" dirty="0"/>
              <a:t>?</a:t>
            </a:r>
          </a:p>
          <a:p>
            <a:pPr marL="285750" marR="26035" indent="-285750" fontAlgn="t"/>
            <a:r>
              <a:rPr lang="da-DK" dirty="0" err="1"/>
              <a:t>Parking</a:t>
            </a:r>
            <a:r>
              <a:rPr lang="da-DK" dirty="0"/>
              <a:t> issues?</a:t>
            </a:r>
          </a:p>
          <a:p>
            <a:pPr marL="285750" marR="26035" indent="-285750" fontAlgn="t"/>
            <a:r>
              <a:rPr lang="da-DK" dirty="0" err="1"/>
              <a:t>Which</a:t>
            </a:r>
            <a:r>
              <a:rPr lang="da-DK" dirty="0"/>
              <a:t> car service?</a:t>
            </a:r>
            <a:br>
              <a:rPr lang="da-DK" dirty="0"/>
            </a:br>
            <a:r>
              <a:rPr lang="da-DK" dirty="0" err="1"/>
              <a:t>GreenMobility</a:t>
            </a:r>
            <a:r>
              <a:rPr lang="da-DK" dirty="0"/>
              <a:t> – Corona </a:t>
            </a:r>
            <a:r>
              <a:rPr lang="da-DK" dirty="0" err="1"/>
              <a:t>uncertainties</a:t>
            </a:r>
            <a:endParaRPr lang="da-DK" dirty="0"/>
          </a:p>
          <a:p>
            <a:pPr marL="285750" marR="26035" indent="-285750" fontAlgn="t"/>
            <a:r>
              <a:rPr lang="da-DK" dirty="0"/>
              <a:t>User </a:t>
            </a:r>
            <a:r>
              <a:rPr lang="da-DK" dirty="0" err="1"/>
              <a:t>surveys</a:t>
            </a:r>
            <a:r>
              <a:rPr lang="da-DK" dirty="0"/>
              <a:t> </a:t>
            </a:r>
            <a:r>
              <a:rPr lang="da-DK" dirty="0" err="1"/>
              <a:t>next</a:t>
            </a:r>
            <a:r>
              <a:rPr lang="da-DK" dirty="0"/>
              <a:t> step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936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22D11F0-9B2B-4D6F-8C84-A438BDBA62E3}"/>
              </a:ext>
            </a:extLst>
          </p:cNvPr>
          <p:cNvSpPr/>
          <p:nvPr/>
        </p:nvSpPr>
        <p:spPr>
          <a:xfrm>
            <a:off x="379039" y="533401"/>
            <a:ext cx="627510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700" b="1" dirty="0"/>
              <a:t> Electric Scooters</a:t>
            </a:r>
            <a:br>
              <a:rPr lang="da-DK" sz="1700" b="1" dirty="0"/>
            </a:br>
            <a:r>
              <a:rPr lang="da-DK" sz="1700" dirty="0" err="1"/>
              <a:t>Political</a:t>
            </a:r>
            <a:r>
              <a:rPr lang="da-DK" sz="1700" dirty="0"/>
              <a:t> decision </a:t>
            </a:r>
            <a:r>
              <a:rPr lang="da-DK" sz="1700" dirty="0" err="1"/>
              <a:t>difficult</a:t>
            </a:r>
            <a:endParaRPr lang="da-DK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Speed limit in parks and city center </a:t>
            </a:r>
            <a:r>
              <a:rPr lang="da-DK" sz="1700" dirty="0" err="1"/>
              <a:t>down</a:t>
            </a:r>
            <a:r>
              <a:rPr lang="da-DK" sz="1700" dirty="0"/>
              <a:t> to </a:t>
            </a:r>
            <a:r>
              <a:rPr lang="da-DK" sz="1700" dirty="0" err="1"/>
              <a:t>walkin</a:t>
            </a:r>
            <a:r>
              <a:rPr lang="da-DK" sz="1700" dirty="0"/>
              <a:t>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Non-</a:t>
            </a:r>
            <a:r>
              <a:rPr lang="da-DK" sz="1700" dirty="0" err="1"/>
              <a:t>usable</a:t>
            </a:r>
            <a:r>
              <a:rPr lang="da-DK" sz="1700" dirty="0"/>
              <a:t> from </a:t>
            </a:r>
            <a:r>
              <a:rPr lang="da-DK" sz="1700" dirty="0" err="1"/>
              <a:t>midnight</a:t>
            </a:r>
            <a:r>
              <a:rPr lang="da-DK" sz="1700" dirty="0"/>
              <a:t> to 6 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6 </a:t>
            </a:r>
            <a:r>
              <a:rPr lang="da-DK" sz="1700" dirty="0" err="1"/>
              <a:t>months</a:t>
            </a:r>
            <a:r>
              <a:rPr lang="da-DK" sz="1700" dirty="0"/>
              <a:t> </a:t>
            </a:r>
            <a:r>
              <a:rPr lang="da-DK" sz="1700" dirty="0" err="1"/>
              <a:t>trial</a:t>
            </a:r>
            <a:r>
              <a:rPr lang="da-DK" sz="1700" dirty="0"/>
              <a:t> with 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150 scooters in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 err="1"/>
              <a:t>Free</a:t>
            </a:r>
            <a:r>
              <a:rPr lang="da-DK" sz="1700" dirty="0"/>
              <a:t> </a:t>
            </a:r>
            <a:r>
              <a:rPr lang="da-DK" sz="1700" dirty="0" err="1"/>
              <a:t>floating</a:t>
            </a:r>
            <a:r>
              <a:rPr lang="da-DK" sz="1700" dirty="0"/>
              <a:t>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Drop </a:t>
            </a:r>
            <a:r>
              <a:rPr lang="da-DK" sz="1700" dirty="0" err="1"/>
              <a:t>off</a:t>
            </a:r>
            <a:r>
              <a:rPr lang="da-DK" sz="1700" dirty="0"/>
              <a:t>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Maximum </a:t>
            </a:r>
            <a:r>
              <a:rPr lang="da-DK" sz="1700" dirty="0" err="1"/>
              <a:t>three</a:t>
            </a:r>
            <a:r>
              <a:rPr lang="da-DK" sz="1700" dirty="0"/>
              <a:t> </a:t>
            </a:r>
            <a:r>
              <a:rPr lang="da-DK" sz="1700" dirty="0" err="1"/>
              <a:t>days</a:t>
            </a:r>
            <a:r>
              <a:rPr lang="da-DK" sz="1700" dirty="0"/>
              <a:t> in </a:t>
            </a:r>
            <a:r>
              <a:rPr lang="da-DK" sz="1700" dirty="0" err="1"/>
              <a:t>one</a:t>
            </a:r>
            <a:r>
              <a:rPr lang="da-DK" sz="1700" dirty="0"/>
              <a:t>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700" dirty="0"/>
          </a:p>
          <a:p>
            <a:r>
              <a:rPr lang="da-DK" sz="1700" u="sng" dirty="0"/>
              <a:t>Preliminary </a:t>
            </a:r>
            <a:r>
              <a:rPr lang="da-DK" sz="1700" u="sng" dirty="0" err="1"/>
              <a:t>conclusions</a:t>
            </a:r>
            <a:endParaRPr lang="da-DK" sz="17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Turbulent </a:t>
            </a:r>
            <a:r>
              <a:rPr lang="da-DK" sz="1700" dirty="0" err="1"/>
              <a:t>take-off</a:t>
            </a:r>
            <a:endParaRPr lang="da-DK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 err="1"/>
              <a:t>Very</a:t>
            </a:r>
            <a:r>
              <a:rPr lang="da-DK" sz="1700" dirty="0"/>
              <a:t> </a:t>
            </a:r>
            <a:r>
              <a:rPr lang="da-DK" sz="1700" dirty="0" err="1"/>
              <a:t>much</a:t>
            </a:r>
            <a:r>
              <a:rPr lang="da-DK" sz="1700" dirty="0"/>
              <a:t> </a:t>
            </a:r>
            <a:r>
              <a:rPr lang="da-DK" sz="1700" dirty="0" err="1"/>
              <a:t>activity</a:t>
            </a:r>
            <a:r>
              <a:rPr lang="da-DK" sz="1700" dirty="0"/>
              <a:t> on </a:t>
            </a:r>
            <a:r>
              <a:rPr lang="da-DK" sz="1700" dirty="0" err="1"/>
              <a:t>city’s</a:t>
            </a:r>
            <a:r>
              <a:rPr lang="da-DK" sz="1700" dirty="0"/>
              <a:t> 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Tier </a:t>
            </a:r>
            <a:r>
              <a:rPr lang="da-DK" sz="1700" dirty="0" err="1"/>
              <a:t>staff</a:t>
            </a:r>
            <a:r>
              <a:rPr lang="da-DK" sz="1700" dirty="0"/>
              <a:t> </a:t>
            </a:r>
            <a:r>
              <a:rPr lang="da-DK" sz="1700" dirty="0" err="1"/>
              <a:t>daily</a:t>
            </a:r>
            <a:r>
              <a:rPr lang="da-DK" sz="1700" dirty="0"/>
              <a:t> on-site </a:t>
            </a:r>
            <a:r>
              <a:rPr lang="da-DK" sz="1700" dirty="0" err="1"/>
              <a:t>first</a:t>
            </a:r>
            <a:r>
              <a:rPr lang="da-DK" sz="1700" dirty="0"/>
              <a:t> </a:t>
            </a:r>
            <a:r>
              <a:rPr lang="da-DK" sz="1700" dirty="0" err="1"/>
              <a:t>two</a:t>
            </a:r>
            <a:r>
              <a:rPr lang="da-DK" sz="1700" dirty="0"/>
              <a:t> </a:t>
            </a:r>
            <a:r>
              <a:rPr lang="da-DK" sz="1700" dirty="0" err="1"/>
              <a:t>weeks</a:t>
            </a:r>
            <a:endParaRPr lang="da-DK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Adaptation </a:t>
            </a:r>
            <a:r>
              <a:rPr lang="da-DK" sz="1700" dirty="0" err="1"/>
              <a:t>period</a:t>
            </a:r>
            <a:endParaRPr lang="da-DK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High </a:t>
            </a:r>
            <a:r>
              <a:rPr lang="da-DK" sz="1700" dirty="0" err="1"/>
              <a:t>degree</a:t>
            </a:r>
            <a:r>
              <a:rPr lang="da-DK" sz="1700" dirty="0"/>
              <a:t> of </a:t>
            </a:r>
            <a:r>
              <a:rPr lang="da-DK" sz="1700" dirty="0" err="1"/>
              <a:t>use</a:t>
            </a:r>
            <a:r>
              <a:rPr lang="da-DK" sz="1700" dirty="0"/>
              <a:t> </a:t>
            </a:r>
            <a:r>
              <a:rPr lang="da-DK" sz="1700" dirty="0" err="1"/>
              <a:t>afternoon</a:t>
            </a:r>
            <a:r>
              <a:rPr lang="da-DK" sz="1700" dirty="0"/>
              <a:t>/</a:t>
            </a:r>
            <a:r>
              <a:rPr lang="da-DK" sz="1700" dirty="0" err="1"/>
              <a:t>evening</a:t>
            </a:r>
            <a:r>
              <a:rPr lang="da-DK" sz="1700" dirty="0"/>
              <a:t> (last mile)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Average trip 10 </a:t>
            </a:r>
            <a:r>
              <a:rPr lang="da-DK" sz="1700" dirty="0" err="1"/>
              <a:t>minutes</a:t>
            </a:r>
            <a:endParaRPr lang="da-DK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/>
              <a:t>100 + </a:t>
            </a:r>
            <a:r>
              <a:rPr lang="da-DK" sz="1700" dirty="0" err="1"/>
              <a:t>daily</a:t>
            </a:r>
            <a:r>
              <a:rPr lang="da-DK" sz="1700" dirty="0"/>
              <a:t>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700" dirty="0" err="1"/>
              <a:t>Economically</a:t>
            </a:r>
            <a:r>
              <a:rPr lang="da-DK" sz="1700" dirty="0"/>
              <a:t> </a:t>
            </a:r>
            <a:r>
              <a:rPr lang="da-DK" sz="1700" dirty="0" err="1"/>
              <a:t>viable</a:t>
            </a:r>
            <a:r>
              <a:rPr lang="da-DK" sz="1700" dirty="0"/>
              <a:t>?</a:t>
            </a:r>
          </a:p>
          <a:p>
            <a:endParaRPr lang="da-DK" sz="1700" u="sng" dirty="0"/>
          </a:p>
          <a:p>
            <a:endParaRPr lang="da-DK" sz="1700" dirty="0">
              <a:solidFill>
                <a:srgbClr val="FF0000"/>
              </a:solidFill>
            </a:endParaRPr>
          </a:p>
        </p:txBody>
      </p:sp>
      <p:pic>
        <p:nvPicPr>
          <p:cNvPr id="15" name="Billede 14" descr="Et billede, der indeholder udendørs, sidder, strand, stol&#10;&#10;Automatisk genereret beskrivelse">
            <a:extLst>
              <a:ext uri="{FF2B5EF4-FFF2-40B4-BE49-F238E27FC236}">
                <a16:creationId xmlns:a16="http://schemas.microsoft.com/office/drawing/2014/main" id="{AE011DB6-4951-4712-B2BE-520C3E4C2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82" y="0"/>
            <a:ext cx="6042918" cy="453218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3C3016E-B2CB-4A75-A2CF-DE25E98FFA4A}"/>
              </a:ext>
            </a:extLst>
          </p:cNvPr>
          <p:cNvSpPr txBox="1"/>
          <p:nvPr/>
        </p:nvSpPr>
        <p:spPr>
          <a:xfrm>
            <a:off x="7086600" y="2725492"/>
            <a:ext cx="25575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Station drop-</a:t>
            </a:r>
            <a:r>
              <a:rPr lang="da-DK" sz="900" dirty="0" err="1"/>
              <a:t>off</a:t>
            </a:r>
            <a:endParaRPr lang="da-DK" sz="900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3F13B9F-6C9F-4FAC-ABDE-64F15A73F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62" t="19439" b="6341"/>
          <a:stretch/>
        </p:blipFill>
        <p:spPr>
          <a:xfrm>
            <a:off x="5840331" y="-228600"/>
            <a:ext cx="3803848" cy="497116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4F4A8EA-E73A-4F7D-BFAD-857B91A94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956324"/>
            <a:ext cx="4483384" cy="26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3CE41AA-E669-4FEE-BB0E-F60D2CB4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2115800" cy="754472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AB5CA41-8A33-4EF5-B26E-C06EA35DD8D5}"/>
              </a:ext>
            </a:extLst>
          </p:cNvPr>
          <p:cNvSpPr txBox="1"/>
          <p:nvPr/>
        </p:nvSpPr>
        <p:spPr>
          <a:xfrm>
            <a:off x="457200" y="304800"/>
            <a:ext cx="2667000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 err="1"/>
              <a:t>Where</a:t>
            </a:r>
            <a:r>
              <a:rPr lang="da-DK" dirty="0"/>
              <a:t> do </a:t>
            </a:r>
            <a:r>
              <a:rPr lang="da-DK" dirty="0" err="1"/>
              <a:t>people</a:t>
            </a:r>
            <a:r>
              <a:rPr lang="da-DK" dirty="0"/>
              <a:t> go?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</a:t>
            </a:r>
            <a:r>
              <a:rPr lang="da-DK" dirty="0" err="1"/>
              <a:t>use</a:t>
            </a:r>
            <a:r>
              <a:rPr lang="da-DK" dirty="0"/>
              <a:t> of e-scooters in the </a:t>
            </a:r>
            <a:r>
              <a:rPr lang="da-DK" dirty="0" err="1"/>
              <a:t>suburb</a:t>
            </a:r>
            <a:r>
              <a:rPr lang="da-DK" dirty="0"/>
              <a:t>?</a:t>
            </a:r>
          </a:p>
          <a:p>
            <a:r>
              <a:rPr lang="da-DK" dirty="0"/>
              <a:t>Is </a:t>
            </a:r>
            <a:r>
              <a:rPr lang="da-DK" dirty="0" err="1"/>
              <a:t>there</a:t>
            </a:r>
            <a:r>
              <a:rPr lang="da-DK" dirty="0"/>
              <a:t> a </a:t>
            </a:r>
            <a:r>
              <a:rPr lang="da-DK" dirty="0" err="1"/>
              <a:t>need</a:t>
            </a: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8157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21599-C49F-40E1-A929-F465605F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Learnings for the future</a:t>
            </a:r>
            <a:br>
              <a:rPr lang="da-DK" dirty="0"/>
            </a:br>
            <a:r>
              <a:rPr lang="da-DK" dirty="0"/>
              <a:t>stations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B71857-728B-4656-B64C-34E33BCC3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5384800" cy="4297364"/>
          </a:xfrm>
        </p:spPr>
        <p:txBody>
          <a:bodyPr>
            <a:normAutofit fontScale="70000" lnSpcReduction="20000"/>
          </a:bodyPr>
          <a:lstStyle/>
          <a:p>
            <a:r>
              <a:rPr lang="da-DK" dirty="0" err="1"/>
              <a:t>Prioritization</a:t>
            </a:r>
            <a:r>
              <a:rPr lang="da-DK" dirty="0"/>
              <a:t> of city </a:t>
            </a:r>
            <a:r>
              <a:rPr lang="da-DK" dirty="0" err="1"/>
              <a:t>spaces</a:t>
            </a:r>
            <a:r>
              <a:rPr lang="da-DK" dirty="0"/>
              <a:t> for </a:t>
            </a:r>
            <a:r>
              <a:rPr lang="da-DK" dirty="0" err="1"/>
              <a:t>multi</a:t>
            </a:r>
            <a:r>
              <a:rPr lang="da-DK" dirty="0"/>
              <a:t> hubs: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flexible</a:t>
            </a:r>
            <a:r>
              <a:rPr lang="da-DK" dirty="0"/>
              <a:t> and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permanent?</a:t>
            </a:r>
          </a:p>
          <a:p>
            <a:endParaRPr lang="da-DK" dirty="0"/>
          </a:p>
          <a:p>
            <a:r>
              <a:rPr lang="da-DK" dirty="0" err="1"/>
              <a:t>Which</a:t>
            </a:r>
            <a:r>
              <a:rPr lang="da-DK" dirty="0"/>
              <a:t> business do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invite</a:t>
            </a:r>
            <a:r>
              <a:rPr lang="da-DK" dirty="0"/>
              <a:t> and </a:t>
            </a:r>
            <a:r>
              <a:rPr lang="da-DK" dirty="0" err="1"/>
              <a:t>what</a:t>
            </a:r>
            <a:r>
              <a:rPr lang="da-DK" dirty="0"/>
              <a:t> agreements – data, </a:t>
            </a:r>
            <a:r>
              <a:rPr lang="da-DK" dirty="0" err="1"/>
              <a:t>restrictions</a:t>
            </a:r>
            <a:r>
              <a:rPr lang="da-DK" dirty="0"/>
              <a:t>, </a:t>
            </a:r>
            <a:r>
              <a:rPr lang="da-DK" dirty="0" err="1"/>
              <a:t>space</a:t>
            </a:r>
            <a:r>
              <a:rPr lang="da-DK" dirty="0"/>
              <a:t>.</a:t>
            </a:r>
          </a:p>
          <a:p>
            <a:r>
              <a:rPr lang="da-DK" dirty="0" err="1"/>
              <a:t>Competition</a:t>
            </a:r>
            <a:r>
              <a:rPr lang="da-DK" dirty="0"/>
              <a:t> </a:t>
            </a:r>
            <a:r>
              <a:rPr lang="da-DK" dirty="0" err="1"/>
              <a:t>how</a:t>
            </a:r>
            <a:r>
              <a:rPr lang="da-DK" dirty="0"/>
              <a:t>?</a:t>
            </a:r>
          </a:p>
          <a:p>
            <a:endParaRPr lang="da-DK" dirty="0"/>
          </a:p>
          <a:p>
            <a:r>
              <a:rPr lang="da-DK" dirty="0" err="1"/>
              <a:t>Transistion</a:t>
            </a:r>
            <a:r>
              <a:rPr lang="da-DK" dirty="0"/>
              <a:t> to new </a:t>
            </a:r>
            <a:r>
              <a:rPr lang="da-DK" dirty="0" err="1"/>
              <a:t>tech</a:t>
            </a:r>
            <a:r>
              <a:rPr lang="da-DK" dirty="0"/>
              <a:t>, </a:t>
            </a:r>
            <a:r>
              <a:rPr lang="da-DK" dirty="0" err="1"/>
              <a:t>how</a:t>
            </a:r>
            <a:r>
              <a:rPr lang="da-DK" dirty="0"/>
              <a:t>?</a:t>
            </a:r>
          </a:p>
          <a:p>
            <a:r>
              <a:rPr lang="da-DK" dirty="0"/>
              <a:t>New and ‘old’ </a:t>
            </a:r>
            <a:r>
              <a:rPr lang="da-DK" dirty="0" err="1"/>
              <a:t>travellers</a:t>
            </a:r>
            <a:r>
              <a:rPr lang="da-DK" dirty="0"/>
              <a:t>?</a:t>
            </a:r>
          </a:p>
          <a:p>
            <a:endParaRPr lang="da-DK" dirty="0"/>
          </a:p>
          <a:p>
            <a:r>
              <a:rPr lang="da-DK" dirty="0" err="1"/>
              <a:t>Coordinating</a:t>
            </a:r>
            <a:r>
              <a:rPr lang="da-DK" dirty="0"/>
              <a:t> </a:t>
            </a:r>
            <a:r>
              <a:rPr lang="da-DK" dirty="0" err="1"/>
              <a:t>infrastructures</a:t>
            </a:r>
            <a:r>
              <a:rPr lang="da-DK" dirty="0"/>
              <a:t>?</a:t>
            </a:r>
          </a:p>
          <a:p>
            <a:r>
              <a:rPr lang="da-DK" dirty="0"/>
              <a:t>Business models?</a:t>
            </a:r>
          </a:p>
          <a:p>
            <a:r>
              <a:rPr lang="da-DK" dirty="0" err="1"/>
              <a:t>Ownership</a:t>
            </a:r>
            <a:r>
              <a:rPr lang="da-DK" dirty="0"/>
              <a:t>?</a:t>
            </a:r>
          </a:p>
        </p:txBody>
      </p:sp>
      <p:pic>
        <p:nvPicPr>
          <p:cNvPr id="8" name="Picture 2" descr="urban city">
            <a:extLst>
              <a:ext uri="{FF2B5EF4-FFF2-40B4-BE49-F238E27FC236}">
                <a16:creationId xmlns:a16="http://schemas.microsoft.com/office/drawing/2014/main" id="{2A1FE8D2-BEF0-48FD-99A8-A8608430D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55625"/>
          <a:stretch/>
        </p:blipFill>
        <p:spPr bwMode="auto">
          <a:xfrm>
            <a:off x="6781800" y="10"/>
            <a:ext cx="54102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0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97213FD-84BC-41E8-B6F3-62446245D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6" t="14285" r="24507" b="24060"/>
          <a:stretch/>
        </p:blipFill>
        <p:spPr>
          <a:xfrm>
            <a:off x="685800" y="152400"/>
            <a:ext cx="9753600" cy="62484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0B8223F-3D50-4B1C-ABB9-C079739DC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438400"/>
            <a:ext cx="7162800" cy="28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9BFED4-BB16-4616-A6D2-E14C61525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1109CA-F7C4-4245-A4C5-1A189DB06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2" descr="black kick scooter">
            <a:extLst>
              <a:ext uri="{FF2B5EF4-FFF2-40B4-BE49-F238E27FC236}">
                <a16:creationId xmlns:a16="http://schemas.microsoft.com/office/drawing/2014/main" id="{4163AC11-C9EC-4F37-9D7F-DDE9C641B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51012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86E9CCD3-9001-47F3-B13E-38B381246F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CEEE919B-781D-4D17-9974-D5C2DCAA4D39}"/>
              </a:ext>
            </a:extLst>
          </p:cNvPr>
          <p:cNvSpPr txBox="1">
            <a:spLocks/>
          </p:cNvSpPr>
          <p:nvPr/>
        </p:nvSpPr>
        <p:spPr>
          <a:xfrm>
            <a:off x="8022021" y="3873357"/>
            <a:ext cx="3852041" cy="1192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Mobility</a:t>
            </a:r>
            <a:r>
              <a:rPr kumimoji="0" lang="sv-SE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sv-SE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Across</a:t>
            </a:r>
            <a:endParaRPr kumimoji="0" lang="sv-SE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B8C57965-E477-4B9E-8EF8-6F4AD3A3F6A0}"/>
              </a:ext>
            </a:extLst>
          </p:cNvPr>
          <p:cNvSpPr txBox="1">
            <a:spLocks/>
          </p:cNvSpPr>
          <p:nvPr/>
        </p:nvSpPr>
        <p:spPr>
          <a:xfrm>
            <a:off x="7782910" y="5242674"/>
            <a:ext cx="4330262" cy="1555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partners + 17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partners from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regions.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2020 – september 2022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Manager Anna Thormann</a:t>
            </a:r>
          </a:p>
        </p:txBody>
      </p:sp>
      <p:cxnSp>
        <p:nvCxnSpPr>
          <p:cNvPr id="8" name="Straight Connector 72">
            <a:extLst>
              <a:ext uri="{FF2B5EF4-FFF2-40B4-BE49-F238E27FC236}">
                <a16:creationId xmlns:a16="http://schemas.microsoft.com/office/drawing/2014/main" id="{D582044D-438C-4CF7-A019-FE6995C75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 8">
            <a:extLst>
              <a:ext uri="{FF2B5EF4-FFF2-40B4-BE49-F238E27FC236}">
                <a16:creationId xmlns:a16="http://schemas.microsoft.com/office/drawing/2014/main" id="{8A386950-FFB3-4BC4-AE2E-100806A0B7AF}"/>
              </a:ext>
            </a:extLst>
          </p:cNvPr>
          <p:cNvSpPr/>
          <p:nvPr/>
        </p:nvSpPr>
        <p:spPr>
          <a:xfrm>
            <a:off x="1365619" y="59924"/>
            <a:ext cx="6738151" cy="6738151"/>
          </a:xfrm>
          <a:prstGeom prst="ellipse">
            <a:avLst/>
          </a:prstGeom>
          <a:solidFill>
            <a:srgbClr val="4472C4">
              <a:alpha val="5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
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Greater Copenhagen Sustainable Mobility Forum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BCF0CFE-6D0F-434F-8E10-9B51F4B6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734" y="1604"/>
            <a:ext cx="1861266" cy="6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97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1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3E28DD8-6ED0-4B34-8AD0-ED831D00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da-DK" sz="4000" dirty="0" err="1"/>
              <a:t>Mobility</a:t>
            </a:r>
            <a:r>
              <a:rPr lang="da-DK" sz="4000" dirty="0"/>
              <a:t> </a:t>
            </a:r>
            <a:r>
              <a:rPr lang="da-DK" sz="4000" dirty="0" err="1"/>
              <a:t>Across</a:t>
            </a:r>
            <a:endParaRPr lang="da-DK" sz="4000" dirty="0"/>
          </a:p>
        </p:txBody>
      </p:sp>
      <p:pic>
        <p:nvPicPr>
          <p:cNvPr id="10" name="Pladsholder til billede 4" descr="Et billede, der indeholder udendørs, vand, skib, bro&#10;&#10;Automatisk genereret beskrivelse">
            <a:extLst>
              <a:ext uri="{FF2B5EF4-FFF2-40B4-BE49-F238E27FC236}">
                <a16:creationId xmlns:a16="http://schemas.microsoft.com/office/drawing/2014/main" id="{EC5449CE-C210-4E78-A64B-69EDFDF4C3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r="13096" b="-1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9" name="Picture 2" descr="bird eye view photography of white and brown house surrounded by green grass field">
            <a:extLst>
              <a:ext uri="{FF2B5EF4-FFF2-40B4-BE49-F238E27FC236}">
                <a16:creationId xmlns:a16="http://schemas.microsoft.com/office/drawing/2014/main" id="{4F464377-F883-4342-9067-E4EF3B6E3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1" b="1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85ADE51-03AF-4939-BA6A-2EE1824A5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 fontScale="92500" lnSpcReduction="20000"/>
          </a:bodyPr>
          <a:lstStyle/>
          <a:p>
            <a:r>
              <a:rPr lang="da-DK" sz="1800" dirty="0"/>
              <a:t>ACROSS URBAN AND RURAL AREAS</a:t>
            </a:r>
          </a:p>
          <a:p>
            <a:r>
              <a:rPr lang="da-DK" sz="1800" dirty="0"/>
              <a:t>ACROSS AUTHORITY BOUNDARIES</a:t>
            </a:r>
          </a:p>
          <a:p>
            <a:r>
              <a:rPr lang="da-DK" sz="1800" dirty="0"/>
              <a:t>ACROSS PUBLIC, PRIVATE; RESEARCH and CIVIL SOCIETY</a:t>
            </a:r>
          </a:p>
          <a:p>
            <a:r>
              <a:rPr lang="da-DK" sz="1800" dirty="0"/>
              <a:t>ACROSS TRANSPORT MODES</a:t>
            </a:r>
          </a:p>
          <a:p>
            <a:r>
              <a:rPr lang="da-DK" sz="1800" dirty="0"/>
              <a:t>TOWARDS MOBILITY AS A SERVICE</a:t>
            </a:r>
          </a:p>
        </p:txBody>
      </p:sp>
    </p:spTree>
    <p:extLst>
      <p:ext uri="{BB962C8B-B14F-4D97-AF65-F5344CB8AC3E}">
        <p14:creationId xmlns:p14="http://schemas.microsoft.com/office/powerpoint/2010/main" val="264151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8D074CD-02C4-4815-A0CE-1239CBAD7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r="24625" b="19087"/>
          <a:stretch/>
        </p:blipFill>
        <p:spPr bwMode="auto">
          <a:xfrm>
            <a:off x="4419600" y="445360"/>
            <a:ext cx="7772400" cy="60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illedforklaring: streg 4">
            <a:extLst>
              <a:ext uri="{FF2B5EF4-FFF2-40B4-BE49-F238E27FC236}">
                <a16:creationId xmlns:a16="http://schemas.microsoft.com/office/drawing/2014/main" id="{26C65FA5-039E-474B-B9B3-6DB17F285E91}"/>
              </a:ext>
            </a:extLst>
          </p:cNvPr>
          <p:cNvSpPr/>
          <p:nvPr/>
        </p:nvSpPr>
        <p:spPr>
          <a:xfrm>
            <a:off x="10190603" y="804231"/>
            <a:ext cx="1322024" cy="1410159"/>
          </a:xfrm>
          <a:prstGeom prst="borderCallout1">
            <a:avLst>
              <a:gd name="adj1" fmla="val 18750"/>
              <a:gd name="adj2" fmla="val -8333"/>
              <a:gd name="adj3" fmla="val 235156"/>
              <a:gd name="adj4" fmla="val -1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 Skåne</a:t>
            </a:r>
          </a:p>
        </p:txBody>
      </p:sp>
      <p:sp>
        <p:nvSpPr>
          <p:cNvPr id="6" name="Billedforklaring: streg 5">
            <a:extLst>
              <a:ext uri="{FF2B5EF4-FFF2-40B4-BE49-F238E27FC236}">
                <a16:creationId xmlns:a16="http://schemas.microsoft.com/office/drawing/2014/main" id="{A90E8D57-0CDB-425D-9CA6-F9A0B9D75ED5}"/>
              </a:ext>
            </a:extLst>
          </p:cNvPr>
          <p:cNvSpPr/>
          <p:nvPr/>
        </p:nvSpPr>
        <p:spPr>
          <a:xfrm>
            <a:off x="8001919" y="804231"/>
            <a:ext cx="1322024" cy="1427030"/>
          </a:xfrm>
          <a:prstGeom prst="borderCallout1">
            <a:avLst>
              <a:gd name="adj1" fmla="val 18750"/>
              <a:gd name="adj2" fmla="val -8333"/>
              <a:gd name="adj3" fmla="val 263815"/>
              <a:gd name="adj4" fmla="val 88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21</a:t>
            </a:r>
          </a:p>
        </p:txBody>
      </p:sp>
      <p:sp>
        <p:nvSpPr>
          <p:cNvPr id="7" name="Billedforklaring: streg 6">
            <a:extLst>
              <a:ext uri="{FF2B5EF4-FFF2-40B4-BE49-F238E27FC236}">
                <a16:creationId xmlns:a16="http://schemas.microsoft.com/office/drawing/2014/main" id="{10AD1450-4D4D-4889-918D-EC32DB8CC80B}"/>
              </a:ext>
            </a:extLst>
          </p:cNvPr>
          <p:cNvSpPr/>
          <p:nvPr/>
        </p:nvSpPr>
        <p:spPr>
          <a:xfrm>
            <a:off x="10190603" y="5314426"/>
            <a:ext cx="1619479" cy="942772"/>
          </a:xfrm>
          <a:prstGeom prst="borderCallout1">
            <a:avLst>
              <a:gd name="adj1" fmla="val 18750"/>
              <a:gd name="adj2" fmla="val -8333"/>
              <a:gd name="adj3" fmla="val -107189"/>
              <a:gd name="adj4" fmla="val -56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Region of Denmark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9654E15-CE9B-4D4A-B8A9-3047F34DDC96}"/>
              </a:ext>
            </a:extLst>
          </p:cNvPr>
          <p:cNvSpPr txBox="1"/>
          <p:nvPr/>
        </p:nvSpPr>
        <p:spPr>
          <a:xfrm>
            <a:off x="552340" y="558888"/>
            <a:ext cx="825442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 with a </a:t>
            </a:r>
            <a:r>
              <a:rPr kumimoji="0" lang="da-D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umbrella</a:t>
            </a: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activate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strategies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scaling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Continuing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”More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more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b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Acitivies</a:t>
            </a:r>
            <a:endParaRPr kumimoji="0" lang="da-D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Masterclasses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visits with hackatons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Collecting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16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EFCB2F-3602-404B-9E52-052BBD03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sv-SE" sz="4100" err="1"/>
              <a:t>How</a:t>
            </a:r>
            <a:r>
              <a:rPr lang="sv-SE" sz="4100"/>
              <a:t> to </a:t>
            </a:r>
            <a:r>
              <a:rPr lang="sv-SE" sz="4100" err="1"/>
              <a:t>build</a:t>
            </a:r>
            <a:r>
              <a:rPr lang="sv-SE" sz="4100"/>
              <a:t> a </a:t>
            </a:r>
            <a:r>
              <a:rPr lang="sv-SE" sz="4100" err="1"/>
              <a:t>collaborating</a:t>
            </a:r>
            <a:r>
              <a:rPr lang="sv-SE" sz="4100"/>
              <a:t> forum?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3F2426B-0C08-4A2C-AFAD-2C9856469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a-DK" sz="2000" dirty="0"/>
              <a:t>It is ”</a:t>
            </a:r>
            <a:r>
              <a:rPr lang="da-DK" sz="2000" dirty="0" err="1"/>
              <a:t>nice</a:t>
            </a:r>
            <a:r>
              <a:rPr lang="da-DK" sz="2000" dirty="0"/>
              <a:t> to” </a:t>
            </a:r>
            <a:r>
              <a:rPr lang="da-DK" sz="2000" dirty="0" err="1"/>
              <a:t>participate</a:t>
            </a:r>
            <a:r>
              <a:rPr lang="da-DK" sz="2000" dirty="0"/>
              <a:t> – </a:t>
            </a:r>
            <a:r>
              <a:rPr lang="da-DK" sz="2000" dirty="0" err="1"/>
              <a:t>how</a:t>
            </a:r>
            <a:r>
              <a:rPr lang="da-DK" sz="2000" dirty="0"/>
              <a:t> to </a:t>
            </a:r>
            <a:r>
              <a:rPr lang="da-DK" sz="2000" dirty="0" err="1"/>
              <a:t>make</a:t>
            </a:r>
            <a:r>
              <a:rPr lang="da-DK" sz="2000" dirty="0"/>
              <a:t> it a ”</a:t>
            </a:r>
            <a:r>
              <a:rPr lang="da-DK" sz="2000" dirty="0" err="1"/>
              <a:t>need</a:t>
            </a:r>
            <a:r>
              <a:rPr lang="da-DK" sz="2000" dirty="0"/>
              <a:t> to”?</a:t>
            </a:r>
          </a:p>
          <a:p>
            <a:r>
              <a:rPr lang="da-DK" sz="2000" dirty="0"/>
              <a:t>It is </a:t>
            </a:r>
            <a:r>
              <a:rPr lang="da-DK" sz="2000" dirty="0" err="1"/>
              <a:t>only</a:t>
            </a:r>
            <a:r>
              <a:rPr lang="da-DK" sz="2000" dirty="0"/>
              <a:t> as </a:t>
            </a:r>
            <a:r>
              <a:rPr lang="da-DK" sz="2000" dirty="0" err="1"/>
              <a:t>good</a:t>
            </a:r>
            <a:r>
              <a:rPr lang="da-DK" sz="2000" dirty="0"/>
              <a:t> as the participants </a:t>
            </a:r>
            <a:r>
              <a:rPr lang="da-DK" sz="2000" dirty="0" err="1"/>
              <a:t>make</a:t>
            </a:r>
            <a:r>
              <a:rPr lang="da-DK" sz="2000" dirty="0"/>
              <a:t> it</a:t>
            </a:r>
          </a:p>
          <a:p>
            <a:r>
              <a:rPr lang="da-DK" sz="2000" dirty="0"/>
              <a:t>It </a:t>
            </a:r>
            <a:r>
              <a:rPr lang="da-DK" sz="2000" dirty="0" err="1"/>
              <a:t>needs</a:t>
            </a:r>
            <a:r>
              <a:rPr lang="da-DK" sz="2000" dirty="0"/>
              <a:t> the right participants (</a:t>
            </a:r>
            <a:r>
              <a:rPr lang="da-DK" sz="2000" dirty="0" err="1"/>
              <a:t>important</a:t>
            </a:r>
            <a:r>
              <a:rPr lang="da-DK" sz="2000" dirty="0"/>
              <a:t> and </a:t>
            </a:r>
            <a:r>
              <a:rPr lang="da-DK" sz="2000" dirty="0" err="1"/>
              <a:t>different</a:t>
            </a:r>
            <a:r>
              <a:rPr lang="da-DK" sz="2000" dirty="0"/>
              <a:t>)</a:t>
            </a:r>
          </a:p>
          <a:p>
            <a:r>
              <a:rPr lang="da-DK" sz="2000" dirty="0" err="1"/>
              <a:t>What</a:t>
            </a:r>
            <a:r>
              <a:rPr lang="da-DK" sz="2000" dirty="0"/>
              <a:t> </a:t>
            </a:r>
            <a:r>
              <a:rPr lang="da-DK" sz="2000" dirty="0" err="1"/>
              <a:t>are</a:t>
            </a:r>
            <a:r>
              <a:rPr lang="da-DK" sz="2000" dirty="0"/>
              <a:t> the </a:t>
            </a:r>
            <a:r>
              <a:rPr lang="da-DK" sz="2000" dirty="0" err="1"/>
              <a:t>mandate</a:t>
            </a:r>
            <a:r>
              <a:rPr lang="da-DK" sz="2000" dirty="0"/>
              <a:t> to </a:t>
            </a:r>
            <a:r>
              <a:rPr lang="da-DK" sz="2000" dirty="0" err="1"/>
              <a:t>make</a:t>
            </a:r>
            <a:r>
              <a:rPr lang="da-DK" sz="2000" dirty="0"/>
              <a:t> </a:t>
            </a:r>
            <a:r>
              <a:rPr lang="da-DK" sz="2000" dirty="0" err="1"/>
              <a:t>strategies</a:t>
            </a:r>
            <a:r>
              <a:rPr lang="da-DK" sz="2000" dirty="0"/>
              <a:t> /action plans?</a:t>
            </a:r>
          </a:p>
          <a:p>
            <a:r>
              <a:rPr lang="da-DK" sz="2000" dirty="0"/>
              <a:t>How to </a:t>
            </a:r>
            <a:r>
              <a:rPr lang="da-DK" sz="2000" dirty="0" err="1"/>
              <a:t>continue</a:t>
            </a:r>
            <a:r>
              <a:rPr lang="da-DK" sz="2000" dirty="0"/>
              <a:t> it </a:t>
            </a:r>
            <a:r>
              <a:rPr lang="da-DK" sz="2000" dirty="0" err="1"/>
              <a:t>after</a:t>
            </a:r>
            <a:r>
              <a:rPr lang="da-DK" sz="2000" dirty="0"/>
              <a:t> the </a:t>
            </a:r>
            <a:r>
              <a:rPr lang="da-DK" sz="2000" dirty="0" err="1"/>
              <a:t>project</a:t>
            </a:r>
            <a:r>
              <a:rPr lang="da-DK" sz="2000" dirty="0"/>
              <a:t> run out?</a:t>
            </a:r>
          </a:p>
        </p:txBody>
      </p:sp>
      <p:pic>
        <p:nvPicPr>
          <p:cNvPr id="7" name="Picture 2" descr="person catching light bulb">
            <a:extLst>
              <a:ext uri="{FF2B5EF4-FFF2-40B4-BE49-F238E27FC236}">
                <a16:creationId xmlns:a16="http://schemas.microsoft.com/office/drawing/2014/main" id="{C1FC9549-B33D-4DE9-B56F-9624F05BE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27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843C589-9701-47F6-BF6B-424DAC9F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734" y="1604"/>
            <a:ext cx="1861266" cy="6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8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ödesschema: Koppling 1">
            <a:extLst>
              <a:ext uri="{FF2B5EF4-FFF2-40B4-BE49-F238E27FC236}">
                <a16:creationId xmlns:a16="http://schemas.microsoft.com/office/drawing/2014/main" id="{E06DAA35-F862-4093-B719-C27C756D0A39}"/>
              </a:ext>
            </a:extLst>
          </p:cNvPr>
          <p:cNvSpPr/>
          <p:nvPr/>
        </p:nvSpPr>
        <p:spPr>
          <a:xfrm>
            <a:off x="7577871" y="2499360"/>
            <a:ext cx="4785360" cy="4597400"/>
          </a:xfrm>
          <a:prstGeom prst="flowChartConnector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FA7F79A2-F83F-4050-81A4-0E8F3D1B2D1D}"/>
              </a:ext>
            </a:extLst>
          </p:cNvPr>
          <p:cNvSpPr txBox="1">
            <a:spLocks/>
          </p:cNvSpPr>
          <p:nvPr/>
        </p:nvSpPr>
        <p:spPr>
          <a:xfrm>
            <a:off x="8681663" y="4150760"/>
            <a:ext cx="3852800" cy="11122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DISCUSSION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422A46EE-25FD-4696-8760-6DC6AB9D3EFD}"/>
              </a:ext>
            </a:extLst>
          </p:cNvPr>
          <p:cNvSpPr txBox="1">
            <a:spLocks/>
          </p:cNvSpPr>
          <p:nvPr/>
        </p:nvSpPr>
        <p:spPr>
          <a:xfrm>
            <a:off x="8829390" y="5509412"/>
            <a:ext cx="4330262" cy="6832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E49E14A9-2A86-4E79-BEBA-97374EA3B416}"/>
              </a:ext>
            </a:extLst>
          </p:cNvPr>
          <p:cNvCxnSpPr/>
          <p:nvPr/>
        </p:nvCxnSpPr>
        <p:spPr>
          <a:xfrm>
            <a:off x="9255760" y="5080000"/>
            <a:ext cx="141364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075A29A0-DAA4-451F-9C22-91FFB31DF5F0}"/>
              </a:ext>
            </a:extLst>
          </p:cNvPr>
          <p:cNvSpPr txBox="1"/>
          <p:nvPr/>
        </p:nvSpPr>
        <p:spPr>
          <a:xfrm>
            <a:off x="8681663" y="5393933"/>
            <a:ext cx="2619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Pilots to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from cross- country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493A81C-923E-4CFB-8CE8-FE622EF81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4" r="31742"/>
          <a:stretch/>
        </p:blipFill>
        <p:spPr>
          <a:xfrm>
            <a:off x="0" y="318498"/>
            <a:ext cx="8322067" cy="65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0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4FCFE339-79C6-47E1-8320-E284C197A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" b="451"/>
          <a:stretch/>
        </p:blipFill>
        <p:spPr>
          <a:xfrm>
            <a:off x="0" y="9428"/>
            <a:ext cx="12192000" cy="647699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D0FD81F2-4E8A-4C56-A7CB-68CAE5416E9F}"/>
              </a:ext>
            </a:extLst>
          </p:cNvPr>
          <p:cNvSpPr/>
          <p:nvPr/>
        </p:nvSpPr>
        <p:spPr>
          <a:xfrm>
            <a:off x="0" y="5643837"/>
            <a:ext cx="12201329" cy="122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7241058" y="7467600"/>
            <a:ext cx="5314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2400" dirty="0">
                <a:solidFill>
                  <a:srgbClr val="92D05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d. 2. oktober 2018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B7AAC9-9447-4481-AA8F-614777788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24" y="5971317"/>
            <a:ext cx="673116" cy="62240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38B0EF2-4587-4CD6-BD84-0F8AD1AE1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91200"/>
            <a:ext cx="2061516" cy="954051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27DA389-D5F4-4F27-A8EF-B6A58A0EF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986616"/>
            <a:ext cx="2540000" cy="6477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BCD0812-F84C-4BEB-809B-ED1664A06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3" y="6039447"/>
            <a:ext cx="1720155" cy="516047"/>
          </a:xfrm>
          <a:prstGeom prst="rect">
            <a:avLst/>
          </a:prstGeom>
        </p:spPr>
      </p:pic>
      <p:sp>
        <p:nvSpPr>
          <p:cNvPr id="24" name="Ligebenet trekant 23">
            <a:extLst>
              <a:ext uri="{FF2B5EF4-FFF2-40B4-BE49-F238E27FC236}">
                <a16:creationId xmlns:a16="http://schemas.microsoft.com/office/drawing/2014/main" id="{E436B94F-8D06-42E1-98EA-47D5F9BA7A49}"/>
              </a:ext>
            </a:extLst>
          </p:cNvPr>
          <p:cNvSpPr/>
          <p:nvPr/>
        </p:nvSpPr>
        <p:spPr>
          <a:xfrm rot="8927441">
            <a:off x="4527661" y="1312946"/>
            <a:ext cx="586369" cy="2387956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339933">
                  <a:tint val="66000"/>
                  <a:satMod val="160000"/>
                </a:srgb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Ligebenet trekant 24">
            <a:extLst>
              <a:ext uri="{FF2B5EF4-FFF2-40B4-BE49-F238E27FC236}">
                <a16:creationId xmlns:a16="http://schemas.microsoft.com/office/drawing/2014/main" id="{B1670660-CF58-4C28-9AE3-91F99D066F2F}"/>
              </a:ext>
            </a:extLst>
          </p:cNvPr>
          <p:cNvSpPr/>
          <p:nvPr/>
        </p:nvSpPr>
        <p:spPr>
          <a:xfrm rot="5132158">
            <a:off x="4153271" y="2387297"/>
            <a:ext cx="456109" cy="2870994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339933">
                  <a:tint val="66000"/>
                  <a:satMod val="160000"/>
                </a:srgb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Ligebenet trekant 25">
            <a:extLst>
              <a:ext uri="{FF2B5EF4-FFF2-40B4-BE49-F238E27FC236}">
                <a16:creationId xmlns:a16="http://schemas.microsoft.com/office/drawing/2014/main" id="{05AD1768-7C94-4B70-B90C-FEA050475BC8}"/>
              </a:ext>
            </a:extLst>
          </p:cNvPr>
          <p:cNvSpPr/>
          <p:nvPr/>
        </p:nvSpPr>
        <p:spPr>
          <a:xfrm rot="15347443">
            <a:off x="6467105" y="2120026"/>
            <a:ext cx="545402" cy="1867747"/>
          </a:xfrm>
          <a:prstGeom prst="triangle">
            <a:avLst>
              <a:gd name="adj" fmla="val 25956"/>
            </a:avLst>
          </a:prstGeom>
          <a:gradFill flip="none" rotWithShape="1">
            <a:gsLst>
              <a:gs pos="0">
                <a:srgbClr val="339933">
                  <a:tint val="66000"/>
                  <a:satMod val="160000"/>
                </a:srgbClr>
              </a:gs>
              <a:gs pos="50000">
                <a:srgbClr val="339933">
                  <a:tint val="44500"/>
                  <a:satMod val="160000"/>
                </a:srgbClr>
              </a:gs>
              <a:gs pos="100000">
                <a:srgbClr val="339933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1F10022-D99B-4448-A91B-E99EF26D9BC4}"/>
              </a:ext>
            </a:extLst>
          </p:cNvPr>
          <p:cNvSpPr>
            <a:spLocks noChangeAspect="1"/>
          </p:cNvSpPr>
          <p:nvPr/>
        </p:nvSpPr>
        <p:spPr>
          <a:xfrm>
            <a:off x="7418357" y="1426630"/>
            <a:ext cx="2375049" cy="2239984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5AB9D86-D9FB-488A-A599-EB4BED9544AF}"/>
              </a:ext>
            </a:extLst>
          </p:cNvPr>
          <p:cNvSpPr>
            <a:spLocks noChangeAspect="1"/>
          </p:cNvSpPr>
          <p:nvPr/>
        </p:nvSpPr>
        <p:spPr>
          <a:xfrm>
            <a:off x="712323" y="2906129"/>
            <a:ext cx="2375049" cy="2239984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AA10229-F629-40CD-A7E1-2B0C6EBDD47A}"/>
              </a:ext>
            </a:extLst>
          </p:cNvPr>
          <p:cNvSpPr>
            <a:spLocks noChangeAspect="1"/>
          </p:cNvSpPr>
          <p:nvPr/>
        </p:nvSpPr>
        <p:spPr>
          <a:xfrm>
            <a:off x="2296049" y="-229830"/>
            <a:ext cx="2375049" cy="2239984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08A88FF4-EA59-4DD8-873A-C3C4371B264F}"/>
              </a:ext>
            </a:extLst>
          </p:cNvPr>
          <p:cNvSpPr txBox="1"/>
          <p:nvPr/>
        </p:nvSpPr>
        <p:spPr>
          <a:xfrm>
            <a:off x="2824869" y="1041775"/>
            <a:ext cx="1317412" cy="646331"/>
          </a:xfrm>
          <a:prstGeom prst="rect">
            <a:avLst/>
          </a:prstGeom>
          <a:noFill/>
          <a:effectLst>
            <a:outerShdw blurRad="177800" algn="ctr" rotWithShape="0">
              <a:prstClr val="black">
                <a:alpha val="49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</a:p>
          <a:p>
            <a:pPr algn="ctr"/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6AD7AADE-219F-4E46-9341-C3EFD18A85AF}"/>
              </a:ext>
            </a:extLst>
          </p:cNvPr>
          <p:cNvSpPr txBox="1"/>
          <p:nvPr/>
        </p:nvSpPr>
        <p:spPr>
          <a:xfrm>
            <a:off x="724993" y="3320354"/>
            <a:ext cx="2232341" cy="1200329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4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pPr algn="ctr"/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</a:t>
            </a:r>
            <a:b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 IN THE  </a:t>
            </a:r>
          </a:p>
          <a:p>
            <a:pPr algn="ctr"/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SITE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6B4CD5D7-88F3-4C03-98E4-806E254BC134}"/>
              </a:ext>
            </a:extLst>
          </p:cNvPr>
          <p:cNvSpPr txBox="1"/>
          <p:nvPr/>
        </p:nvSpPr>
        <p:spPr>
          <a:xfrm>
            <a:off x="7712046" y="2505549"/>
            <a:ext cx="1787670" cy="646331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48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</a:p>
          <a:p>
            <a:pPr algn="ctr"/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INFO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E238F9A-2A4E-47A6-BB7B-E98BBDD39EAE}"/>
              </a:ext>
            </a:extLst>
          </p:cNvPr>
          <p:cNvSpPr txBox="1"/>
          <p:nvPr/>
        </p:nvSpPr>
        <p:spPr>
          <a:xfrm>
            <a:off x="279400" y="5874629"/>
            <a:ext cx="426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FUTURE INTELLIGENT MOBILITY IN GREATER COPENHAGEN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39222BE-329F-485D-8503-027CC5BED6E8}"/>
              </a:ext>
            </a:extLst>
          </p:cNvPr>
          <p:cNvSpPr txBox="1"/>
          <p:nvPr/>
        </p:nvSpPr>
        <p:spPr>
          <a:xfrm>
            <a:off x="7520904" y="4520683"/>
            <a:ext cx="4489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/>
              <a:t>We</a:t>
            </a:r>
            <a:r>
              <a:rPr lang="da-DK" i="1" dirty="0"/>
              <a:t> </a:t>
            </a:r>
            <a:r>
              <a:rPr lang="da-DK" i="1" dirty="0" err="1"/>
              <a:t>want</a:t>
            </a:r>
            <a:r>
              <a:rPr lang="da-DK" i="1" dirty="0"/>
              <a:t> to </a:t>
            </a:r>
            <a:r>
              <a:rPr lang="da-DK" i="1" dirty="0" err="1"/>
              <a:t>develop</a:t>
            </a:r>
            <a:r>
              <a:rPr lang="da-DK" i="1" dirty="0"/>
              <a:t>, test and </a:t>
            </a:r>
            <a:r>
              <a:rPr lang="da-DK" i="1" dirty="0" err="1"/>
              <a:t>learn</a:t>
            </a:r>
            <a:r>
              <a:rPr lang="da-DK" i="1" dirty="0"/>
              <a:t> </a:t>
            </a:r>
            <a:r>
              <a:rPr lang="da-DK" i="1" dirty="0" err="1"/>
              <a:t>how</a:t>
            </a:r>
            <a:r>
              <a:rPr lang="da-DK" i="1" dirty="0"/>
              <a:t> new intelligent </a:t>
            </a:r>
            <a:r>
              <a:rPr lang="da-DK" i="1" dirty="0" err="1"/>
              <a:t>mobility</a:t>
            </a:r>
            <a:r>
              <a:rPr lang="da-DK" i="1" dirty="0"/>
              <a:t> solutions </a:t>
            </a:r>
            <a:r>
              <a:rPr lang="da-DK" i="1" dirty="0" err="1"/>
              <a:t>can</a:t>
            </a:r>
            <a:r>
              <a:rPr lang="da-DK" i="1" dirty="0"/>
              <a:t> </a:t>
            </a:r>
            <a:r>
              <a:rPr lang="da-DK" i="1" dirty="0" err="1"/>
              <a:t>enhance</a:t>
            </a:r>
            <a:r>
              <a:rPr lang="da-DK" i="1" dirty="0"/>
              <a:t> a more </a:t>
            </a:r>
            <a:r>
              <a:rPr lang="da-DK" i="1" dirty="0" err="1"/>
              <a:t>sustainable</a:t>
            </a:r>
            <a:r>
              <a:rPr lang="da-DK" i="1" dirty="0"/>
              <a:t> transportsystem.</a:t>
            </a:r>
          </a:p>
          <a:p>
            <a:endParaRPr lang="da-DK" i="1" dirty="0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D081AFE5-E07F-4F3A-9AA3-1EEAB3ECE1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965" y="96221"/>
            <a:ext cx="3057525" cy="12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31" y="7399"/>
            <a:ext cx="12191999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0FD81F2-4E8A-4C56-A7CB-68CAE5416E9F}"/>
              </a:ext>
            </a:extLst>
          </p:cNvPr>
          <p:cNvSpPr/>
          <p:nvPr/>
        </p:nvSpPr>
        <p:spPr>
          <a:xfrm>
            <a:off x="0" y="5643837"/>
            <a:ext cx="12201329" cy="1220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38800" y="2181642"/>
            <a:ext cx="0" cy="2547223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lede 13">
            <a:extLst>
              <a:ext uri="{FF2B5EF4-FFF2-40B4-BE49-F238E27FC236}">
                <a16:creationId xmlns:a16="http://schemas.microsoft.com/office/drawing/2014/main" id="{098DF800-B0E7-4246-872F-5E48CC847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31" y="2657669"/>
            <a:ext cx="5148259" cy="154488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8B7AAC9-9447-4481-AA8F-614777788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24" y="5971317"/>
            <a:ext cx="673116" cy="62240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38B0EF2-4587-4CD6-BD84-0F8AD1AE1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91200"/>
            <a:ext cx="2061516" cy="954051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27DA389-D5F4-4F27-A8EF-B6A58A0EF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986616"/>
            <a:ext cx="2540000" cy="6477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BCD0812-F84C-4BEB-809B-ED1664A06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3" y="6039447"/>
            <a:ext cx="1720155" cy="516047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A5CCFBA2-F110-4DB6-B938-CA372E4E4ED1}"/>
              </a:ext>
            </a:extLst>
          </p:cNvPr>
          <p:cNvSpPr/>
          <p:nvPr/>
        </p:nvSpPr>
        <p:spPr>
          <a:xfrm>
            <a:off x="19050" y="3070532"/>
            <a:ext cx="53149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4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sr-Latn-R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YOU!</a:t>
            </a:r>
            <a:endParaRPr lang="da-DK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54B71EA-52AA-489E-AF43-938273DE75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727974"/>
            <a:ext cx="2667000" cy="10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7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93952389-86C5-4213-9D96-45669E1013A1}"/>
              </a:ext>
            </a:extLst>
          </p:cNvPr>
          <p:cNvSpPr txBox="1"/>
          <p:nvPr/>
        </p:nvSpPr>
        <p:spPr>
          <a:xfrm>
            <a:off x="609600" y="533400"/>
            <a:ext cx="9220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Mobility</a:t>
            </a:r>
            <a:r>
              <a:rPr lang="da-DK" b="1" dirty="0"/>
              <a:t> Crossover – new </a:t>
            </a:r>
            <a:r>
              <a:rPr lang="da-DK" b="1" dirty="0" err="1"/>
              <a:t>shared</a:t>
            </a:r>
            <a:r>
              <a:rPr lang="da-DK" b="1" dirty="0"/>
              <a:t> </a:t>
            </a:r>
            <a:r>
              <a:rPr lang="da-DK" b="1" dirty="0" err="1"/>
              <a:t>mobility</a:t>
            </a:r>
            <a:r>
              <a:rPr lang="da-DK" b="1" dirty="0"/>
              <a:t> </a:t>
            </a:r>
            <a:r>
              <a:rPr lang="da-DK" b="1" dirty="0" err="1"/>
              <a:t>across</a:t>
            </a:r>
            <a:r>
              <a:rPr lang="da-DK" b="1" dirty="0"/>
              <a:t> urban and rural regions 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FIMO – Final </a:t>
            </a:r>
            <a:r>
              <a:rPr lang="da-DK" dirty="0" err="1"/>
              <a:t>conference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Mobility</a:t>
            </a:r>
            <a:r>
              <a:rPr lang="da-DK" dirty="0"/>
              <a:t> </a:t>
            </a:r>
            <a:r>
              <a:rPr lang="da-DK" dirty="0" err="1"/>
              <a:t>Across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Share</a:t>
            </a:r>
            <a:r>
              <a:rPr lang="da-DK" dirty="0"/>
              <a:t> North – keynote?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LINC – </a:t>
            </a:r>
            <a:r>
              <a:rPr lang="da-DK" dirty="0" err="1"/>
              <a:t>autonomous</a:t>
            </a:r>
            <a:r>
              <a:rPr lang="da-DK" dirty="0"/>
              <a:t> </a:t>
            </a:r>
            <a:r>
              <a:rPr lang="da-DK" dirty="0" err="1"/>
              <a:t>shuttles</a:t>
            </a:r>
            <a:r>
              <a:rPr lang="da-DK" dirty="0"/>
              <a:t> as last mile solutions</a:t>
            </a:r>
          </a:p>
          <a:p>
            <a:endParaRPr lang="da-DK" dirty="0"/>
          </a:p>
          <a:p>
            <a:r>
              <a:rPr lang="da-DK" dirty="0"/>
              <a:t>Dates: </a:t>
            </a:r>
            <a:r>
              <a:rPr lang="da-DK" dirty="0" err="1"/>
              <a:t>may</a:t>
            </a:r>
            <a:r>
              <a:rPr lang="da-DK" dirty="0"/>
              <a:t> or </a:t>
            </a:r>
            <a:r>
              <a:rPr lang="da-DK" dirty="0" err="1"/>
              <a:t>june</a:t>
            </a:r>
            <a:r>
              <a:rPr lang="da-DK" dirty="0"/>
              <a:t>?</a:t>
            </a:r>
          </a:p>
          <a:p>
            <a:r>
              <a:rPr lang="da-DK" dirty="0"/>
              <a:t>Time: 1,5 </a:t>
            </a:r>
            <a:r>
              <a:rPr lang="da-DK" dirty="0" err="1"/>
              <a:t>days</a:t>
            </a:r>
            <a:r>
              <a:rPr lang="da-DK" dirty="0"/>
              <a:t>?</a:t>
            </a:r>
          </a:p>
          <a:p>
            <a:r>
              <a:rPr lang="da-DK" dirty="0"/>
              <a:t>Language: English</a:t>
            </a:r>
          </a:p>
          <a:p>
            <a:endParaRPr lang="da-DK" dirty="0"/>
          </a:p>
          <a:p>
            <a:r>
              <a:rPr lang="da-DK" dirty="0" err="1"/>
              <a:t>Breakouts</a:t>
            </a:r>
            <a:r>
              <a:rPr lang="da-DK" dirty="0"/>
              <a:t>: Can </a:t>
            </a:r>
            <a:r>
              <a:rPr lang="da-DK" dirty="0" err="1"/>
              <a:t>some</a:t>
            </a:r>
            <a:r>
              <a:rPr lang="da-DK" dirty="0"/>
              <a:t> of </a:t>
            </a:r>
            <a:r>
              <a:rPr lang="da-DK" dirty="0" err="1"/>
              <a:t>you</a:t>
            </a:r>
            <a:r>
              <a:rPr lang="da-DK" dirty="0"/>
              <a:t> host a break out?</a:t>
            </a:r>
          </a:p>
          <a:p>
            <a:endParaRPr lang="da-DK" dirty="0"/>
          </a:p>
          <a:p>
            <a:r>
              <a:rPr lang="da-DK" dirty="0"/>
              <a:t>Place: Gate 21 (50-100 persons) or virtual or hybrid.</a:t>
            </a:r>
          </a:p>
          <a:p>
            <a:endParaRPr lang="da-DK" dirty="0"/>
          </a:p>
          <a:p>
            <a:r>
              <a:rPr lang="da-DK" dirty="0" err="1"/>
              <a:t>Topics</a:t>
            </a:r>
            <a:r>
              <a:rPr lang="da-DK" dirty="0"/>
              <a:t>:</a:t>
            </a:r>
          </a:p>
          <a:p>
            <a:r>
              <a:rPr lang="da-DK" dirty="0"/>
              <a:t>Innovation and </a:t>
            </a:r>
            <a:r>
              <a:rPr lang="da-DK" dirty="0" err="1"/>
              <a:t>co-creation</a:t>
            </a:r>
            <a:r>
              <a:rPr lang="da-DK" dirty="0"/>
              <a:t> with </a:t>
            </a:r>
            <a:r>
              <a:rPr lang="da-DK" dirty="0" err="1"/>
              <a:t>citizens</a:t>
            </a:r>
            <a:endParaRPr lang="da-DK" dirty="0"/>
          </a:p>
          <a:p>
            <a:r>
              <a:rPr lang="da-DK" dirty="0" err="1"/>
              <a:t>Discuss</a:t>
            </a:r>
            <a:r>
              <a:rPr lang="da-DK" dirty="0"/>
              <a:t> </a:t>
            </a:r>
            <a:r>
              <a:rPr lang="da-DK" dirty="0" err="1"/>
              <a:t>evaluation</a:t>
            </a:r>
            <a:r>
              <a:rPr lang="da-DK" dirty="0"/>
              <a:t> and business models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BCAB483-A3C8-42DA-9FC3-27BAA8EC3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1139755"/>
            <a:ext cx="589796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0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7AA71-5F9A-4065-9BB4-E031E91E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A458DF-2073-4E08-918C-DBAF46889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753158-2A6D-4B1F-88DE-6B85B76E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/>
          <a:stretch>
            <a:fillRect/>
          </a:stretch>
        </p:blipFill>
        <p:spPr bwMode="auto">
          <a:xfrm>
            <a:off x="762000" y="600613"/>
            <a:ext cx="9360981" cy="585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leboble: rektangel 4">
            <a:extLst>
              <a:ext uri="{FF2B5EF4-FFF2-40B4-BE49-F238E27FC236}">
                <a16:creationId xmlns:a16="http://schemas.microsoft.com/office/drawing/2014/main" id="{689A4415-AD94-4EF1-89AF-906A4A7AA256}"/>
              </a:ext>
            </a:extLst>
          </p:cNvPr>
          <p:cNvSpPr/>
          <p:nvPr/>
        </p:nvSpPr>
        <p:spPr>
          <a:xfrm>
            <a:off x="445143" y="2043113"/>
            <a:ext cx="3206187" cy="1052512"/>
          </a:xfrm>
          <a:prstGeom prst="wedgeRectCallout">
            <a:avLst>
              <a:gd name="adj1" fmla="val -53215"/>
              <a:gd name="adj2" fmla="val 114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How to </a:t>
            </a:r>
            <a:r>
              <a:rPr lang="da-DK" dirty="0" err="1"/>
              <a:t>enhance</a:t>
            </a:r>
            <a:r>
              <a:rPr lang="da-DK" dirty="0"/>
              <a:t> the green and not </a:t>
            </a:r>
            <a:r>
              <a:rPr lang="da-DK" dirty="0" err="1"/>
              <a:t>be</a:t>
            </a:r>
            <a:r>
              <a:rPr lang="da-DK" dirty="0"/>
              <a:t> dependent on single car </a:t>
            </a:r>
            <a:r>
              <a:rPr lang="da-DK" dirty="0" err="1"/>
              <a:t>use</a:t>
            </a:r>
            <a:r>
              <a:rPr lang="da-DK" dirty="0"/>
              <a:t>?</a:t>
            </a:r>
          </a:p>
        </p:txBody>
      </p:sp>
      <p:sp>
        <p:nvSpPr>
          <p:cNvPr id="6" name="Taleboble: rektangel 5">
            <a:extLst>
              <a:ext uri="{FF2B5EF4-FFF2-40B4-BE49-F238E27FC236}">
                <a16:creationId xmlns:a16="http://schemas.microsoft.com/office/drawing/2014/main" id="{824F691D-A324-4062-9507-9BE0BC9AACC1}"/>
              </a:ext>
            </a:extLst>
          </p:cNvPr>
          <p:cNvSpPr/>
          <p:nvPr/>
        </p:nvSpPr>
        <p:spPr>
          <a:xfrm>
            <a:off x="1124208" y="4285551"/>
            <a:ext cx="3206187" cy="1052512"/>
          </a:xfrm>
          <a:prstGeom prst="wedgeRectCallout">
            <a:avLst>
              <a:gd name="adj1" fmla="val -79655"/>
              <a:gd name="adj2" fmla="val 12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right solutions?</a:t>
            </a:r>
          </a:p>
        </p:txBody>
      </p:sp>
      <p:sp>
        <p:nvSpPr>
          <p:cNvPr id="7" name="Taleboble: rektangel 6">
            <a:extLst>
              <a:ext uri="{FF2B5EF4-FFF2-40B4-BE49-F238E27FC236}">
                <a16:creationId xmlns:a16="http://schemas.microsoft.com/office/drawing/2014/main" id="{78823301-D529-4341-A9F1-D83E405157D8}"/>
              </a:ext>
            </a:extLst>
          </p:cNvPr>
          <p:cNvSpPr/>
          <p:nvPr/>
        </p:nvSpPr>
        <p:spPr>
          <a:xfrm>
            <a:off x="4832439" y="4988813"/>
            <a:ext cx="3206187" cy="1052512"/>
          </a:xfrm>
          <a:prstGeom prst="wedgeRectCallout">
            <a:avLst>
              <a:gd name="adj1" fmla="val -67178"/>
              <a:gd name="adj2" fmla="val 116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What</a:t>
            </a:r>
            <a:r>
              <a:rPr lang="da-DK" dirty="0"/>
              <a:t> data do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 </a:t>
            </a:r>
            <a:r>
              <a:rPr lang="da-DK" dirty="0" err="1"/>
              <a:t>share</a:t>
            </a:r>
            <a:r>
              <a:rPr lang="da-DK" dirty="0"/>
              <a:t> and acces?</a:t>
            </a:r>
          </a:p>
        </p:txBody>
      </p:sp>
      <p:sp>
        <p:nvSpPr>
          <p:cNvPr id="8" name="Taleboble: rektangel 7">
            <a:extLst>
              <a:ext uri="{FF2B5EF4-FFF2-40B4-BE49-F238E27FC236}">
                <a16:creationId xmlns:a16="http://schemas.microsoft.com/office/drawing/2014/main" id="{375F997F-EF32-4397-922B-F931E93426B2}"/>
              </a:ext>
            </a:extLst>
          </p:cNvPr>
          <p:cNvSpPr/>
          <p:nvPr/>
        </p:nvSpPr>
        <p:spPr>
          <a:xfrm>
            <a:off x="8540670" y="4001294"/>
            <a:ext cx="3206187" cy="1052512"/>
          </a:xfrm>
          <a:prstGeom prst="wedgeRectCallout">
            <a:avLst>
              <a:gd name="adj1" fmla="val 51655"/>
              <a:gd name="adj2" fmla="val 109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data and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public </a:t>
            </a:r>
            <a:r>
              <a:rPr lang="da-DK" dirty="0" err="1"/>
              <a:t>authorities</a:t>
            </a:r>
            <a:r>
              <a:rPr lang="da-DK" dirty="0"/>
              <a:t> </a:t>
            </a:r>
            <a:r>
              <a:rPr lang="da-DK" dirty="0" err="1"/>
              <a:t>get</a:t>
            </a:r>
            <a:r>
              <a:rPr lang="da-DK" dirty="0"/>
              <a:t> hold of it?</a:t>
            </a:r>
          </a:p>
        </p:txBody>
      </p:sp>
      <p:sp>
        <p:nvSpPr>
          <p:cNvPr id="11" name="Taleboble: rektangel 10">
            <a:extLst>
              <a:ext uri="{FF2B5EF4-FFF2-40B4-BE49-F238E27FC236}">
                <a16:creationId xmlns:a16="http://schemas.microsoft.com/office/drawing/2014/main" id="{B9786A6E-0C4F-4803-9F9E-567884C66D8D}"/>
              </a:ext>
            </a:extLst>
          </p:cNvPr>
          <p:cNvSpPr/>
          <p:nvPr/>
        </p:nvSpPr>
        <p:spPr>
          <a:xfrm>
            <a:off x="8731565" y="2387204"/>
            <a:ext cx="3206187" cy="1052512"/>
          </a:xfrm>
          <a:prstGeom prst="wedgeRectCallout">
            <a:avLst>
              <a:gd name="adj1" fmla="val 48981"/>
              <a:gd name="adj2" fmla="val -117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new </a:t>
            </a:r>
            <a:r>
              <a:rPr lang="da-DK" dirty="0" err="1"/>
              <a:t>role</a:t>
            </a:r>
            <a:r>
              <a:rPr lang="da-DK" dirty="0"/>
              <a:t> as planners?</a:t>
            </a:r>
          </a:p>
        </p:txBody>
      </p:sp>
      <p:sp>
        <p:nvSpPr>
          <p:cNvPr id="12" name="Taleboble: rektangel 11">
            <a:extLst>
              <a:ext uri="{FF2B5EF4-FFF2-40B4-BE49-F238E27FC236}">
                <a16:creationId xmlns:a16="http://schemas.microsoft.com/office/drawing/2014/main" id="{23C440B2-41B6-49E5-A4F0-3092846C4542}"/>
              </a:ext>
            </a:extLst>
          </p:cNvPr>
          <p:cNvSpPr/>
          <p:nvPr/>
        </p:nvSpPr>
        <p:spPr>
          <a:xfrm>
            <a:off x="1932008" y="230188"/>
            <a:ext cx="3206187" cy="1052512"/>
          </a:xfrm>
          <a:prstGeom prst="wedgeRectCallout">
            <a:avLst>
              <a:gd name="adj1" fmla="val -92430"/>
              <a:gd name="adj2" fmla="val -50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How to </a:t>
            </a:r>
            <a:r>
              <a:rPr lang="da-DK" dirty="0" err="1"/>
              <a:t>lead</a:t>
            </a:r>
            <a:r>
              <a:rPr lang="da-DK" dirty="0"/>
              <a:t> </a:t>
            </a:r>
            <a:r>
              <a:rPr lang="da-DK" dirty="0" err="1"/>
              <a:t>change</a:t>
            </a:r>
            <a:r>
              <a:rPr lang="da-DK" dirty="0"/>
              <a:t>?</a:t>
            </a:r>
          </a:p>
        </p:txBody>
      </p:sp>
      <p:sp>
        <p:nvSpPr>
          <p:cNvPr id="13" name="Taleboble: rektangel 12">
            <a:extLst>
              <a:ext uri="{FF2B5EF4-FFF2-40B4-BE49-F238E27FC236}">
                <a16:creationId xmlns:a16="http://schemas.microsoft.com/office/drawing/2014/main" id="{3C879E69-C834-4421-A19B-C92DB8AE5D5F}"/>
              </a:ext>
            </a:extLst>
          </p:cNvPr>
          <p:cNvSpPr/>
          <p:nvPr/>
        </p:nvSpPr>
        <p:spPr>
          <a:xfrm>
            <a:off x="7128471" y="296023"/>
            <a:ext cx="3206187" cy="1052512"/>
          </a:xfrm>
          <a:prstGeom prst="wedgeRectCallout">
            <a:avLst>
              <a:gd name="adj1" fmla="val 95623"/>
              <a:gd name="adj2" fmla="val -24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How to </a:t>
            </a:r>
            <a:r>
              <a:rPr lang="da-DK" dirty="0" err="1"/>
              <a:t>cooperate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public and private </a:t>
            </a:r>
            <a:r>
              <a:rPr lang="da-DK" dirty="0" err="1"/>
              <a:t>sectors</a:t>
            </a:r>
            <a:r>
              <a:rPr lang="da-DK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313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BBFC2CB-C547-426E-919B-7FD94A77F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5661" y="1978261"/>
            <a:ext cx="10905066" cy="468917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97FE6DE-C061-468E-9A60-F66EFF66534F}"/>
              </a:ext>
            </a:extLst>
          </p:cNvPr>
          <p:cNvSpPr txBox="1"/>
          <p:nvPr/>
        </p:nvSpPr>
        <p:spPr>
          <a:xfrm>
            <a:off x="1273996" y="460011"/>
            <a:ext cx="3780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Users – </a:t>
            </a:r>
            <a:r>
              <a:rPr lang="da-DK" dirty="0" err="1"/>
              <a:t>citizens</a:t>
            </a:r>
            <a:r>
              <a:rPr lang="da-DK" dirty="0"/>
              <a:t>  and the </a:t>
            </a:r>
            <a:r>
              <a:rPr lang="da-DK" dirty="0" err="1"/>
              <a:t>surroundings</a:t>
            </a:r>
            <a:endParaRPr lang="da-DK" dirty="0"/>
          </a:p>
          <a:p>
            <a:r>
              <a:rPr lang="da-DK" dirty="0"/>
              <a:t>Data </a:t>
            </a:r>
            <a:r>
              <a:rPr lang="da-DK" dirty="0" err="1"/>
              <a:t>availability</a:t>
            </a:r>
            <a:endParaRPr lang="da-DK" dirty="0"/>
          </a:p>
          <a:p>
            <a:r>
              <a:rPr lang="da-DK" dirty="0"/>
              <a:t>Public – private innovation </a:t>
            </a:r>
            <a:r>
              <a:rPr lang="da-DK" dirty="0" err="1"/>
              <a:t>contracts</a:t>
            </a:r>
            <a:endParaRPr lang="da-DK" dirty="0"/>
          </a:p>
          <a:p>
            <a:r>
              <a:rPr lang="da-DK" dirty="0" err="1"/>
              <a:t>Climate</a:t>
            </a:r>
            <a:r>
              <a:rPr lang="da-DK" dirty="0"/>
              <a:t> </a:t>
            </a:r>
            <a:r>
              <a:rPr lang="da-DK" dirty="0" err="1"/>
              <a:t>goals</a:t>
            </a:r>
            <a:endParaRPr lang="da-DK" dirty="0"/>
          </a:p>
        </p:txBody>
      </p:sp>
      <p:pic>
        <p:nvPicPr>
          <p:cNvPr id="5" name="Grafik 4" descr="Filter">
            <a:extLst>
              <a:ext uri="{FF2B5EF4-FFF2-40B4-BE49-F238E27FC236}">
                <a16:creationId xmlns:a16="http://schemas.microsoft.com/office/drawing/2014/main" id="{26AAF19F-D6C4-4296-B239-42BB8FB69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81254" y="460011"/>
            <a:ext cx="1532562" cy="15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9EB5387-AC4B-4E40-9DBA-0395D8FC1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2712"/>
          <a:stretch/>
        </p:blipFill>
        <p:spPr>
          <a:xfrm>
            <a:off x="-211429" y="453189"/>
            <a:ext cx="7711564" cy="5228419"/>
          </a:xfr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BD50024-AF1A-4125-B06F-5DC6915F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880" y="85391"/>
            <a:ext cx="5698959" cy="56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F1F9A-F259-453C-8332-41A3E46D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C9BB72-DC80-44FC-B07F-46853AB7C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73A4C1C-2BCB-42BB-824C-DC4D4DF6C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5" t="16667" r="5000" b="10671"/>
          <a:stretch/>
        </p:blipFill>
        <p:spPr>
          <a:xfrm>
            <a:off x="609600" y="-260816"/>
            <a:ext cx="10972800" cy="82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8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418D1CB-5721-43D3-8733-AA39A72E7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791" y="1179510"/>
            <a:ext cx="6758519" cy="506889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937C917-4692-42E1-8CF9-F0866889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70" y="205504"/>
            <a:ext cx="10972800" cy="490067"/>
          </a:xfrm>
        </p:spPr>
        <p:txBody>
          <a:bodyPr>
            <a:normAutofit/>
          </a:bodyPr>
          <a:lstStyle/>
          <a:p>
            <a:r>
              <a:rPr lang="da-DK" sz="2400" dirty="0" err="1"/>
              <a:t>Testing</a:t>
            </a:r>
            <a:r>
              <a:rPr lang="da-DK" sz="2400" dirty="0"/>
              <a:t> and </a:t>
            </a:r>
            <a:r>
              <a:rPr lang="da-DK" sz="2400" dirty="0" err="1"/>
              <a:t>experimenting</a:t>
            </a:r>
            <a:r>
              <a:rPr lang="da-DK" sz="2400" dirty="0"/>
              <a:t> with </a:t>
            </a:r>
            <a:r>
              <a:rPr lang="da-DK" sz="2400" dirty="0" err="1"/>
              <a:t>citizens</a:t>
            </a:r>
            <a:endParaRPr lang="da-DK" sz="24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8D5AABA-AE76-40E4-B307-2DF55FF18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79510"/>
            <a:ext cx="6758519" cy="5068890"/>
          </a:xfrm>
          <a:prstGeom prst="rect">
            <a:avLst/>
          </a:prstGeom>
        </p:spPr>
      </p:pic>
      <p:sp>
        <p:nvSpPr>
          <p:cNvPr id="2" name="Pil: venstre 1">
            <a:extLst>
              <a:ext uri="{FF2B5EF4-FFF2-40B4-BE49-F238E27FC236}">
                <a16:creationId xmlns:a16="http://schemas.microsoft.com/office/drawing/2014/main" id="{5F718145-2B39-42E8-886B-52B9A36DB099}"/>
              </a:ext>
            </a:extLst>
          </p:cNvPr>
          <p:cNvSpPr/>
          <p:nvPr/>
        </p:nvSpPr>
        <p:spPr>
          <a:xfrm rot="19230862">
            <a:off x="9854616" y="1371600"/>
            <a:ext cx="2400915" cy="1371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Building </a:t>
            </a:r>
            <a:r>
              <a:rPr lang="da-DK" dirty="0" err="1"/>
              <a:t>lightrail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788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362BB18-4C78-484E-9651-0640E0AD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99" y="1295400"/>
            <a:ext cx="5594031" cy="4595936"/>
          </a:xfrm>
        </p:spPr>
        <p:txBody>
          <a:bodyPr>
            <a:normAutofit fontScale="92500" lnSpcReduction="20000"/>
          </a:bodyPr>
          <a:lstStyle/>
          <a:p>
            <a:pPr marL="0" marR="26035" indent="0" fontAlgn="t">
              <a:buNone/>
            </a:pPr>
            <a:r>
              <a:rPr lang="da-DK" sz="1900" b="1" dirty="0">
                <a:ea typeface="Times New Roman" panose="02020603050405020304" pitchFamily="18" charset="0"/>
                <a:cs typeface="Calibri" panose="020F0502020204030204" pitchFamily="34" charset="0"/>
              </a:rPr>
              <a:t>Bike </a:t>
            </a:r>
            <a:r>
              <a:rPr lang="da-DK" sz="1900" b="1" dirty="0" err="1">
                <a:ea typeface="Times New Roman" panose="02020603050405020304" pitchFamily="18" charset="0"/>
                <a:cs typeface="Calibri" panose="020F0502020204030204" pitchFamily="34" charset="0"/>
              </a:rPr>
              <a:t>share</a:t>
            </a:r>
            <a:r>
              <a:rPr lang="da-DK" sz="1900" b="1" dirty="0">
                <a:ea typeface="Times New Roman" panose="02020603050405020304" pitchFamily="18" charset="0"/>
                <a:cs typeface="Calibri" panose="020F0502020204030204" pitchFamily="34" charset="0"/>
              </a:rPr>
              <a:t> system</a:t>
            </a:r>
          </a:p>
          <a:p>
            <a:pPr marL="285750" marR="26035" indent="-285750" fontAlgn="t"/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Donkey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Republic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won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the tender</a:t>
            </a:r>
          </a:p>
          <a:p>
            <a:pPr marL="285750" marR="26035" indent="-285750" fontAlgn="t"/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Three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years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with public support</a:t>
            </a:r>
          </a:p>
          <a:p>
            <a:pPr marL="285750" marR="26035" indent="-285750" fontAlgn="t"/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10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ordinary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bikes + 10 e-bikes</a:t>
            </a:r>
          </a:p>
          <a:p>
            <a:pPr marL="285750" marR="26035" indent="-285750" fontAlgn="t"/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9 hubs and Copenhagen (the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network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285750" marR="26035" indent="-285750" fontAlgn="t"/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Pay as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you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go +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membership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a-DK" sz="1900" dirty="0" err="1">
                <a:ea typeface="Times New Roman" panose="02020603050405020304" pitchFamily="18" charset="0"/>
                <a:cs typeface="Calibri" panose="020F0502020204030204" pitchFamily="34" charset="0"/>
              </a:rPr>
              <a:t>fee</a:t>
            </a:r>
            <a:r>
              <a:rPr lang="da-DK" sz="1900" dirty="0">
                <a:ea typeface="Times New Roman" panose="02020603050405020304" pitchFamily="18" charset="0"/>
                <a:cs typeface="Calibri" panose="020F0502020204030204" pitchFamily="34" charset="0"/>
              </a:rPr>
              <a:t> 12 hours (50-50)</a:t>
            </a:r>
          </a:p>
          <a:p>
            <a:pPr marL="285750" marR="26035" indent="-285750" fontAlgn="t"/>
            <a:endParaRPr lang="da-DK" sz="19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26035" indent="0" fontAlgn="t">
              <a:buNone/>
            </a:pPr>
            <a:r>
              <a:rPr lang="da-DK" sz="1900" u="sng" dirty="0">
                <a:ea typeface="Times New Roman" panose="02020603050405020304" pitchFamily="18" charset="0"/>
                <a:cs typeface="Calibri" panose="020F0502020204030204" pitchFamily="34" charset="0"/>
              </a:rPr>
              <a:t>Preliminary </a:t>
            </a:r>
            <a:r>
              <a:rPr lang="da-DK" sz="1900" u="sng" dirty="0" err="1">
                <a:ea typeface="Times New Roman" panose="02020603050405020304" pitchFamily="18" charset="0"/>
                <a:cs typeface="Calibri" panose="020F0502020204030204" pitchFamily="34" charset="0"/>
              </a:rPr>
              <a:t>conclusions</a:t>
            </a:r>
            <a:r>
              <a:rPr lang="da-DK" sz="1900" u="sng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R="26035" fontAlgn="t"/>
            <a:r>
              <a:rPr lang="da-DK" sz="1900" dirty="0">
                <a:cs typeface="Calibri" panose="020F0502020204030204" pitchFamily="34" charset="0"/>
              </a:rPr>
              <a:t>More bikes and hubs </a:t>
            </a:r>
            <a:r>
              <a:rPr lang="da-DK" sz="1900" dirty="0" err="1">
                <a:cs typeface="Calibri" panose="020F0502020204030204" pitchFamily="34" charset="0"/>
              </a:rPr>
              <a:t>needed</a:t>
            </a:r>
            <a:endParaRPr lang="da-DK" sz="1900" dirty="0">
              <a:cs typeface="Calibri" panose="020F0502020204030204" pitchFamily="34" charset="0"/>
            </a:endParaRPr>
          </a:p>
          <a:p>
            <a:pPr marR="26035" fontAlgn="t"/>
            <a:r>
              <a:rPr lang="da-DK" sz="1900" dirty="0" err="1">
                <a:cs typeface="Calibri" panose="020F0502020204030204" pitchFamily="34" charset="0"/>
              </a:rPr>
              <a:t>Equal</a:t>
            </a:r>
            <a:r>
              <a:rPr lang="da-DK" sz="1900" dirty="0">
                <a:cs typeface="Calibri" panose="020F0502020204030204" pitchFamily="34" charset="0"/>
              </a:rPr>
              <a:t> tarifs with </a:t>
            </a:r>
            <a:r>
              <a:rPr lang="da-DK" sz="1900" dirty="0" err="1">
                <a:cs typeface="Calibri" panose="020F0502020204030204" pitchFamily="34" charset="0"/>
              </a:rPr>
              <a:t>Cph</a:t>
            </a:r>
            <a:r>
              <a:rPr lang="da-DK" sz="1900" dirty="0">
                <a:cs typeface="Calibri" panose="020F0502020204030204" pitchFamily="34" charset="0"/>
              </a:rPr>
              <a:t> </a:t>
            </a:r>
            <a:r>
              <a:rPr lang="da-DK" sz="1900" dirty="0" err="1">
                <a:cs typeface="Calibri" panose="020F0502020204030204" pitchFamily="34" charset="0"/>
              </a:rPr>
              <a:t>needed</a:t>
            </a:r>
            <a:r>
              <a:rPr lang="da-DK" sz="1900" dirty="0">
                <a:cs typeface="Calibri" panose="020F0502020204030204" pitchFamily="34" charset="0"/>
              </a:rPr>
              <a:t> – no special </a:t>
            </a:r>
            <a:r>
              <a:rPr lang="da-DK" sz="1900" dirty="0" err="1">
                <a:cs typeface="Calibri" panose="020F0502020204030204" pitchFamily="34" charset="0"/>
              </a:rPr>
              <a:t>price</a:t>
            </a:r>
            <a:endParaRPr lang="da-DK" sz="1900" dirty="0">
              <a:cs typeface="Calibri" panose="020F0502020204030204" pitchFamily="34" charset="0"/>
            </a:endParaRPr>
          </a:p>
          <a:p>
            <a:pPr marR="26035" lvl="1" fontAlgn="t">
              <a:buFont typeface="Arial" panose="020B0604020202020204" pitchFamily="34" charset="0"/>
              <a:buChar char="•"/>
            </a:pPr>
            <a:endParaRPr lang="da-DK" sz="18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26035" lvl="1" indent="0" fontAlgn="t">
              <a:buNone/>
            </a:pPr>
            <a:endParaRPr lang="da-DK" sz="18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26035" lvl="1" indent="0" fontAlgn="t">
              <a:buNone/>
            </a:pPr>
            <a:r>
              <a:rPr lang="da-DK" sz="1800" b="1" dirty="0">
                <a:ea typeface="Times New Roman" panose="02020603050405020304" pitchFamily="18" charset="0"/>
                <a:cs typeface="Calibri" panose="020F0502020204030204" pitchFamily="34" charset="0"/>
              </a:rPr>
              <a:t>Distances: </a:t>
            </a:r>
          </a:p>
          <a:p>
            <a:pPr marL="457200" marR="26035" lvl="1" indent="0" fontAlgn="t">
              <a:buNone/>
            </a:pPr>
            <a:r>
              <a:rPr lang="da-DK" sz="1800" dirty="0">
                <a:ea typeface="Times New Roman" panose="02020603050405020304" pitchFamily="18" charset="0"/>
                <a:cs typeface="Calibri" panose="020F0502020204030204" pitchFamily="34" charset="0"/>
              </a:rPr>
              <a:t>33% short </a:t>
            </a:r>
            <a:r>
              <a:rPr lang="da-DK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local</a:t>
            </a:r>
            <a:r>
              <a:rPr lang="da-DK" sz="1800" dirty="0">
                <a:ea typeface="Times New Roman" panose="02020603050405020304" pitchFamily="18" charset="0"/>
                <a:cs typeface="Calibri" panose="020F0502020204030204" pitchFamily="34" charset="0"/>
              </a:rPr>
              <a:t> trips</a:t>
            </a:r>
          </a:p>
          <a:p>
            <a:pPr marL="457200" marR="26035" lvl="1" indent="0" fontAlgn="t">
              <a:buNone/>
            </a:pPr>
            <a:r>
              <a:rPr lang="da-DK" sz="1800" dirty="0">
                <a:ea typeface="Times New Roman" panose="02020603050405020304" pitchFamily="18" charset="0"/>
                <a:cs typeface="Calibri" panose="020F0502020204030204" pitchFamily="34" charset="0"/>
              </a:rPr>
              <a:t>27% more </a:t>
            </a:r>
            <a:r>
              <a:rPr lang="da-DK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than</a:t>
            </a:r>
            <a:r>
              <a:rPr lang="da-DK" sz="1800" dirty="0">
                <a:ea typeface="Times New Roman" panose="02020603050405020304" pitchFamily="18" charset="0"/>
                <a:cs typeface="Calibri" panose="020F0502020204030204" pitchFamily="34" charset="0"/>
              </a:rPr>
              <a:t> 5 km</a:t>
            </a:r>
          </a:p>
          <a:p>
            <a:pPr marL="0" marR="26035" indent="0" fontAlgn="t">
              <a:buNone/>
            </a:pPr>
            <a:r>
              <a:rPr lang="da-DK" sz="1800" dirty="0"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1714F54-E2DE-48BB-B9FF-BD26A3C325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04703"/>
            <a:ext cx="989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a-DK" sz="2400" dirty="0" err="1"/>
              <a:t>Use</a:t>
            </a:r>
            <a:r>
              <a:rPr lang="da-DK" sz="2400" dirty="0"/>
              <a:t> Case Glostrup Station</a:t>
            </a:r>
            <a:br>
              <a:rPr lang="da-DK" sz="2400" dirty="0"/>
            </a:br>
            <a:r>
              <a:rPr lang="da-DK" sz="2400" dirty="0"/>
              <a:t>Test of  last-mile solutions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0536D28-FA34-4867-8A5B-4A78DDB4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t="25194"/>
          <a:stretch/>
        </p:blipFill>
        <p:spPr>
          <a:xfrm>
            <a:off x="6251336" y="-381000"/>
            <a:ext cx="5784001" cy="3641440"/>
          </a:xfrm>
          <a:prstGeom prst="rect">
            <a:avLst/>
          </a:prstGeom>
        </p:spPr>
      </p:pic>
      <p:pic>
        <p:nvPicPr>
          <p:cNvPr id="7" name="Billede 6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5F33182E-575C-456A-A799-6EEF68A5D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03" y="3429000"/>
            <a:ext cx="6262797" cy="30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2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6CAB30AB-F149-40DC-956B-F16003BC8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65" y="138698"/>
            <a:ext cx="3555391" cy="6338302"/>
          </a:xfrm>
        </p:spPr>
      </p:pic>
      <p:pic>
        <p:nvPicPr>
          <p:cNvPr id="7" name="Billede 6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089E4D54-011C-4F2B-B608-F28E547B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8698"/>
            <a:ext cx="3555391" cy="63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8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873</Words>
  <Application>Microsoft Office PowerPoint</Application>
  <PresentationFormat>Widescreen</PresentationFormat>
  <Paragraphs>158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Nova</vt:lpstr>
      <vt:lpstr>Arial Unicode MS</vt:lpstr>
      <vt:lpstr>Calibri</vt:lpstr>
      <vt:lpstr>Calibri Light</vt:lpstr>
      <vt:lpstr>Segoe UI</vt:lpstr>
      <vt:lpstr>Times New Roman</vt:lpstr>
      <vt:lpstr>Wingdings</vt:lpstr>
      <vt:lpstr>Office Theme</vt:lpstr>
      <vt:lpstr>Office-tema</vt:lpstr>
      <vt:lpstr>Brugerdefineret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and experimenting with citizens</vt:lpstr>
      <vt:lpstr>Use Case Glostrup Station Test of  last-mile solutions</vt:lpstr>
      <vt:lpstr>PowerPoint Presentation</vt:lpstr>
      <vt:lpstr>Car sharing – free floating</vt:lpstr>
      <vt:lpstr>PowerPoint Presentation</vt:lpstr>
      <vt:lpstr>PowerPoint Presentation</vt:lpstr>
      <vt:lpstr>Learnings for the future stations</vt:lpstr>
      <vt:lpstr>PowerPoint Presentation</vt:lpstr>
      <vt:lpstr>PowerPoint Presentation</vt:lpstr>
      <vt:lpstr>Mobility Across</vt:lpstr>
      <vt:lpstr>PowerPoint Presentation</vt:lpstr>
      <vt:lpstr>How to build a collaborating forum?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Anna Thormann</dc:creator>
  <cp:lastModifiedBy>Eva den Boer</cp:lastModifiedBy>
  <cp:revision>14</cp:revision>
  <dcterms:created xsi:type="dcterms:W3CDTF">2020-09-10T06:56:50Z</dcterms:created>
  <dcterms:modified xsi:type="dcterms:W3CDTF">2020-09-17T15:10:35Z</dcterms:modified>
</cp:coreProperties>
</file>