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0" r:id="rId4"/>
    <p:sldMasterId id="2147483667" r:id="rId5"/>
  </p:sldMasterIdLst>
  <p:notesMasterIdLst>
    <p:notesMasterId r:id="rId16"/>
  </p:notesMasterIdLst>
  <p:sldIdLst>
    <p:sldId id="567" r:id="rId6"/>
    <p:sldId id="646" r:id="rId7"/>
    <p:sldId id="648" r:id="rId8"/>
    <p:sldId id="623" r:id="rId9"/>
    <p:sldId id="644" r:id="rId10"/>
    <p:sldId id="650" r:id="rId11"/>
    <p:sldId id="652" r:id="rId12"/>
    <p:sldId id="653" r:id="rId13"/>
    <p:sldId id="654" r:id="rId14"/>
    <p:sldId id="5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04629A"/>
    <a:srgbClr val="8CC841"/>
    <a:srgbClr val="006299"/>
    <a:srgbClr val="2CB5B8"/>
    <a:srgbClr val="E3E658"/>
    <a:srgbClr val="DBDF2D"/>
    <a:srgbClr val="FFFF99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7011" autoAdjust="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9" y="197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7841C-E152-4C08-BA2E-16C2F17F29CC}" type="doc">
      <dgm:prSet loTypeId="urn:microsoft.com/office/officeart/2005/8/layout/pyramid1" loCatId="pyramid" qsTypeId="urn:microsoft.com/office/officeart/2005/8/quickstyle/simple2" qsCatId="simple" csTypeId="urn:microsoft.com/office/officeart/2005/8/colors/accent2_3" csCatId="accent2" phldr="1"/>
      <dgm:spPr/>
    </dgm:pt>
    <dgm:pt modelId="{48CA6FB9-D010-47BD-89A1-301E305E8C6F}">
      <dgm:prSet phldrT="[Text]" custT="1"/>
      <dgm:spPr>
        <a:noFill/>
        <a:ln w="6350">
          <a:solidFill>
            <a:schemeClr val="bg2">
              <a:lumMod val="10000"/>
            </a:schemeClr>
          </a:solidFill>
        </a:ln>
        <a:effectLst/>
      </dgm:spPr>
      <dgm:t>
        <a:bodyPr/>
        <a:lstStyle/>
        <a:p>
          <a:r>
            <a:rPr lang="en-US" sz="2400" dirty="0">
              <a:ln w="3175">
                <a:noFill/>
              </a:ln>
              <a:solidFill>
                <a:srgbClr val="002060"/>
              </a:solidFill>
              <a:effectLst/>
            </a:rPr>
            <a:t>Events</a:t>
          </a:r>
        </a:p>
      </dgm:t>
    </dgm:pt>
    <dgm:pt modelId="{1E06FB64-9822-4363-88C0-42F0CA777DB1}" type="parTrans" cxnId="{77985A8D-0F03-4EA5-A727-C11408C0C104}">
      <dgm:prSet/>
      <dgm:spPr/>
      <dgm:t>
        <a:bodyPr/>
        <a:lstStyle/>
        <a:p>
          <a:endParaRPr lang="en-US"/>
        </a:p>
      </dgm:t>
    </dgm:pt>
    <dgm:pt modelId="{EEBC4D47-4559-41DF-BA78-DB483BA72583}" type="sibTrans" cxnId="{77985A8D-0F03-4EA5-A727-C11408C0C104}">
      <dgm:prSet/>
      <dgm:spPr/>
      <dgm:t>
        <a:bodyPr/>
        <a:lstStyle/>
        <a:p>
          <a:endParaRPr lang="en-US"/>
        </a:p>
      </dgm:t>
    </dgm:pt>
    <dgm:pt modelId="{B9663BFF-B170-4540-9CDE-2C13B9C1BC2A}">
      <dgm:prSet phldrT="[Text]"/>
      <dgm:spPr>
        <a:noFill/>
        <a:ln w="6350">
          <a:solidFill>
            <a:schemeClr val="bg2">
              <a:lumMod val="10000"/>
            </a:schemeClr>
          </a:solidFill>
        </a:ln>
        <a:effectLst/>
      </dgm:spPr>
      <dgm:t>
        <a:bodyPr/>
        <a:lstStyle/>
        <a:p>
          <a:r>
            <a:rPr lang="en-US" dirty="0">
              <a:ln w="3175">
                <a:noFill/>
              </a:ln>
              <a:solidFill>
                <a:srgbClr val="002060"/>
              </a:solidFill>
              <a:effectLst/>
            </a:rPr>
            <a:t>Capacity Building</a:t>
          </a:r>
        </a:p>
      </dgm:t>
    </dgm:pt>
    <dgm:pt modelId="{857814D4-A7A9-444A-B69F-98B64CBF8159}" type="parTrans" cxnId="{288EFFA2-9000-4038-84D6-44A5A5680256}">
      <dgm:prSet/>
      <dgm:spPr/>
      <dgm:t>
        <a:bodyPr/>
        <a:lstStyle/>
        <a:p>
          <a:endParaRPr lang="en-US"/>
        </a:p>
      </dgm:t>
    </dgm:pt>
    <dgm:pt modelId="{86A0195E-817A-41DE-ABD3-32F57950D50C}" type="sibTrans" cxnId="{288EFFA2-9000-4038-84D6-44A5A5680256}">
      <dgm:prSet/>
      <dgm:spPr/>
      <dgm:t>
        <a:bodyPr/>
        <a:lstStyle/>
        <a:p>
          <a:endParaRPr lang="en-US"/>
        </a:p>
      </dgm:t>
    </dgm:pt>
    <dgm:pt modelId="{910B7CD7-1271-4A9C-8A12-C740875A99F8}">
      <dgm:prSet phldrT="[Text]"/>
      <dgm:spPr>
        <a:noFill/>
        <a:ln w="6350">
          <a:solidFill>
            <a:schemeClr val="bg2">
              <a:lumMod val="10000"/>
            </a:schemeClr>
          </a:solidFill>
        </a:ln>
        <a:effectLst/>
      </dgm:spPr>
      <dgm:t>
        <a:bodyPr/>
        <a:lstStyle/>
        <a:p>
          <a:r>
            <a:rPr lang="en-US" dirty="0">
              <a:ln w="3175">
                <a:noFill/>
              </a:ln>
              <a:solidFill>
                <a:srgbClr val="002060"/>
              </a:solidFill>
              <a:effectLst/>
            </a:rPr>
            <a:t>Partnerships</a:t>
          </a:r>
        </a:p>
      </dgm:t>
    </dgm:pt>
    <dgm:pt modelId="{944D364A-8E8A-426E-B7B1-297D04826B95}" type="parTrans" cxnId="{CC2B3B6D-440D-4BD7-A87F-9CC821CC2255}">
      <dgm:prSet/>
      <dgm:spPr/>
      <dgm:t>
        <a:bodyPr/>
        <a:lstStyle/>
        <a:p>
          <a:endParaRPr lang="en-US"/>
        </a:p>
      </dgm:t>
    </dgm:pt>
    <dgm:pt modelId="{7FB3A230-EDD8-4FB7-969F-4C62D2D4BD8F}" type="sibTrans" cxnId="{CC2B3B6D-440D-4BD7-A87F-9CC821CC2255}">
      <dgm:prSet/>
      <dgm:spPr/>
      <dgm:t>
        <a:bodyPr/>
        <a:lstStyle/>
        <a:p>
          <a:endParaRPr lang="en-US"/>
        </a:p>
      </dgm:t>
    </dgm:pt>
    <dgm:pt modelId="{F134C472-68D2-4048-9199-8155EB5CCC44}">
      <dgm:prSet phldrT="[Text]"/>
      <dgm:spPr>
        <a:noFill/>
        <a:ln w="6350">
          <a:solidFill>
            <a:schemeClr val="bg2">
              <a:lumMod val="10000"/>
            </a:schemeClr>
          </a:solidFill>
        </a:ln>
        <a:effectLst/>
      </dgm:spPr>
      <dgm:t>
        <a:bodyPr/>
        <a:lstStyle/>
        <a:p>
          <a:r>
            <a:rPr lang="en-US" dirty="0">
              <a:ln w="3175">
                <a:noFill/>
              </a:ln>
              <a:solidFill>
                <a:srgbClr val="002060"/>
              </a:solidFill>
              <a:effectLst/>
            </a:rPr>
            <a:t>Guidance, Recommendations and Standards</a:t>
          </a:r>
        </a:p>
      </dgm:t>
    </dgm:pt>
    <dgm:pt modelId="{B3505254-6D75-4302-A147-B155609BD514}" type="parTrans" cxnId="{36E1962F-CDEE-4130-89A8-79BEC735E237}">
      <dgm:prSet/>
      <dgm:spPr/>
      <dgm:t>
        <a:bodyPr/>
        <a:lstStyle/>
        <a:p>
          <a:endParaRPr lang="en-US"/>
        </a:p>
      </dgm:t>
    </dgm:pt>
    <dgm:pt modelId="{42EDE9D7-95C3-469F-B5ED-23861B468AED}" type="sibTrans" cxnId="{36E1962F-CDEE-4130-89A8-79BEC735E237}">
      <dgm:prSet/>
      <dgm:spPr/>
      <dgm:t>
        <a:bodyPr/>
        <a:lstStyle/>
        <a:p>
          <a:endParaRPr lang="en-US"/>
        </a:p>
      </dgm:t>
    </dgm:pt>
    <dgm:pt modelId="{914FF4E7-FC76-4FDB-92A6-EE4719546AF4}">
      <dgm:prSet phldrT="[Text]"/>
      <dgm:spPr>
        <a:noFill/>
        <a:ln w="6350">
          <a:solidFill>
            <a:schemeClr val="bg2">
              <a:lumMod val="10000"/>
            </a:schemeClr>
          </a:solidFill>
        </a:ln>
        <a:effectLst/>
      </dgm:spPr>
      <dgm:t>
        <a:bodyPr/>
        <a:lstStyle/>
        <a:p>
          <a:r>
            <a:rPr lang="en-US" dirty="0">
              <a:ln w="3175">
                <a:noFill/>
              </a:ln>
              <a:solidFill>
                <a:srgbClr val="002060"/>
              </a:solidFill>
              <a:effectLst/>
            </a:rPr>
            <a:t>Policy Research</a:t>
          </a:r>
        </a:p>
      </dgm:t>
    </dgm:pt>
    <dgm:pt modelId="{7402E145-E6D0-4000-963B-26548FBF57DE}" type="parTrans" cxnId="{15794E9F-A2D1-4002-9861-A2ABA9FE1355}">
      <dgm:prSet/>
      <dgm:spPr/>
      <dgm:t>
        <a:bodyPr/>
        <a:lstStyle/>
        <a:p>
          <a:endParaRPr lang="en-US"/>
        </a:p>
      </dgm:t>
    </dgm:pt>
    <dgm:pt modelId="{D06F0517-4F17-4FD2-9760-641D0C9160F4}" type="sibTrans" cxnId="{15794E9F-A2D1-4002-9861-A2ABA9FE1355}">
      <dgm:prSet/>
      <dgm:spPr/>
      <dgm:t>
        <a:bodyPr/>
        <a:lstStyle/>
        <a:p>
          <a:endParaRPr lang="en-US"/>
        </a:p>
      </dgm:t>
    </dgm:pt>
    <dgm:pt modelId="{CB0AB837-ED1B-412B-8587-FD7152625AC9}" type="pres">
      <dgm:prSet presAssocID="{0A87841C-E152-4C08-BA2E-16C2F17F29CC}" presName="Name0" presStyleCnt="0">
        <dgm:presLayoutVars>
          <dgm:dir/>
          <dgm:animLvl val="lvl"/>
          <dgm:resizeHandles val="exact"/>
        </dgm:presLayoutVars>
      </dgm:prSet>
      <dgm:spPr/>
    </dgm:pt>
    <dgm:pt modelId="{F91D8957-48F0-4B8E-8AD3-5AF181A09F28}" type="pres">
      <dgm:prSet presAssocID="{48CA6FB9-D010-47BD-89A1-301E305E8C6F}" presName="Name8" presStyleCnt="0"/>
      <dgm:spPr/>
    </dgm:pt>
    <dgm:pt modelId="{B56E472C-D067-4BE4-B347-DD3EC0515372}" type="pres">
      <dgm:prSet presAssocID="{48CA6FB9-D010-47BD-89A1-301E305E8C6F}" presName="level" presStyleLbl="node1" presStyleIdx="0" presStyleCnt="5">
        <dgm:presLayoutVars>
          <dgm:chMax val="1"/>
          <dgm:bulletEnabled val="1"/>
        </dgm:presLayoutVars>
      </dgm:prSet>
      <dgm:spPr/>
    </dgm:pt>
    <dgm:pt modelId="{23638DEC-2A82-46EE-B766-03DCA614D2BE}" type="pres">
      <dgm:prSet presAssocID="{48CA6FB9-D010-47BD-89A1-301E305E8C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AD447B-1001-4126-A69D-CFED34F5EC32}" type="pres">
      <dgm:prSet presAssocID="{B9663BFF-B170-4540-9CDE-2C13B9C1BC2A}" presName="Name8" presStyleCnt="0"/>
      <dgm:spPr/>
    </dgm:pt>
    <dgm:pt modelId="{6310C2E5-B4B3-41EE-894B-3954AA9ECBF5}" type="pres">
      <dgm:prSet presAssocID="{B9663BFF-B170-4540-9CDE-2C13B9C1BC2A}" presName="level" presStyleLbl="node1" presStyleIdx="1" presStyleCnt="5">
        <dgm:presLayoutVars>
          <dgm:chMax val="1"/>
          <dgm:bulletEnabled val="1"/>
        </dgm:presLayoutVars>
      </dgm:prSet>
      <dgm:spPr/>
    </dgm:pt>
    <dgm:pt modelId="{899A9C00-71D7-48B6-8C76-F2D495ADB1FA}" type="pres">
      <dgm:prSet presAssocID="{B9663BFF-B170-4540-9CDE-2C13B9C1BC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4FF659-E267-42B7-928F-0B8A45DFD75F}" type="pres">
      <dgm:prSet presAssocID="{910B7CD7-1271-4A9C-8A12-C740875A99F8}" presName="Name8" presStyleCnt="0"/>
      <dgm:spPr/>
    </dgm:pt>
    <dgm:pt modelId="{728C3D2B-85AB-41DC-BE7B-DAA433FB27E0}" type="pres">
      <dgm:prSet presAssocID="{910B7CD7-1271-4A9C-8A12-C740875A99F8}" presName="level" presStyleLbl="node1" presStyleIdx="2" presStyleCnt="5">
        <dgm:presLayoutVars>
          <dgm:chMax val="1"/>
          <dgm:bulletEnabled val="1"/>
        </dgm:presLayoutVars>
      </dgm:prSet>
      <dgm:spPr/>
    </dgm:pt>
    <dgm:pt modelId="{04B30C7F-A61A-42E5-B15D-94FF2FB361E7}" type="pres">
      <dgm:prSet presAssocID="{910B7CD7-1271-4A9C-8A12-C740875A99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FC8378-FF8A-4AFD-936A-6867AE5C8FEE}" type="pres">
      <dgm:prSet presAssocID="{F134C472-68D2-4048-9199-8155EB5CCC44}" presName="Name8" presStyleCnt="0"/>
      <dgm:spPr/>
    </dgm:pt>
    <dgm:pt modelId="{1790ECF9-9A77-406B-A2E5-3BF46114BFDD}" type="pres">
      <dgm:prSet presAssocID="{F134C472-68D2-4048-9199-8155EB5CCC44}" presName="level" presStyleLbl="node1" presStyleIdx="3" presStyleCnt="5">
        <dgm:presLayoutVars>
          <dgm:chMax val="1"/>
          <dgm:bulletEnabled val="1"/>
        </dgm:presLayoutVars>
      </dgm:prSet>
      <dgm:spPr/>
    </dgm:pt>
    <dgm:pt modelId="{A090929C-E15F-4F10-8DCB-6C61E9530750}" type="pres">
      <dgm:prSet presAssocID="{F134C472-68D2-4048-9199-8155EB5CCC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E3E77D-BD0A-4EF6-8C79-A4DE8D50C769}" type="pres">
      <dgm:prSet presAssocID="{914FF4E7-FC76-4FDB-92A6-EE4719546AF4}" presName="Name8" presStyleCnt="0"/>
      <dgm:spPr/>
    </dgm:pt>
    <dgm:pt modelId="{22A24DB0-726C-428F-8554-4E804E78A62A}" type="pres">
      <dgm:prSet presAssocID="{914FF4E7-FC76-4FDB-92A6-EE4719546AF4}" presName="level" presStyleLbl="node1" presStyleIdx="4" presStyleCnt="5">
        <dgm:presLayoutVars>
          <dgm:chMax val="1"/>
          <dgm:bulletEnabled val="1"/>
        </dgm:presLayoutVars>
      </dgm:prSet>
      <dgm:spPr/>
    </dgm:pt>
    <dgm:pt modelId="{6286C253-66D5-4282-80A8-9FABDF1050BC}" type="pres">
      <dgm:prSet presAssocID="{914FF4E7-FC76-4FDB-92A6-EE4719546AF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6A6B06-E95B-4108-8974-444FD25CBD13}" type="presOf" srcId="{914FF4E7-FC76-4FDB-92A6-EE4719546AF4}" destId="{6286C253-66D5-4282-80A8-9FABDF1050BC}" srcOrd="1" destOrd="0" presId="urn:microsoft.com/office/officeart/2005/8/layout/pyramid1"/>
    <dgm:cxn modelId="{F4C7751B-4F3C-4ADD-9514-0C35A0023F52}" type="presOf" srcId="{910B7CD7-1271-4A9C-8A12-C740875A99F8}" destId="{04B30C7F-A61A-42E5-B15D-94FF2FB361E7}" srcOrd="1" destOrd="0" presId="urn:microsoft.com/office/officeart/2005/8/layout/pyramid1"/>
    <dgm:cxn modelId="{36E1962F-CDEE-4130-89A8-79BEC735E237}" srcId="{0A87841C-E152-4C08-BA2E-16C2F17F29CC}" destId="{F134C472-68D2-4048-9199-8155EB5CCC44}" srcOrd="3" destOrd="0" parTransId="{B3505254-6D75-4302-A147-B155609BD514}" sibTransId="{42EDE9D7-95C3-469F-B5ED-23861B468AED}"/>
    <dgm:cxn modelId="{316C7534-B60F-4115-B78E-1E944418FEA9}" type="presOf" srcId="{B9663BFF-B170-4540-9CDE-2C13B9C1BC2A}" destId="{899A9C00-71D7-48B6-8C76-F2D495ADB1FA}" srcOrd="1" destOrd="0" presId="urn:microsoft.com/office/officeart/2005/8/layout/pyramid1"/>
    <dgm:cxn modelId="{A7BAD03D-28BC-483F-BCBF-E95DCDD8A68D}" type="presOf" srcId="{B9663BFF-B170-4540-9CDE-2C13B9C1BC2A}" destId="{6310C2E5-B4B3-41EE-894B-3954AA9ECBF5}" srcOrd="0" destOrd="0" presId="urn:microsoft.com/office/officeart/2005/8/layout/pyramid1"/>
    <dgm:cxn modelId="{87F26349-4092-4BFD-AB45-3D94816E5175}" type="presOf" srcId="{48CA6FB9-D010-47BD-89A1-301E305E8C6F}" destId="{23638DEC-2A82-46EE-B766-03DCA614D2BE}" srcOrd="1" destOrd="0" presId="urn:microsoft.com/office/officeart/2005/8/layout/pyramid1"/>
    <dgm:cxn modelId="{9DC3E74A-3214-4FF7-9478-D88719306DC3}" type="presOf" srcId="{48CA6FB9-D010-47BD-89A1-301E305E8C6F}" destId="{B56E472C-D067-4BE4-B347-DD3EC0515372}" srcOrd="0" destOrd="0" presId="urn:microsoft.com/office/officeart/2005/8/layout/pyramid1"/>
    <dgm:cxn modelId="{CC2B3B6D-440D-4BD7-A87F-9CC821CC2255}" srcId="{0A87841C-E152-4C08-BA2E-16C2F17F29CC}" destId="{910B7CD7-1271-4A9C-8A12-C740875A99F8}" srcOrd="2" destOrd="0" parTransId="{944D364A-8E8A-426E-B7B1-297D04826B95}" sibTransId="{7FB3A230-EDD8-4FB7-969F-4C62D2D4BD8F}"/>
    <dgm:cxn modelId="{2A2AF055-CC68-4FD5-8A8E-0471AFBB1A44}" type="presOf" srcId="{F134C472-68D2-4048-9199-8155EB5CCC44}" destId="{A090929C-E15F-4F10-8DCB-6C61E9530750}" srcOrd="1" destOrd="0" presId="urn:microsoft.com/office/officeart/2005/8/layout/pyramid1"/>
    <dgm:cxn modelId="{18198C7F-C25C-4630-8612-4218F840F7F3}" type="presOf" srcId="{F134C472-68D2-4048-9199-8155EB5CCC44}" destId="{1790ECF9-9A77-406B-A2E5-3BF46114BFDD}" srcOrd="0" destOrd="0" presId="urn:microsoft.com/office/officeart/2005/8/layout/pyramid1"/>
    <dgm:cxn modelId="{77985A8D-0F03-4EA5-A727-C11408C0C104}" srcId="{0A87841C-E152-4C08-BA2E-16C2F17F29CC}" destId="{48CA6FB9-D010-47BD-89A1-301E305E8C6F}" srcOrd="0" destOrd="0" parTransId="{1E06FB64-9822-4363-88C0-42F0CA777DB1}" sibTransId="{EEBC4D47-4559-41DF-BA78-DB483BA72583}"/>
    <dgm:cxn modelId="{15794E9F-A2D1-4002-9861-A2ABA9FE1355}" srcId="{0A87841C-E152-4C08-BA2E-16C2F17F29CC}" destId="{914FF4E7-FC76-4FDB-92A6-EE4719546AF4}" srcOrd="4" destOrd="0" parTransId="{7402E145-E6D0-4000-963B-26548FBF57DE}" sibTransId="{D06F0517-4F17-4FD2-9760-641D0C9160F4}"/>
    <dgm:cxn modelId="{288EFFA2-9000-4038-84D6-44A5A5680256}" srcId="{0A87841C-E152-4C08-BA2E-16C2F17F29CC}" destId="{B9663BFF-B170-4540-9CDE-2C13B9C1BC2A}" srcOrd="1" destOrd="0" parTransId="{857814D4-A7A9-444A-B69F-98B64CBF8159}" sibTransId="{86A0195E-817A-41DE-ABD3-32F57950D50C}"/>
    <dgm:cxn modelId="{09CE7FBE-8C12-42E9-9FB5-241739D0271E}" type="presOf" srcId="{914FF4E7-FC76-4FDB-92A6-EE4719546AF4}" destId="{22A24DB0-726C-428F-8554-4E804E78A62A}" srcOrd="0" destOrd="0" presId="urn:microsoft.com/office/officeart/2005/8/layout/pyramid1"/>
    <dgm:cxn modelId="{E76DF8CC-E260-478D-910C-3559411EEDE5}" type="presOf" srcId="{910B7CD7-1271-4A9C-8A12-C740875A99F8}" destId="{728C3D2B-85AB-41DC-BE7B-DAA433FB27E0}" srcOrd="0" destOrd="0" presId="urn:microsoft.com/office/officeart/2005/8/layout/pyramid1"/>
    <dgm:cxn modelId="{885797E2-DDA6-4F90-88AB-22E037F5CE6D}" type="presOf" srcId="{0A87841C-E152-4C08-BA2E-16C2F17F29CC}" destId="{CB0AB837-ED1B-412B-8587-FD7152625AC9}" srcOrd="0" destOrd="0" presId="urn:microsoft.com/office/officeart/2005/8/layout/pyramid1"/>
    <dgm:cxn modelId="{0E9488C7-A0C4-4DE6-9BCE-C1DFEE0CE509}" type="presParOf" srcId="{CB0AB837-ED1B-412B-8587-FD7152625AC9}" destId="{F91D8957-48F0-4B8E-8AD3-5AF181A09F28}" srcOrd="0" destOrd="0" presId="urn:microsoft.com/office/officeart/2005/8/layout/pyramid1"/>
    <dgm:cxn modelId="{42C765DF-301F-4062-BFF3-3EA98CEE5295}" type="presParOf" srcId="{F91D8957-48F0-4B8E-8AD3-5AF181A09F28}" destId="{B56E472C-D067-4BE4-B347-DD3EC0515372}" srcOrd="0" destOrd="0" presId="urn:microsoft.com/office/officeart/2005/8/layout/pyramid1"/>
    <dgm:cxn modelId="{01E9A7DA-3DF4-4891-925D-F46AA6BA298C}" type="presParOf" srcId="{F91D8957-48F0-4B8E-8AD3-5AF181A09F28}" destId="{23638DEC-2A82-46EE-B766-03DCA614D2BE}" srcOrd="1" destOrd="0" presId="urn:microsoft.com/office/officeart/2005/8/layout/pyramid1"/>
    <dgm:cxn modelId="{06E2E617-66B0-4DC3-B4C5-6A1227006995}" type="presParOf" srcId="{CB0AB837-ED1B-412B-8587-FD7152625AC9}" destId="{D9AD447B-1001-4126-A69D-CFED34F5EC32}" srcOrd="1" destOrd="0" presId="urn:microsoft.com/office/officeart/2005/8/layout/pyramid1"/>
    <dgm:cxn modelId="{C4D93373-7B28-430C-91C1-021D8A73D2A1}" type="presParOf" srcId="{D9AD447B-1001-4126-A69D-CFED34F5EC32}" destId="{6310C2E5-B4B3-41EE-894B-3954AA9ECBF5}" srcOrd="0" destOrd="0" presId="urn:microsoft.com/office/officeart/2005/8/layout/pyramid1"/>
    <dgm:cxn modelId="{549AE9C1-C464-49AC-ACBF-C8FFB12AD158}" type="presParOf" srcId="{D9AD447B-1001-4126-A69D-CFED34F5EC32}" destId="{899A9C00-71D7-48B6-8C76-F2D495ADB1FA}" srcOrd="1" destOrd="0" presId="urn:microsoft.com/office/officeart/2005/8/layout/pyramid1"/>
    <dgm:cxn modelId="{F80B9437-E809-4DCE-BFEF-92CCE7C7DB67}" type="presParOf" srcId="{CB0AB837-ED1B-412B-8587-FD7152625AC9}" destId="{394FF659-E267-42B7-928F-0B8A45DFD75F}" srcOrd="2" destOrd="0" presId="urn:microsoft.com/office/officeart/2005/8/layout/pyramid1"/>
    <dgm:cxn modelId="{2E354A66-2466-48DC-A71F-ECD02B7191E0}" type="presParOf" srcId="{394FF659-E267-42B7-928F-0B8A45DFD75F}" destId="{728C3D2B-85AB-41DC-BE7B-DAA433FB27E0}" srcOrd="0" destOrd="0" presId="urn:microsoft.com/office/officeart/2005/8/layout/pyramid1"/>
    <dgm:cxn modelId="{B0EE5918-13E1-43EB-9283-F2E0B844EF16}" type="presParOf" srcId="{394FF659-E267-42B7-928F-0B8A45DFD75F}" destId="{04B30C7F-A61A-42E5-B15D-94FF2FB361E7}" srcOrd="1" destOrd="0" presId="urn:microsoft.com/office/officeart/2005/8/layout/pyramid1"/>
    <dgm:cxn modelId="{AB66649C-CA05-44E3-AFEE-D586E485A2CC}" type="presParOf" srcId="{CB0AB837-ED1B-412B-8587-FD7152625AC9}" destId="{A5FC8378-FF8A-4AFD-936A-6867AE5C8FEE}" srcOrd="3" destOrd="0" presId="urn:microsoft.com/office/officeart/2005/8/layout/pyramid1"/>
    <dgm:cxn modelId="{DDC9EF2B-4B61-43D3-8F34-5F4C3646ECCC}" type="presParOf" srcId="{A5FC8378-FF8A-4AFD-936A-6867AE5C8FEE}" destId="{1790ECF9-9A77-406B-A2E5-3BF46114BFDD}" srcOrd="0" destOrd="0" presId="urn:microsoft.com/office/officeart/2005/8/layout/pyramid1"/>
    <dgm:cxn modelId="{131D295A-57FA-4FC6-9D28-AA81DED4BCEA}" type="presParOf" srcId="{A5FC8378-FF8A-4AFD-936A-6867AE5C8FEE}" destId="{A090929C-E15F-4F10-8DCB-6C61E9530750}" srcOrd="1" destOrd="0" presId="urn:microsoft.com/office/officeart/2005/8/layout/pyramid1"/>
    <dgm:cxn modelId="{DA096C6B-51E6-4070-852C-D7C4826B7EE4}" type="presParOf" srcId="{CB0AB837-ED1B-412B-8587-FD7152625AC9}" destId="{EEE3E77D-BD0A-4EF6-8C79-A4DE8D50C769}" srcOrd="4" destOrd="0" presId="urn:microsoft.com/office/officeart/2005/8/layout/pyramid1"/>
    <dgm:cxn modelId="{02667F6D-74F6-4E4D-B4EE-EB1678CA8D39}" type="presParOf" srcId="{EEE3E77D-BD0A-4EF6-8C79-A4DE8D50C769}" destId="{22A24DB0-726C-428F-8554-4E804E78A62A}" srcOrd="0" destOrd="0" presId="urn:microsoft.com/office/officeart/2005/8/layout/pyramid1"/>
    <dgm:cxn modelId="{C11BABCB-DF2B-4D61-B3C0-62C1794591D2}" type="presParOf" srcId="{EEE3E77D-BD0A-4EF6-8C79-A4DE8D50C769}" destId="{6286C253-66D5-4282-80A8-9FABDF1050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E472C-D067-4BE4-B347-DD3EC0515372}">
      <dsp:nvSpPr>
        <dsp:cNvPr id="0" name=""/>
        <dsp:cNvSpPr/>
      </dsp:nvSpPr>
      <dsp:spPr>
        <a:xfrm>
          <a:off x="2568934" y="0"/>
          <a:ext cx="1284467" cy="888484"/>
        </a:xfrm>
        <a:prstGeom prst="trapezoid">
          <a:avLst>
            <a:gd name="adj" fmla="val 72284"/>
          </a:avLst>
        </a:prstGeom>
        <a:noFill/>
        <a:ln w="635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 w="3175">
                <a:noFill/>
              </a:ln>
              <a:solidFill>
                <a:srgbClr val="002060"/>
              </a:solidFill>
              <a:effectLst/>
            </a:rPr>
            <a:t>Events</a:t>
          </a:r>
        </a:p>
      </dsp:txBody>
      <dsp:txXfrm>
        <a:off x="2568934" y="0"/>
        <a:ext cx="1284467" cy="888484"/>
      </dsp:txXfrm>
    </dsp:sp>
    <dsp:sp modelId="{6310C2E5-B4B3-41EE-894B-3954AA9ECBF5}">
      <dsp:nvSpPr>
        <dsp:cNvPr id="0" name=""/>
        <dsp:cNvSpPr/>
      </dsp:nvSpPr>
      <dsp:spPr>
        <a:xfrm>
          <a:off x="1926700" y="888484"/>
          <a:ext cx="2568934" cy="888484"/>
        </a:xfrm>
        <a:prstGeom prst="trapezoid">
          <a:avLst>
            <a:gd name="adj" fmla="val 72284"/>
          </a:avLst>
        </a:prstGeom>
        <a:noFill/>
        <a:ln w="635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n w="3175">
                <a:noFill/>
              </a:ln>
              <a:solidFill>
                <a:srgbClr val="002060"/>
              </a:solidFill>
              <a:effectLst/>
            </a:rPr>
            <a:t>Capacity Building</a:t>
          </a:r>
        </a:p>
      </dsp:txBody>
      <dsp:txXfrm>
        <a:off x="2376263" y="888484"/>
        <a:ext cx="1669807" cy="888484"/>
      </dsp:txXfrm>
    </dsp:sp>
    <dsp:sp modelId="{728C3D2B-85AB-41DC-BE7B-DAA433FB27E0}">
      <dsp:nvSpPr>
        <dsp:cNvPr id="0" name=""/>
        <dsp:cNvSpPr/>
      </dsp:nvSpPr>
      <dsp:spPr>
        <a:xfrm>
          <a:off x="1284467" y="1776968"/>
          <a:ext cx="3853401" cy="888484"/>
        </a:xfrm>
        <a:prstGeom prst="trapezoid">
          <a:avLst>
            <a:gd name="adj" fmla="val 72284"/>
          </a:avLst>
        </a:prstGeom>
        <a:noFill/>
        <a:ln w="635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n w="3175">
                <a:noFill/>
              </a:ln>
              <a:solidFill>
                <a:srgbClr val="002060"/>
              </a:solidFill>
              <a:effectLst/>
            </a:rPr>
            <a:t>Partnerships</a:t>
          </a:r>
        </a:p>
      </dsp:txBody>
      <dsp:txXfrm>
        <a:off x="1958812" y="1776968"/>
        <a:ext cx="2504710" cy="888484"/>
      </dsp:txXfrm>
    </dsp:sp>
    <dsp:sp modelId="{1790ECF9-9A77-406B-A2E5-3BF46114BFDD}">
      <dsp:nvSpPr>
        <dsp:cNvPr id="0" name=""/>
        <dsp:cNvSpPr/>
      </dsp:nvSpPr>
      <dsp:spPr>
        <a:xfrm>
          <a:off x="642233" y="2665452"/>
          <a:ext cx="5137868" cy="888484"/>
        </a:xfrm>
        <a:prstGeom prst="trapezoid">
          <a:avLst>
            <a:gd name="adj" fmla="val 72284"/>
          </a:avLst>
        </a:prstGeom>
        <a:noFill/>
        <a:ln w="635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n w="3175">
                <a:noFill/>
              </a:ln>
              <a:solidFill>
                <a:srgbClr val="002060"/>
              </a:solidFill>
              <a:effectLst/>
            </a:rPr>
            <a:t>Guidance, Recommendations and Standards</a:t>
          </a:r>
        </a:p>
      </dsp:txBody>
      <dsp:txXfrm>
        <a:off x="1541360" y="2665452"/>
        <a:ext cx="3339614" cy="888484"/>
      </dsp:txXfrm>
    </dsp:sp>
    <dsp:sp modelId="{22A24DB0-726C-428F-8554-4E804E78A62A}">
      <dsp:nvSpPr>
        <dsp:cNvPr id="0" name=""/>
        <dsp:cNvSpPr/>
      </dsp:nvSpPr>
      <dsp:spPr>
        <a:xfrm>
          <a:off x="0" y="3553936"/>
          <a:ext cx="6422334" cy="888484"/>
        </a:xfrm>
        <a:prstGeom prst="trapezoid">
          <a:avLst>
            <a:gd name="adj" fmla="val 72284"/>
          </a:avLst>
        </a:prstGeom>
        <a:noFill/>
        <a:ln w="635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n w="3175">
                <a:noFill/>
              </a:ln>
              <a:solidFill>
                <a:srgbClr val="002060"/>
              </a:solidFill>
              <a:effectLst/>
            </a:rPr>
            <a:t>Policy Research</a:t>
          </a:r>
        </a:p>
      </dsp:txBody>
      <dsp:txXfrm>
        <a:off x="1123908" y="3553936"/>
        <a:ext cx="4174517" cy="88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B8AAE-D2B5-498F-A9BA-F7745D8F1E8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F07C-B4DD-40AF-B45C-90D28EDE78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5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7D0C-F8FA-46FA-B4B3-4B326E018C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3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A2A1-763E-4F61-A2B7-E08B46E18E0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1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F07C-B4DD-40AF-B45C-90D28EDE78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5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9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9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E226-C776-4524-96D7-82848EFD181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2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01200"/>
            <a:ext cx="23232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CCF2D89-4380-44AE-8087-B9E2A3CB2D52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C683-2F17-4651-B434-BAF38438F524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57FB-5ED4-49BC-994E-AF3E498B49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3A5AA-8BAD-4A49-BD5C-687466F2A3DA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22A9-DC3F-47F9-A656-42B1C9997A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9BF6-0FB6-4C0B-BBE0-3816DA12EC35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9AD6D-FF21-43D2-9CAA-1F485A76AAC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E0F3-48F5-4999-8C86-625FB86B6117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CAF8-520D-406B-9259-DDA4ACD045B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A220-48AE-41DF-A0B3-B555D7F627B6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D10F-5E86-49F3-808E-7473C114966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35FA-0BA0-4947-9B7C-EF632A022DB4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F0A-6DB3-4DE9-AD04-D08F3DEBD98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9E93168-2121-4AAE-8C82-B14368E8FFA1}" type="datetime1">
              <a:rPr lang="en-GB" smtClean="0"/>
              <a:pPr/>
              <a:t>04/02/2021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0372D0F-C000-4DD0-AD07-1696B27C4FBE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DCCF2D89-4380-44AE-8087-B9E2A3CB2D52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32DCF13-3EA6-4BDD-8E8C-16AD6A1BA43C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CCF2D89-4380-44AE-8087-B9E2A3CB2D52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932DCF13-3EA6-4BDD-8E8C-16AD6A1BA43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19-Oct-2016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OECD Observatory of Public Sector Innovation: Horizon 2020 update meeting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341A-38AE-483C-B4A5-FDC522834447}" type="slidenum">
              <a:rPr lang="fr-FR" smtClean="0">
                <a:solidFill>
                  <a:srgbClr val="727272"/>
                </a:solidFill>
              </a:rPr>
              <a:pPr/>
              <a:t>‹nr.›</a:t>
            </a:fld>
            <a:endParaRPr lang="fr-FR">
              <a:solidFill>
                <a:srgbClr val="72727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182563" indent="-182563"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625475" indent="-1762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074738" indent="-182563" defTabSz="8080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524000" indent="-1825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1973263" indent="-1825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5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85" y="252413"/>
            <a:ext cx="4025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464" y="1341439"/>
            <a:ext cx="8721272" cy="1470025"/>
          </a:xfrm>
        </p:spPr>
        <p:txBody>
          <a:bodyPr anchor="b"/>
          <a:lstStyle>
            <a:lvl1pPr algn="l">
              <a:defRPr sz="3600" b="1">
                <a:solidFill>
                  <a:srgbClr val="727272"/>
                </a:solidFill>
                <a:latin typeface="Caecilia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8951" y="2924944"/>
            <a:ext cx="8711572" cy="1752600"/>
          </a:xfrm>
        </p:spPr>
        <p:txBody>
          <a:bodyPr/>
          <a:lstStyle>
            <a:lvl1pPr marL="0" indent="0" algn="l">
              <a:buFontTx/>
              <a:buNone/>
              <a:defRPr sz="2500">
                <a:solidFill>
                  <a:srgbClr val="727272"/>
                </a:solidFill>
                <a:latin typeface="Caecilia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434" y="6245225"/>
            <a:ext cx="539115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9CD66EAD-91AC-41C7-893C-82F92BA56E78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74FD15-240A-4DD9-920C-F7FDDFCF77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2A29-1638-45A9-8A10-531DFC284211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D4D2-DC0F-41E6-B8EA-D3A5395EB3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5B48-E679-4F55-991D-EA9FB94B3B77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3253-0563-4807-9D53-47C740617A1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600201"/>
            <a:ext cx="53763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2" y="1600201"/>
            <a:ext cx="53784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C27B4-54A5-4E9F-A1BC-C36A0D4A6408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5330-47DC-48B9-9DE9-0FC331EE49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F0B3-6807-4657-B73D-3D2BE2D1D961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4A16-66E1-45C9-B630-28C4DEBE51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DCCF2D89-4380-44AE-8087-B9E2A3CB2D52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32DCF13-3EA6-4BDD-8E8C-16AD6A1BA43C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-1588"/>
            <a:ext cx="1095798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00201"/>
            <a:ext cx="109579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7" y="623728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727272"/>
                </a:solidFill>
                <a:latin typeface="Caecilia Roman" pitchFamily="18" charset="0"/>
                <a:cs typeface="+mn-cs"/>
              </a:defRPr>
            </a:lvl1pPr>
          </a:lstStyle>
          <a:p>
            <a:pPr>
              <a:defRPr/>
            </a:pPr>
            <a:fld id="{7214FE95-E6D9-4FA2-88EF-AE8DE9823DE2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095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727272"/>
                </a:solidFill>
                <a:latin typeface="Caecilia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4367" y="6245225"/>
            <a:ext cx="1485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727272"/>
                </a:solidFill>
                <a:latin typeface="Caecilia Roman" pitchFamily="18" charset="0"/>
                <a:cs typeface="+mn-cs"/>
              </a:defRPr>
            </a:lvl1pPr>
          </a:lstStyle>
          <a:p>
            <a:pPr>
              <a:defRPr/>
            </a:pPr>
            <a:fld id="{8AA7A7B0-0ABA-4916-BDBB-357C50C7C4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2" name="Picture 10" descr="OECD_10cm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35634" y="6227763"/>
            <a:ext cx="168063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ecilia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ecilia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ecilia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ecilia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ecilia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Caecilia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Caecilia Roman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Caecilia Roman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Caecilia Roman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Caecilia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e.cd/dig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2492896"/>
            <a:ext cx="7992888" cy="15696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cap="none" dirty="0">
                <a:latin typeface="+mn-lt"/>
                <a:cs typeface="Arial"/>
              </a:rPr>
              <a:t>A forward look at blockchain in the public sector</a:t>
            </a:r>
            <a:endParaRPr lang="en-US" sz="4800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7528" y="5407090"/>
            <a:ext cx="6300000" cy="1118255"/>
          </a:xfrm>
          <a:prstGeom prst="rect">
            <a:avLst/>
          </a:prstGeom>
        </p:spPr>
        <p:txBody>
          <a:bodyPr vert="horz" lIns="90000" rIns="90000" anchor="t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+mn-lt"/>
                <a:cs typeface="Arial" panose="020B0604020202020204" pitchFamily="34" charset="0"/>
              </a:rPr>
              <a:t>Benjamin Welby</a:t>
            </a:r>
          </a:p>
          <a:p>
            <a:r>
              <a:rPr lang="en-US" dirty="0">
                <a:latin typeface="+mn-lt"/>
                <a:cs typeface="Arial"/>
              </a:rPr>
              <a:t>Policy Analyst</a:t>
            </a:r>
            <a:endParaRPr lang="en-GB" dirty="0"/>
          </a:p>
          <a:p>
            <a:r>
              <a:rPr lang="en-GB" dirty="0">
                <a:latin typeface="+mn-lt"/>
                <a:cs typeface="Arial"/>
              </a:rPr>
              <a:t>Digital Government and Data Unit</a:t>
            </a:r>
            <a:endParaRPr lang="en-GB" dirty="0">
              <a:cs typeface="Arial"/>
            </a:endParaRPr>
          </a:p>
          <a:p>
            <a:r>
              <a:rPr lang="en-GB" sz="1600" dirty="0">
                <a:latin typeface="+mn-lt"/>
                <a:cs typeface="Arial" panose="020B0604020202020204" pitchFamily="34" charset="0"/>
              </a:rPr>
              <a:t>Open and Innovative Government, Public Governance Directorate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9784" y="404664"/>
            <a:ext cx="3028705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21 Jan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7848" y="3861766"/>
            <a:ext cx="3960440" cy="1521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@</a:t>
            </a:r>
            <a:r>
              <a:rPr lang="en-GB" sz="2400" b="1" i="1" dirty="0" err="1">
                <a:solidFill>
                  <a:schemeClr val="tx1">
                    <a:lumMod val="75000"/>
                  </a:schemeClr>
                </a:solidFill>
              </a:rPr>
              <a:t>bmwelby</a:t>
            </a:r>
            <a:endParaRPr lang="en-GB" sz="2400" b="1" i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@</a:t>
            </a:r>
            <a:r>
              <a:rPr lang="en-GB" sz="2400" b="1" i="1" dirty="0" err="1">
                <a:solidFill>
                  <a:schemeClr val="tx1">
                    <a:lumMod val="75000"/>
                  </a:schemeClr>
                </a:solidFill>
              </a:rPr>
              <a:t>OECDgov</a:t>
            </a:r>
            <a:endParaRPr lang="en-GB" sz="2400" b="1" i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#</a:t>
            </a:r>
            <a:r>
              <a:rPr lang="en-GB" sz="2400" b="1" i="1" dirty="0" err="1">
                <a:solidFill>
                  <a:schemeClr val="tx1">
                    <a:lumMod val="75000"/>
                  </a:schemeClr>
                </a:solidFill>
              </a:rPr>
              <a:t>digitalgov</a:t>
            </a:r>
            <a:endParaRPr lang="en-GB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bg2">
                    <a:lumMod val="10000"/>
                  </a:schemeClr>
                </a:solidFill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789040"/>
            <a:ext cx="1872208" cy="1594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560" y="177281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Benjamin Welby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benjamin.welby@oecd.org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http://oe.cd/diggov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148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604000" y="517968"/>
            <a:ext cx="687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+mn-lt"/>
              </a:rPr>
              <a:t>The OECD Blockchain Policy Centre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890233" y="1643390"/>
          <a:ext cx="6422335" cy="444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65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663212" y="563821"/>
            <a:ext cx="687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The Blockchain Policy Centre in 2021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Further work on high level guidance about the responsible development and adoption of DLT</a:t>
            </a:r>
          </a:p>
          <a:p>
            <a:pPr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Publications:</a:t>
            </a:r>
          </a:p>
          <a:p>
            <a:pPr lvl="1">
              <a:buClr>
                <a:srgbClr val="006299"/>
              </a:buClr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Regulatory landscape for asset tokenization</a:t>
            </a:r>
          </a:p>
          <a:p>
            <a:pPr lvl="1">
              <a:buClr>
                <a:srgbClr val="006299"/>
              </a:buClr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Domestic and international implications of Central Bank Digital Coins and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Stablecoins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Closer look at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Decentralised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Finance</a:t>
            </a:r>
          </a:p>
          <a:p>
            <a:pPr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Role of DLT in data governance</a:t>
            </a:r>
          </a:p>
        </p:txBody>
      </p:sp>
    </p:spTree>
    <p:extLst>
      <p:ext uri="{BB962C8B-B14F-4D97-AF65-F5344CB8AC3E}">
        <p14:creationId xmlns:p14="http://schemas.microsoft.com/office/powerpoint/2010/main" val="38390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09" y="908720"/>
            <a:ext cx="1105958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415480" y="51796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Digital government maturity and blockchain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33" y="1484784"/>
            <a:ext cx="5509735" cy="55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663212" y="563821"/>
            <a:ext cx="687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Looking ahead at public sector blockchain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Blockchain had a lower profile in conversations in 2020</a:t>
            </a:r>
          </a:p>
        </p:txBody>
      </p:sp>
    </p:spTree>
    <p:extLst>
      <p:ext uri="{BB962C8B-B14F-4D97-AF65-F5344CB8AC3E}">
        <p14:creationId xmlns:p14="http://schemas.microsoft.com/office/powerpoint/2010/main" val="5888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663212" y="563821"/>
            <a:ext cx="687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Looking ahead at public sector blockchain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Blockchain had a lower profile in conversations in 2020</a:t>
            </a:r>
          </a:p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Where DLT is viable, valuable and vital, teams are delivering, and will continue to do so</a:t>
            </a:r>
          </a:p>
          <a:p>
            <a:pPr>
              <a:buClr>
                <a:srgbClr val="006299"/>
              </a:buClr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663212" y="563821"/>
            <a:ext cx="687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Looking ahead at public sector blockchain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Blockchain had a lower profile in conversations in 2020</a:t>
            </a:r>
          </a:p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Where DLT is viable, valuable and vital, teams are delivering, and will continue to do so</a:t>
            </a:r>
          </a:p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It’s important to rebuild trust in state institutions</a:t>
            </a:r>
          </a:p>
          <a:p>
            <a:pPr>
              <a:buClr>
                <a:srgbClr val="006299"/>
              </a:buClr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1" y="144000"/>
            <a:ext cx="8223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663212" y="563821"/>
            <a:ext cx="687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n-lt"/>
              </a:rPr>
              <a:t>Looking ahead at public sector blockchain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Blockchain had a lower profile in conversations in 2020</a:t>
            </a:r>
          </a:p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Where DLT is viable, valuable and vital, teams are delivering, and will continue to do so</a:t>
            </a:r>
          </a:p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It’s important to rebuild trust in state institutions</a:t>
            </a:r>
          </a:p>
          <a:p>
            <a:pPr>
              <a:lnSpc>
                <a:spcPct val="150000"/>
              </a:lnSpc>
              <a:buClr>
                <a:srgbClr val="006299"/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Can cross-border applications make the promise more certain?</a:t>
            </a:r>
          </a:p>
        </p:txBody>
      </p:sp>
    </p:spTree>
    <p:extLst>
      <p:ext uri="{BB962C8B-B14F-4D97-AF65-F5344CB8AC3E}">
        <p14:creationId xmlns:p14="http://schemas.microsoft.com/office/powerpoint/2010/main" val="12011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E2C1A8002E045A61DE0DEA89421F6" ma:contentTypeVersion="13" ma:contentTypeDescription="Crée un document." ma:contentTypeScope="" ma:versionID="0021cc571cc0b01aaa4e08c170655393">
  <xsd:schema xmlns:xsd="http://www.w3.org/2001/XMLSchema" xmlns:xs="http://www.w3.org/2001/XMLSchema" xmlns:p="http://schemas.microsoft.com/office/2006/metadata/properties" xmlns:ns3="b42380c4-aad7-46ca-a5fa-273f9c46a056" xmlns:ns4="8227d724-42c9-484e-9108-32ad93f24f86" targetNamespace="http://schemas.microsoft.com/office/2006/metadata/properties" ma:root="true" ma:fieldsID="86aa5d2fa6fcdcae6733f6a66d388445" ns3:_="" ns4:_="">
    <xsd:import namespace="b42380c4-aad7-46ca-a5fa-273f9c46a056"/>
    <xsd:import namespace="8227d724-42c9-484e-9108-32ad93f24f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80c4-aad7-46ca-a5fa-273f9c46a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7d724-42c9-484e-9108-32ad93f24f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58D28A-CB6E-47B1-A841-542FF64EF37A}">
  <ds:schemaRefs>
    <ds:schemaRef ds:uri="8227d724-42c9-484e-9108-32ad93f24f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2380c4-aad7-46ca-a5fa-273f9c46a05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773897-8493-4B8E-82CF-1234E54F8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380c4-aad7-46ca-a5fa-273f9c46a056"/>
    <ds:schemaRef ds:uri="8227d724-42c9-484e-9108-32ad93f24f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08C7AD-90FA-403F-B0EA-C2894F54DD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0</TotalTime>
  <Words>277</Words>
  <Application>Microsoft Office PowerPoint</Application>
  <PresentationFormat>Breedbeeld</PresentationFormat>
  <Paragraphs>52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Caecilia Roman</vt:lpstr>
      <vt:lpstr>Calibri</vt:lpstr>
      <vt:lpstr>Georgia</vt:lpstr>
      <vt:lpstr>Helvetica</vt:lpstr>
      <vt:lpstr>Helvetica 65 Medium</vt:lpstr>
      <vt:lpstr>Wingdings</vt:lpstr>
      <vt:lpstr>OCDE_Français_blanc</vt:lpstr>
      <vt:lpstr>oecd_50A_Eng_BD</vt:lpstr>
      <vt:lpstr>A forward look at blockchain in the public sector</vt:lpstr>
      <vt:lpstr>The OECD Blockchain Policy Centre</vt:lpstr>
      <vt:lpstr>The Blockchain Policy Centre in 2021</vt:lpstr>
      <vt:lpstr>PowerPoint-presentatie</vt:lpstr>
      <vt:lpstr>Digital government maturity and blockchain</vt:lpstr>
      <vt:lpstr>Looking ahead at public sector blockchain</vt:lpstr>
      <vt:lpstr>Looking ahead at public sector blockchain</vt:lpstr>
      <vt:lpstr>Looking ahead at public sector blockchain</vt:lpstr>
      <vt:lpstr>Looking ahead at public sector blockchain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digital governments</dc:title>
  <dc:creator/>
  <cp:lastModifiedBy/>
  <cp:revision>2</cp:revision>
  <dcterms:created xsi:type="dcterms:W3CDTF">2017-12-12T17:11:22Z</dcterms:created>
  <dcterms:modified xsi:type="dcterms:W3CDTF">2021-02-04T15:48:22Z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0x010100A41E2C1A8002E045A61DE0DEA89421F6</vt:lpwstr>
  </property>
</Properties>
</file>