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907" r:id="rId2"/>
  </p:sldMasterIdLst>
  <p:notesMasterIdLst>
    <p:notesMasterId r:id="rId22"/>
  </p:notesMasterIdLst>
  <p:handoutMasterIdLst>
    <p:handoutMasterId r:id="rId23"/>
  </p:handoutMasterIdLst>
  <p:sldIdLst>
    <p:sldId id="439" r:id="rId3"/>
    <p:sldId id="437" r:id="rId4"/>
    <p:sldId id="555" r:id="rId5"/>
    <p:sldId id="546" r:id="rId6"/>
    <p:sldId id="547" r:id="rId7"/>
    <p:sldId id="545" r:id="rId8"/>
    <p:sldId id="548" r:id="rId9"/>
    <p:sldId id="551" r:id="rId10"/>
    <p:sldId id="553" r:id="rId11"/>
    <p:sldId id="557" r:id="rId12"/>
    <p:sldId id="556" r:id="rId13"/>
    <p:sldId id="559" r:id="rId14"/>
    <p:sldId id="560" r:id="rId15"/>
    <p:sldId id="561" r:id="rId16"/>
    <p:sldId id="558" r:id="rId17"/>
    <p:sldId id="552" r:id="rId18"/>
    <p:sldId id="554" r:id="rId19"/>
    <p:sldId id="563" r:id="rId20"/>
    <p:sldId id="562" r:id="rId21"/>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man, Juho" initials="LJ" lastIdx="1" clrIdx="0">
    <p:extLst>
      <p:ext uri="{19B8F6BF-5375-455C-9EA6-DF929625EA0E}">
        <p15:presenceInfo xmlns:p15="http://schemas.microsoft.com/office/powerpoint/2012/main" userId="S::jlindman@fas.harvard.edu::6cb43792-d5e3-4073-b97a-7ff4ba8e98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17D"/>
    <a:srgbClr val="07356F"/>
    <a:srgbClr val="4646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5" autoAdjust="0"/>
    <p:restoredTop sz="93353" autoAdjust="0"/>
  </p:normalViewPr>
  <p:slideViewPr>
    <p:cSldViewPr snapToObjects="1">
      <p:cViewPr varScale="1">
        <p:scale>
          <a:sx n="106" d="100"/>
          <a:sy n="106" d="100"/>
        </p:scale>
        <p:origin x="209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58F1B7-9674-7B4B-B65F-D26117F5FD28}" type="datetimeFigureOut">
              <a:rPr lang="sv-SE" smtClean="0"/>
              <a:t>2021-02-04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EA4B55-9A99-4440-BFDC-0CE552D77BA9}" type="slidenum">
              <a:rPr lang="sv-SE" smtClean="0"/>
              <a:t>‹nr.›</a:t>
            </a:fld>
            <a:endParaRPr lang="sv-SE"/>
          </a:p>
        </p:txBody>
      </p:sp>
    </p:spTree>
    <p:extLst>
      <p:ext uri="{BB962C8B-B14F-4D97-AF65-F5344CB8AC3E}">
        <p14:creationId xmlns:p14="http://schemas.microsoft.com/office/powerpoint/2010/main" val="40196394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3FE497B-861D-AC4B-B4ED-8C94104B2AC0}" type="datetime1">
              <a:rPr lang="sv-SE"/>
              <a:pPr>
                <a:defRPr/>
              </a:pPr>
              <a:t>2021-02-04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7A5680B-5CFF-5C46-8A8E-F880F761868B}" type="slidenum">
              <a:rPr lang="sv-SE"/>
              <a:pPr>
                <a:defRPr/>
              </a:pPr>
              <a:t>‹nr.›</a:t>
            </a:fld>
            <a:endParaRPr lang="sv-SE"/>
          </a:p>
        </p:txBody>
      </p:sp>
    </p:spTree>
    <p:extLst>
      <p:ext uri="{BB962C8B-B14F-4D97-AF65-F5344CB8AC3E}">
        <p14:creationId xmlns:p14="http://schemas.microsoft.com/office/powerpoint/2010/main" val="50696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B7A5680B-5CFF-5C46-8A8E-F880F761868B}" type="slidenum">
              <a:rPr lang="sv-SE" smtClean="0"/>
              <a:pPr>
                <a:defRPr/>
              </a:pPr>
              <a:t>1</a:t>
            </a:fld>
            <a:endParaRPr lang="sv-SE"/>
          </a:p>
        </p:txBody>
      </p:sp>
    </p:spTree>
    <p:extLst>
      <p:ext uri="{BB962C8B-B14F-4D97-AF65-F5344CB8AC3E}">
        <p14:creationId xmlns:p14="http://schemas.microsoft.com/office/powerpoint/2010/main" val="48336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Thank</a:t>
            </a:r>
            <a:r>
              <a:rPr lang="sv-SE" dirty="0"/>
              <a:t> </a:t>
            </a:r>
            <a:r>
              <a:rPr lang="sv-SE" dirty="0" err="1"/>
              <a:t>you</a:t>
            </a:r>
            <a:r>
              <a:rPr lang="sv-SE" dirty="0"/>
              <a:t> for a </a:t>
            </a:r>
            <a:r>
              <a:rPr lang="sv-SE" dirty="0" err="1"/>
              <a:t>good</a:t>
            </a:r>
            <a:r>
              <a:rPr lang="sv-SE" dirty="0"/>
              <a:t> </a:t>
            </a:r>
            <a:r>
              <a:rPr lang="sv-SE" dirty="0" err="1"/>
              <a:t>slot</a:t>
            </a:r>
            <a:r>
              <a:rPr lang="sv-SE" dirty="0"/>
              <a:t> to present</a:t>
            </a:r>
          </a:p>
        </p:txBody>
      </p:sp>
      <p:sp>
        <p:nvSpPr>
          <p:cNvPr id="4" name="Slide Number Placeholder 3"/>
          <p:cNvSpPr>
            <a:spLocks noGrp="1"/>
          </p:cNvSpPr>
          <p:nvPr>
            <p:ph type="sldNum" sz="quarter" idx="10"/>
          </p:nvPr>
        </p:nvSpPr>
        <p:spPr/>
        <p:txBody>
          <a:bodyPr/>
          <a:lstStyle/>
          <a:p>
            <a:pPr>
              <a:defRPr/>
            </a:pPr>
            <a:fld id="{B7A5680B-5CFF-5C46-8A8E-F880F761868B}" type="slidenum">
              <a:rPr lang="sv-SE" smtClean="0"/>
              <a:pPr>
                <a:defRPr/>
              </a:pPr>
              <a:t>2</a:t>
            </a:fld>
            <a:endParaRPr lang="sv-SE"/>
          </a:p>
        </p:txBody>
      </p:sp>
    </p:spTree>
    <p:extLst>
      <p:ext uri="{BB962C8B-B14F-4D97-AF65-F5344CB8AC3E}">
        <p14:creationId xmlns:p14="http://schemas.microsoft.com/office/powerpoint/2010/main" val="82439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a:t>
            </a:fld>
            <a:endParaRPr lang="sv-SE"/>
          </a:p>
        </p:txBody>
      </p:sp>
    </p:spTree>
    <p:extLst>
      <p:ext uri="{BB962C8B-B14F-4D97-AF65-F5344CB8AC3E}">
        <p14:creationId xmlns:p14="http://schemas.microsoft.com/office/powerpoint/2010/main" val="72962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275200"/>
            <a:ext cx="7920000" cy="1143000"/>
          </a:xfrm>
        </p:spPr>
        <p:txBody>
          <a:bodyPr anchorCtr="0"/>
          <a:lstStyle>
            <a:lvl1pPr algn="l">
              <a:defRPr sz="3600" b="1" i="0" cap="all" baseline="0">
                <a:latin typeface="Arial Narrow" panose="020B0606020202030204" pitchFamily="34" charset="0"/>
              </a:defRPr>
            </a:lvl1pPr>
          </a:lstStyle>
          <a:p>
            <a:r>
              <a:rPr lang="en-US" dirty="0">
                <a:effectLst/>
              </a:rPr>
              <a:t>Add presentation title</a:t>
            </a:r>
            <a:endParaRPr lang="en-US" noProof="0" dirty="0"/>
          </a:p>
        </p:txBody>
      </p:sp>
      <p:sp>
        <p:nvSpPr>
          <p:cNvPr id="13" name="Platshållare för text 12"/>
          <p:cNvSpPr>
            <a:spLocks noGrp="1"/>
          </p:cNvSpPr>
          <p:nvPr>
            <p:ph type="body" sz="quarter" idx="14" hasCustomPrompt="1"/>
          </p:nvPr>
        </p:nvSpPr>
        <p:spPr>
          <a:xfrm>
            <a:off x="684000" y="6237312"/>
            <a:ext cx="7920000" cy="216222"/>
          </a:xfrm>
        </p:spPr>
        <p:txBody>
          <a:bodyPr tIns="0" bIns="0" anchor="ctr"/>
          <a:lstStyle>
            <a:lvl1pPr marL="0" indent="0">
              <a:lnSpc>
                <a:spcPct val="100000"/>
              </a:lnSpc>
              <a:spcBef>
                <a:spcPts val="0"/>
              </a:spcBef>
              <a:buFontTx/>
              <a:buNone/>
              <a:defRPr sz="1200" b="0" i="0" cap="all" baseline="0">
                <a:latin typeface="Arial Narrow"/>
              </a:defRPr>
            </a:lvl1pPr>
          </a:lstStyle>
          <a:p>
            <a:pPr lvl="0"/>
            <a:r>
              <a:rPr lang="en-US" noProof="0" dirty="0"/>
              <a:t>Click to add name and title</a:t>
            </a:r>
          </a:p>
        </p:txBody>
      </p:sp>
      <p:sp>
        <p:nvSpPr>
          <p:cNvPr id="4" name="Platshållare för bildnummer 3"/>
          <p:cNvSpPr>
            <a:spLocks noGrp="1"/>
          </p:cNvSpPr>
          <p:nvPr>
            <p:ph type="sldNum" sz="quarter" idx="16"/>
          </p:nvPr>
        </p:nvSpPr>
        <p:spPr/>
        <p:txBody>
          <a:bodyPr/>
          <a:lstStyle/>
          <a:p>
            <a:pPr>
              <a:defRPr/>
            </a:pPr>
            <a:fld id="{9426A61E-93B8-384D-8975-0A89DB09A550}" type="slidenum">
              <a:rPr lang="sv-SE" smtClean="0"/>
              <a:pPr>
                <a:defRPr/>
              </a:pPr>
              <a:t>‹nr.›</a:t>
            </a:fld>
            <a:endParaRPr lang="sv-SE"/>
          </a:p>
        </p:txBody>
      </p:sp>
      <p:sp>
        <p:nvSpPr>
          <p:cNvPr id="6" name="Platshållare för sidfot 5"/>
          <p:cNvSpPr>
            <a:spLocks noGrp="1"/>
          </p:cNvSpPr>
          <p:nvPr>
            <p:ph type="ftr" sz="quarter" idx="17"/>
          </p:nvPr>
        </p:nvSpPr>
        <p:spPr/>
        <p:txBody>
          <a:bodyPr/>
          <a:lstStyle/>
          <a:p>
            <a:pPr algn="r" eaLnBrk="0" hangingPunct="0">
              <a:spcBef>
                <a:spcPts val="0"/>
              </a:spcBef>
              <a:buFont typeface="Arial" charset="0"/>
              <a:buNone/>
            </a:pPr>
            <a:r>
              <a:rPr lang="en-US"/>
              <a:t>ORGANIZATION NAME (CHANGE HEADER USE THE INSERT TAB-HEADER/FOOTER)</a:t>
            </a:r>
            <a:endParaRPr lang="sv-SE" dirty="0"/>
          </a:p>
        </p:txBody>
      </p:sp>
    </p:spTree>
    <p:extLst>
      <p:ext uri="{BB962C8B-B14F-4D97-AF65-F5344CB8AC3E}">
        <p14:creationId xmlns:p14="http://schemas.microsoft.com/office/powerpoint/2010/main" val="2608923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4597200" cy="685800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8" name="Platshållare för bild 2"/>
          <p:cNvSpPr>
            <a:spLocks noGrp="1"/>
          </p:cNvSpPr>
          <p:nvPr>
            <p:ph type="pic" idx="13" hasCustomPrompt="1"/>
          </p:nvPr>
        </p:nvSpPr>
        <p:spPr>
          <a:xfrm>
            <a:off x="4682940" y="0"/>
            <a:ext cx="4461060" cy="338435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7" name="Platshållare för bild 2"/>
          <p:cNvSpPr>
            <a:spLocks noGrp="1"/>
          </p:cNvSpPr>
          <p:nvPr>
            <p:ph type="pic" idx="22" hasCustomPrompt="1"/>
          </p:nvPr>
        </p:nvSpPr>
        <p:spPr>
          <a:xfrm>
            <a:off x="4682940" y="3473650"/>
            <a:ext cx="4461060" cy="338435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10"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
        <p:nvSpPr>
          <p:cNvPr id="11" name="Platshållare för bild 7"/>
          <p:cNvSpPr>
            <a:spLocks noGrp="1"/>
          </p:cNvSpPr>
          <p:nvPr>
            <p:ph type="pic" sz="quarter" idx="17" hasCustomPrompt="1"/>
          </p:nvPr>
        </p:nvSpPr>
        <p:spPr>
          <a:xfrm>
            <a:off x="676158" y="-4069"/>
            <a:ext cx="921600" cy="9504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a:lvl1pPr>
          </a:lstStyle>
          <a:p>
            <a:pPr lvl="0"/>
            <a:r>
              <a:rPr lang="sv-SE" noProof="0" dirty="0"/>
              <a:t> </a:t>
            </a:r>
          </a:p>
        </p:txBody>
      </p:sp>
    </p:spTree>
    <p:extLst>
      <p:ext uri="{BB962C8B-B14F-4D97-AF65-F5344CB8AC3E}">
        <p14:creationId xmlns:p14="http://schemas.microsoft.com/office/powerpoint/2010/main" val="36454906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ur Picture (option 1)">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2" y="-1"/>
            <a:ext cx="5194800" cy="2229775"/>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8" name="Platshållare för bild 2"/>
          <p:cNvSpPr>
            <a:spLocks noGrp="1"/>
          </p:cNvSpPr>
          <p:nvPr>
            <p:ph type="pic" idx="13" hasCustomPrompt="1"/>
          </p:nvPr>
        </p:nvSpPr>
        <p:spPr>
          <a:xfrm>
            <a:off x="5267407" y="0"/>
            <a:ext cx="3876594" cy="685800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7" name="Platshållare för bild 2"/>
          <p:cNvSpPr>
            <a:spLocks noGrp="1"/>
          </p:cNvSpPr>
          <p:nvPr>
            <p:ph type="pic" idx="22" hasCustomPrompt="1"/>
          </p:nvPr>
        </p:nvSpPr>
        <p:spPr>
          <a:xfrm>
            <a:off x="0" y="4628225"/>
            <a:ext cx="5194800" cy="2229775"/>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8" name="Platshållare för bild 2"/>
          <p:cNvSpPr>
            <a:spLocks noGrp="1"/>
          </p:cNvSpPr>
          <p:nvPr>
            <p:ph type="pic" idx="23" hasCustomPrompt="1"/>
          </p:nvPr>
        </p:nvSpPr>
        <p:spPr>
          <a:xfrm>
            <a:off x="0" y="2314112"/>
            <a:ext cx="5194800" cy="2229775"/>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24"/>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4" name="Platshållare för bildnummer 3"/>
          <p:cNvSpPr>
            <a:spLocks noGrp="1"/>
          </p:cNvSpPr>
          <p:nvPr>
            <p:ph type="sldNum" sz="quarter" idx="25"/>
          </p:nvPr>
        </p:nvSpPr>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
        <p:nvSpPr>
          <p:cNvPr id="9" name="Platshållare för bild 7"/>
          <p:cNvSpPr>
            <a:spLocks noGrp="1"/>
          </p:cNvSpPr>
          <p:nvPr>
            <p:ph type="pic" sz="quarter" idx="17" hasCustomPrompt="1"/>
          </p:nvPr>
        </p:nvSpPr>
        <p:spPr>
          <a:xfrm>
            <a:off x="676158" y="-4069"/>
            <a:ext cx="921600" cy="9504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a:lvl1pPr>
          </a:lstStyle>
          <a:p>
            <a:pPr lvl="0"/>
            <a:r>
              <a:rPr lang="sv-SE" noProof="0" dirty="0"/>
              <a:t> </a:t>
            </a:r>
          </a:p>
        </p:txBody>
      </p:sp>
    </p:spTree>
    <p:extLst>
      <p:ext uri="{BB962C8B-B14F-4D97-AF65-F5344CB8AC3E}">
        <p14:creationId xmlns:p14="http://schemas.microsoft.com/office/powerpoint/2010/main" val="23189382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ur Picture (option 2)">
    <p:spTree>
      <p:nvGrpSpPr>
        <p:cNvPr id="1" name=""/>
        <p:cNvGrpSpPr/>
        <p:nvPr/>
      </p:nvGrpSpPr>
      <p:grpSpPr>
        <a:xfrm>
          <a:off x="0" y="0"/>
          <a:ext cx="0" cy="0"/>
          <a:chOff x="0" y="0"/>
          <a:chExt cx="0" cy="0"/>
        </a:xfrm>
      </p:grpSpPr>
      <p:sp>
        <p:nvSpPr>
          <p:cNvPr id="11" name="Platshållare för bild 2"/>
          <p:cNvSpPr>
            <a:spLocks noGrp="1"/>
          </p:cNvSpPr>
          <p:nvPr>
            <p:ph type="pic" idx="13" hasCustomPrompt="1"/>
          </p:nvPr>
        </p:nvSpPr>
        <p:spPr>
          <a:xfrm>
            <a:off x="0" y="0"/>
            <a:ext cx="9144000" cy="3160889"/>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2" name="Platshållare för bild 2"/>
          <p:cNvSpPr>
            <a:spLocks noGrp="1"/>
          </p:cNvSpPr>
          <p:nvPr>
            <p:ph type="pic" idx="14" hasCustomPrompt="1"/>
          </p:nvPr>
        </p:nvSpPr>
        <p:spPr>
          <a:xfrm>
            <a:off x="0" y="3240028"/>
            <a:ext cx="2988000" cy="3617972"/>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0" name="Platshållare för bild 2"/>
          <p:cNvSpPr>
            <a:spLocks noGrp="1"/>
          </p:cNvSpPr>
          <p:nvPr>
            <p:ph type="pic" idx="22" hasCustomPrompt="1"/>
          </p:nvPr>
        </p:nvSpPr>
        <p:spPr>
          <a:xfrm>
            <a:off x="6156000" y="3240028"/>
            <a:ext cx="2988000" cy="3617972"/>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1" name="Platshållare för bild 2"/>
          <p:cNvSpPr>
            <a:spLocks noGrp="1"/>
          </p:cNvSpPr>
          <p:nvPr>
            <p:ph type="pic" idx="23" hasCustomPrompt="1"/>
          </p:nvPr>
        </p:nvSpPr>
        <p:spPr>
          <a:xfrm>
            <a:off x="3078000" y="3240028"/>
            <a:ext cx="2988000" cy="3617972"/>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24"/>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10"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
        <p:nvSpPr>
          <p:cNvPr id="13" name="Platshållare för bild 7"/>
          <p:cNvSpPr>
            <a:spLocks noGrp="1"/>
          </p:cNvSpPr>
          <p:nvPr>
            <p:ph type="pic" sz="quarter" idx="17" hasCustomPrompt="1"/>
          </p:nvPr>
        </p:nvSpPr>
        <p:spPr>
          <a:xfrm>
            <a:off x="676158" y="-4069"/>
            <a:ext cx="921600" cy="9504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a:lvl1pPr>
          </a:lstStyle>
          <a:p>
            <a:pPr lvl="0"/>
            <a:r>
              <a:rPr lang="sv-SE" noProof="0" dirty="0"/>
              <a:t> </a:t>
            </a:r>
          </a:p>
        </p:txBody>
      </p:sp>
    </p:spTree>
    <p:extLst>
      <p:ext uri="{BB962C8B-B14F-4D97-AF65-F5344CB8AC3E}">
        <p14:creationId xmlns:p14="http://schemas.microsoft.com/office/powerpoint/2010/main" val="32937567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d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7447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505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latshållare för bild 8"/>
          <p:cNvSpPr>
            <a:spLocks noGrp="1"/>
          </p:cNvSpPr>
          <p:nvPr>
            <p:ph type="pic" sz="quarter" idx="10" hasCustomPrompt="1"/>
          </p:nvPr>
        </p:nvSpPr>
        <p:spPr>
          <a:xfrm>
            <a:off x="0" y="0"/>
            <a:ext cx="9144000" cy="6858000"/>
          </a:xfrm>
          <a:prstGeom prst="rect">
            <a:avLst/>
          </a:prstGeom>
          <a:solidFill>
            <a:schemeClr val="tx1"/>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solidFill>
                  <a:schemeClr val="bg1"/>
                </a:solidFill>
              </a:defRPr>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4" name="Rubrik 4"/>
          <p:cNvSpPr>
            <a:spLocks noGrp="1"/>
          </p:cNvSpPr>
          <p:nvPr>
            <p:ph type="title" hasCustomPrompt="1"/>
          </p:nvPr>
        </p:nvSpPr>
        <p:spPr>
          <a:xfrm>
            <a:off x="540000" y="2422800"/>
            <a:ext cx="8064000" cy="792000"/>
          </a:xfrm>
          <a:effectLst>
            <a:outerShdw blurRad="50800" dist="38100" dir="2700000" algn="tl" rotWithShape="0">
              <a:prstClr val="black">
                <a:alpha val="40000"/>
              </a:prstClr>
            </a:outerShdw>
          </a:effectLst>
        </p:spPr>
        <p:txBody>
          <a:bodyPr vert="horz" lIns="0" tIns="0" rIns="0" bIns="0" rtlCol="0" anchor="t" anchorCtr="0">
            <a:noAutofit/>
          </a:bodyPr>
          <a:lstStyle>
            <a:lvl1pPr marL="0" marR="0" indent="0" algn="ctr" defTabSz="457200" rtl="0" eaLnBrk="0" fontAlgn="base" latinLnBrk="0" hangingPunct="0">
              <a:lnSpc>
                <a:spcPct val="100000"/>
              </a:lnSpc>
              <a:spcBef>
                <a:spcPts val="0"/>
              </a:spcBef>
              <a:spcAft>
                <a:spcPct val="0"/>
              </a:spcAft>
              <a:buClrTx/>
              <a:buSzTx/>
              <a:buFontTx/>
              <a:buNone/>
              <a:tabLst/>
              <a:defRPr lang="sv-SE" sz="3600" i="0" cap="all" baseline="0" dirty="0">
                <a:solidFill>
                  <a:schemeClr val="bg1"/>
                </a:solidFill>
                <a:effectLst>
                  <a:outerShdw blurRad="50800" dist="38100" dir="5400000" algn="t" rotWithShape="0">
                    <a:prstClr val="black">
                      <a:alpha val="40000"/>
                    </a:prstClr>
                  </a:outerShdw>
                </a:effectLst>
                <a:latin typeface="Arial Narrow" panose="020B0606020202030204" pitchFamily="34" charset="0"/>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en-US" noProof="0" dirty="0"/>
              <a:t>Add Section header</a:t>
            </a:r>
          </a:p>
        </p:txBody>
      </p:sp>
    </p:spTree>
    <p:extLst>
      <p:ext uri="{BB962C8B-B14F-4D97-AF65-F5344CB8AC3E}">
        <p14:creationId xmlns:p14="http://schemas.microsoft.com/office/powerpoint/2010/main" val="31023502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 Slide B">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643233"/>
            <a:ext cx="7920000" cy="1143000"/>
          </a:xfrm>
        </p:spPr>
        <p:txBody>
          <a:bodyPr anchor="ctr" anchorCtr="0"/>
          <a:lstStyle>
            <a:lvl1pPr algn="l">
              <a:lnSpc>
                <a:spcPct val="100000"/>
              </a:lnSpc>
              <a:defRPr sz="3600" cap="all" baseline="0">
                <a:latin typeface="Arial Narrow" panose="020B0606020202030204" pitchFamily="34" charset="0"/>
              </a:defRPr>
            </a:lvl1pPr>
          </a:lstStyle>
          <a:p>
            <a:r>
              <a:rPr lang="en-US" dirty="0">
                <a:effectLst/>
              </a:rPr>
              <a:t>Add presentation title</a:t>
            </a:r>
            <a:endParaRPr lang="sv-SE" dirty="0"/>
          </a:p>
        </p:txBody>
      </p:sp>
      <p:sp>
        <p:nvSpPr>
          <p:cNvPr id="8" name="Platshållare för bild 7"/>
          <p:cNvSpPr>
            <a:spLocks noGrp="1"/>
          </p:cNvSpPr>
          <p:nvPr>
            <p:ph type="pic" sz="quarter" idx="13" hasCustomPrompt="1"/>
          </p:nvPr>
        </p:nvSpPr>
        <p:spPr>
          <a:xfrm>
            <a:off x="0" y="3429000"/>
            <a:ext cx="9144000" cy="3429000"/>
          </a:xfrm>
        </p:spPr>
        <p:txBody>
          <a:bodyPr rtlCol="0" anchor="ctr" anchorCtr="1">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baseline="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3" name="Platshållare för text 12"/>
          <p:cNvSpPr>
            <a:spLocks noGrp="1"/>
          </p:cNvSpPr>
          <p:nvPr>
            <p:ph type="body" sz="quarter" idx="14" hasCustomPrompt="1"/>
          </p:nvPr>
        </p:nvSpPr>
        <p:spPr>
          <a:xfrm>
            <a:off x="684000" y="2924746"/>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lvl="0"/>
            <a:r>
              <a:rPr lang="en-US" noProof="0" dirty="0"/>
              <a:t>Click to add name and title</a:t>
            </a:r>
          </a:p>
        </p:txBody>
      </p:sp>
      <p:sp>
        <p:nvSpPr>
          <p:cNvPr id="3" name="Platshållare för sidfot 2"/>
          <p:cNvSpPr>
            <a:spLocks noGrp="1"/>
          </p:cNvSpPr>
          <p:nvPr>
            <p:ph type="ftr" sz="quarter" idx="15"/>
          </p:nvPr>
        </p:nvSpPr>
        <p:spPr/>
        <p:txBody>
          <a:bodyPr/>
          <a:lstStyle/>
          <a:p>
            <a:pPr algn="r" eaLnBrk="0" hangingPunct="0">
              <a:spcBef>
                <a:spcPts val="0"/>
              </a:spcBef>
              <a:buFont typeface="Arial" charset="0"/>
              <a:buNone/>
            </a:pPr>
            <a:r>
              <a:rPr lang="en-US"/>
              <a:t>ORGANIZATION NAME (CHANGE HEADER USE THE INSERT TAB-HEADER/FOOTER)</a:t>
            </a:r>
            <a:endParaRPr lang="sv-SE" dirty="0"/>
          </a:p>
        </p:txBody>
      </p:sp>
    </p:spTree>
    <p:extLst>
      <p:ext uri="{BB962C8B-B14F-4D97-AF65-F5344CB8AC3E}">
        <p14:creationId xmlns:p14="http://schemas.microsoft.com/office/powerpoint/2010/main" val="20895492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 Slide C">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4437112"/>
            <a:ext cx="7920000" cy="1336386"/>
          </a:xfrm>
          <a:noFill/>
          <a:ln>
            <a:noFill/>
          </a:ln>
        </p:spPr>
        <p:txBody>
          <a:bodyPr vert="horz" wrap="square" lIns="0" tIns="0" rIns="0" bIns="0" numCol="1" anchor="t" anchorCtr="0" compatLnSpc="1">
            <a:prstTxWarp prst="textNoShape">
              <a:avLst/>
            </a:prstTxWarp>
          </a:bodyPr>
          <a:lstStyle>
            <a:lvl1pPr>
              <a:defRPr lang="sv-SE" sz="3600" cap="all" baseline="0" dirty="0">
                <a:latin typeface="Arial Narrow" panose="020B0606020202030204" pitchFamily="34" charset="0"/>
              </a:defRPr>
            </a:lvl1pPr>
          </a:lstStyle>
          <a:p>
            <a:pPr lvl="0">
              <a:lnSpc>
                <a:spcPct val="100000"/>
              </a:lnSpc>
            </a:pPr>
            <a:r>
              <a:rPr lang="en-US" dirty="0">
                <a:effectLst/>
              </a:rPr>
              <a:t>Add presentation title</a:t>
            </a:r>
            <a:endParaRPr lang="sv-SE" dirty="0"/>
          </a:p>
        </p:txBody>
      </p:sp>
      <p:sp>
        <p:nvSpPr>
          <p:cNvPr id="20" name="Platshållare för text 12"/>
          <p:cNvSpPr>
            <a:spLocks noGrp="1"/>
          </p:cNvSpPr>
          <p:nvPr>
            <p:ph type="body" sz="quarter" idx="14" hasCustomPrompt="1"/>
          </p:nvPr>
        </p:nvSpPr>
        <p:spPr>
          <a:xfrm>
            <a:off x="684000" y="6222682"/>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lvl="0"/>
            <a:r>
              <a:rPr lang="en-US" noProof="0" dirty="0"/>
              <a:t>Click to add name and title</a:t>
            </a:r>
          </a:p>
        </p:txBody>
      </p:sp>
      <p:sp>
        <p:nvSpPr>
          <p:cNvPr id="8" name="Platshållare för bild 7"/>
          <p:cNvSpPr>
            <a:spLocks noGrp="1"/>
          </p:cNvSpPr>
          <p:nvPr>
            <p:ph type="pic" sz="quarter" idx="13" hasCustomPrompt="1"/>
          </p:nvPr>
        </p:nvSpPr>
        <p:spPr>
          <a:xfrm>
            <a:off x="0" y="1340768"/>
            <a:ext cx="9144000" cy="2736304"/>
          </a:xfrm>
        </p:spPr>
        <p:txBody>
          <a:bodyPr vert="horz" lIns="0" tIns="0" rIns="0" bIns="0" rtlCol="0" anchor="ctr" anchorCtr="1">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baseline="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3" name="Platshållare för sidfot 2"/>
          <p:cNvSpPr>
            <a:spLocks noGrp="1"/>
          </p:cNvSpPr>
          <p:nvPr>
            <p:ph type="ftr" sz="quarter" idx="15"/>
          </p:nvPr>
        </p:nvSpPr>
        <p:spPr/>
        <p:txBody>
          <a:bodyPr/>
          <a:lstStyle/>
          <a:p>
            <a:pPr algn="r" eaLnBrk="0" hangingPunct="0">
              <a:spcBef>
                <a:spcPts val="0"/>
              </a:spcBef>
              <a:buFont typeface="Arial" charset="0"/>
              <a:buNone/>
            </a:pPr>
            <a:r>
              <a:rPr lang="en-US"/>
              <a:t>ORGANIZATION NAME (CHANGE HEADER USE THE INSERT TAB-HEADER/FOOTER)</a:t>
            </a:r>
            <a:endParaRPr lang="sv-SE" dirty="0"/>
          </a:p>
        </p:txBody>
      </p:sp>
    </p:spTree>
    <p:extLst>
      <p:ext uri="{BB962C8B-B14F-4D97-AF65-F5344CB8AC3E}">
        <p14:creationId xmlns:p14="http://schemas.microsoft.com/office/powerpoint/2010/main" val="7971440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 Slide 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3407352"/>
            <a:ext cx="2987824" cy="3456384"/>
          </a:xfrm>
        </p:spPr>
        <p:txBody>
          <a:bodyPr tIns="0" bIns="0" rtlCol="0" anchor="ctr">
            <a:no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7" name="Platshållare för bild 7"/>
          <p:cNvSpPr>
            <a:spLocks noGrp="1"/>
          </p:cNvSpPr>
          <p:nvPr>
            <p:ph type="pic" sz="quarter" idx="14" hasCustomPrompt="1"/>
          </p:nvPr>
        </p:nvSpPr>
        <p:spPr>
          <a:xfrm>
            <a:off x="3081355" y="3407352"/>
            <a:ext cx="2981290" cy="3456384"/>
          </a:xfrm>
        </p:spPr>
        <p:txBody>
          <a:bodyPr vert="horz" lIns="0" tIns="0" rIns="0" bIns="0" rtlCol="0" anchor="ctr">
            <a:no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9" name="Platshållare för bild 7"/>
          <p:cNvSpPr>
            <a:spLocks noGrp="1"/>
          </p:cNvSpPr>
          <p:nvPr>
            <p:ph type="pic" sz="quarter" idx="15" hasCustomPrompt="1"/>
          </p:nvPr>
        </p:nvSpPr>
        <p:spPr>
          <a:xfrm>
            <a:off x="6156176" y="3407352"/>
            <a:ext cx="2987824" cy="3456384"/>
          </a:xfrm>
        </p:spPr>
        <p:txBody>
          <a:bodyPr vert="horz" lIns="0" tIns="0" rIns="0" bIns="0" rtlCol="0" anchor="ctr">
            <a:no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3" name="Rubrik 1"/>
          <p:cNvSpPr>
            <a:spLocks noGrp="1"/>
          </p:cNvSpPr>
          <p:nvPr>
            <p:ph type="ctrTitle" hasCustomPrompt="1"/>
          </p:nvPr>
        </p:nvSpPr>
        <p:spPr>
          <a:xfrm>
            <a:off x="684000" y="1643233"/>
            <a:ext cx="7920000" cy="1143000"/>
          </a:xfrm>
          <a:noFill/>
          <a:ln>
            <a:noFill/>
          </a:ln>
        </p:spPr>
        <p:txBody>
          <a:bodyPr vert="horz" wrap="square" lIns="0" tIns="0" rIns="0" bIns="0" numCol="1" anchor="ctr" anchorCtr="0" compatLnSpc="1">
            <a:prstTxWarp prst="textNoShape">
              <a:avLst/>
            </a:prstTxWarp>
          </a:bodyPr>
          <a:lstStyle>
            <a:lvl1pPr>
              <a:defRPr lang="sv-SE" sz="3600" cap="all" baseline="0" dirty="0">
                <a:latin typeface="Arial Narrow" panose="020B0606020202030204" pitchFamily="34" charset="0"/>
              </a:defRPr>
            </a:lvl1pPr>
          </a:lstStyle>
          <a:p>
            <a:pPr lvl="0">
              <a:lnSpc>
                <a:spcPct val="100000"/>
              </a:lnSpc>
            </a:pPr>
            <a:r>
              <a:rPr lang="en-US" dirty="0">
                <a:effectLst/>
              </a:rPr>
              <a:t>Add presentation title</a:t>
            </a:r>
            <a:endParaRPr lang="sv-SE" dirty="0"/>
          </a:p>
        </p:txBody>
      </p:sp>
      <p:sp>
        <p:nvSpPr>
          <p:cNvPr id="24" name="Platshållare för text 12"/>
          <p:cNvSpPr>
            <a:spLocks noGrp="1"/>
          </p:cNvSpPr>
          <p:nvPr>
            <p:ph type="body" sz="quarter" idx="16" hasCustomPrompt="1"/>
          </p:nvPr>
        </p:nvSpPr>
        <p:spPr>
          <a:xfrm>
            <a:off x="684000" y="2924746"/>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lvl="0"/>
            <a:r>
              <a:rPr lang="en-US" noProof="0" dirty="0"/>
              <a:t>Click to add name and title</a:t>
            </a:r>
          </a:p>
        </p:txBody>
      </p:sp>
      <p:sp>
        <p:nvSpPr>
          <p:cNvPr id="4" name="Platshållare för sidfot 3"/>
          <p:cNvSpPr>
            <a:spLocks noGrp="1"/>
          </p:cNvSpPr>
          <p:nvPr>
            <p:ph type="ftr" sz="quarter" idx="19"/>
          </p:nvPr>
        </p:nvSpPr>
        <p:spPr/>
        <p:txBody>
          <a:bodyPr/>
          <a:lstStyle/>
          <a:p>
            <a:pPr algn="r" eaLnBrk="0" hangingPunct="0">
              <a:spcBef>
                <a:spcPts val="0"/>
              </a:spcBef>
              <a:buFont typeface="Arial" charset="0"/>
              <a:buNone/>
            </a:pPr>
            <a:r>
              <a:rPr lang="en-US"/>
              <a:t>ORGANIZATION NAME (CHANGE HEADER USE THE INSERT TAB-HEADER/FOOTER)</a:t>
            </a:r>
            <a:endParaRPr lang="sv-SE" dirty="0"/>
          </a:p>
        </p:txBody>
      </p:sp>
    </p:spTree>
    <p:extLst>
      <p:ext uri="{BB962C8B-B14F-4D97-AF65-F5344CB8AC3E}">
        <p14:creationId xmlns:p14="http://schemas.microsoft.com/office/powerpoint/2010/main" val="32045547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rt Slide E">
    <p:spTree>
      <p:nvGrpSpPr>
        <p:cNvPr id="1" name=""/>
        <p:cNvGrpSpPr/>
        <p:nvPr/>
      </p:nvGrpSpPr>
      <p:grpSpPr>
        <a:xfrm>
          <a:off x="0" y="0"/>
          <a:ext cx="0" cy="0"/>
          <a:chOff x="0" y="0"/>
          <a:chExt cx="0" cy="0"/>
        </a:xfrm>
      </p:grpSpPr>
      <p:sp>
        <p:nvSpPr>
          <p:cNvPr id="30" name="Platshållare för bild 2"/>
          <p:cNvSpPr>
            <a:spLocks noGrp="1"/>
          </p:cNvSpPr>
          <p:nvPr>
            <p:ph type="pic" idx="21" hasCustomPrompt="1"/>
          </p:nvPr>
        </p:nvSpPr>
        <p:spPr>
          <a:xfrm>
            <a:off x="6156176"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1" name="Platshållare för bild 2"/>
          <p:cNvSpPr>
            <a:spLocks noGrp="1"/>
          </p:cNvSpPr>
          <p:nvPr>
            <p:ph type="pic" idx="13" hasCustomPrompt="1"/>
          </p:nvPr>
        </p:nvSpPr>
        <p:spPr>
          <a:xfrm>
            <a:off x="0" y="0"/>
            <a:ext cx="9144000" cy="2201333"/>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2" name="Platshållare för bild 2"/>
          <p:cNvSpPr>
            <a:spLocks noGrp="1"/>
          </p:cNvSpPr>
          <p:nvPr>
            <p:ph type="pic" idx="14" hasCustomPrompt="1"/>
          </p:nvPr>
        </p:nvSpPr>
        <p:spPr>
          <a:xfrm>
            <a:off x="0"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Rubrik 1"/>
          <p:cNvSpPr>
            <a:spLocks noGrp="1"/>
          </p:cNvSpPr>
          <p:nvPr>
            <p:ph type="ctrTitle" hasCustomPrompt="1"/>
          </p:nvPr>
        </p:nvSpPr>
        <p:spPr>
          <a:xfrm>
            <a:off x="239889" y="2201333"/>
            <a:ext cx="8664222" cy="1080000"/>
          </a:xfrm>
        </p:spPr>
        <p:txBody>
          <a:bodyPr anchor="ctr" anchorCtr="0"/>
          <a:lstStyle>
            <a:lvl1pPr algn="ctr">
              <a:defRPr sz="3600" b="1" i="0" cap="all" baseline="0">
                <a:latin typeface="Arial Narrow"/>
                <a:cs typeface="Arial Narrow"/>
              </a:defRPr>
            </a:lvl1pPr>
          </a:lstStyle>
          <a:p>
            <a:r>
              <a:rPr lang="en-US" dirty="0">
                <a:effectLst/>
              </a:rPr>
              <a:t>Add presentation title</a:t>
            </a:r>
            <a:endParaRPr lang="en-GB" dirty="0"/>
          </a:p>
        </p:txBody>
      </p:sp>
      <p:sp>
        <p:nvSpPr>
          <p:cNvPr id="31" name="Platshållare för bild 2"/>
          <p:cNvSpPr>
            <a:spLocks noGrp="1"/>
          </p:cNvSpPr>
          <p:nvPr>
            <p:ph type="pic" idx="22" hasCustomPrompt="1"/>
          </p:nvPr>
        </p:nvSpPr>
        <p:spPr>
          <a:xfrm>
            <a:off x="3078088"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3" name="Platshållare för sidfot 2"/>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9" name="Platshållare för bild 7"/>
          <p:cNvSpPr>
            <a:spLocks noGrp="1"/>
          </p:cNvSpPr>
          <p:nvPr>
            <p:ph type="pic" sz="quarter" idx="17" hasCustomPrompt="1"/>
          </p:nvPr>
        </p:nvSpPr>
        <p:spPr>
          <a:xfrm>
            <a:off x="676158" y="-4069"/>
            <a:ext cx="921600" cy="9504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a:lvl1pPr>
          </a:lstStyle>
          <a:p>
            <a:pPr lvl="0"/>
            <a:r>
              <a:rPr lang="sv-SE" noProof="0" dirty="0"/>
              <a:t> </a:t>
            </a:r>
          </a:p>
        </p:txBody>
      </p:sp>
    </p:spTree>
    <p:extLst>
      <p:ext uri="{BB962C8B-B14F-4D97-AF65-F5344CB8AC3E}">
        <p14:creationId xmlns:p14="http://schemas.microsoft.com/office/powerpoint/2010/main" val="3461365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7488237"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‹nr.›</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en-US"/>
              <a:t>ORGANIZATION NAME (CHANGE HEADER USE THE INSERT TAB-HEADER/FOOTER)</a:t>
            </a:r>
            <a:endParaRPr lang="sv-SE" dirty="0"/>
          </a:p>
        </p:txBody>
      </p:sp>
    </p:spTree>
    <p:extLst>
      <p:ext uri="{BB962C8B-B14F-4D97-AF65-F5344CB8AC3E}">
        <p14:creationId xmlns:p14="http://schemas.microsoft.com/office/powerpoint/2010/main" val="22905377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Bildobjekt 4" descr="GUcloud_clean_1920x1200.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75"/>
            <a:ext cx="91535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4"/>
          <p:cNvSpPr>
            <a:spLocks noGrp="1"/>
          </p:cNvSpPr>
          <p:nvPr>
            <p:ph type="title" hasCustomPrompt="1"/>
          </p:nvPr>
        </p:nvSpPr>
        <p:spPr>
          <a:xfrm>
            <a:off x="1323465" y="4582800"/>
            <a:ext cx="6490800" cy="288000"/>
          </a:xfrm>
        </p:spPr>
        <p:txBody>
          <a:bodyPr vert="horz" lIns="0" tIns="0" rIns="0" bIns="0" rtlCol="0" anchor="t" anchorCtr="0">
            <a:normAutofit/>
          </a:bodyPr>
          <a:lstStyle>
            <a:lvl1pPr marL="0" marR="0" indent="0" algn="ctr" defTabSz="457200" rtl="0" eaLnBrk="0" fontAlgn="base" latinLnBrk="0" hangingPunct="0">
              <a:lnSpc>
                <a:spcPct val="130000"/>
              </a:lnSpc>
              <a:spcBef>
                <a:spcPts val="0"/>
              </a:spcBef>
              <a:spcAft>
                <a:spcPct val="0"/>
              </a:spcAft>
              <a:buClrTx/>
              <a:buSzTx/>
              <a:buFontTx/>
              <a:buNone/>
              <a:tabLst/>
              <a:defRPr lang="sv-SE" sz="1400" i="0" cap="all" baseline="0">
                <a:solidFill>
                  <a:schemeClr val="bg1"/>
                </a:solidFill>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en-US" dirty="0">
                <a:effectLst/>
              </a:rPr>
              <a:t>Author / Name</a:t>
            </a:r>
            <a:endParaRPr lang="sv-SE" dirty="0"/>
          </a:p>
        </p:txBody>
      </p:sp>
      <p:sp>
        <p:nvSpPr>
          <p:cNvPr id="10" name="Platshållare för text 12"/>
          <p:cNvSpPr>
            <a:spLocks noGrp="1"/>
          </p:cNvSpPr>
          <p:nvPr>
            <p:ph type="body" sz="quarter" idx="14" hasCustomPrompt="1"/>
          </p:nvPr>
        </p:nvSpPr>
        <p:spPr>
          <a:xfrm>
            <a:off x="1322850" y="4869160"/>
            <a:ext cx="6492030" cy="1224334"/>
          </a:xfrm>
        </p:spPr>
        <p:txBody>
          <a:bodyPr tIns="0" bIns="0" anchor="t" anchorCtr="0"/>
          <a:lstStyle>
            <a:lvl1pPr marL="0" indent="0" algn="ctr">
              <a:lnSpc>
                <a:spcPct val="130000"/>
              </a:lnSpc>
              <a:spcBef>
                <a:spcPts val="0"/>
              </a:spcBef>
              <a:buFontTx/>
              <a:buNone/>
              <a:defRPr sz="1200" b="0" i="0" cap="none" baseline="0">
                <a:solidFill>
                  <a:schemeClr val="accent1">
                    <a:lumMod val="20000"/>
                    <a:lumOff val="80000"/>
                  </a:schemeClr>
                </a:solidFill>
                <a:latin typeface="Arial"/>
              </a:defRPr>
            </a:lvl1pPr>
          </a:lstStyle>
          <a:p>
            <a:pPr lvl="0"/>
            <a:r>
              <a:rPr lang="en-US" dirty="0">
                <a:effectLst/>
              </a:rPr>
              <a:t>Enter contact information</a:t>
            </a:r>
            <a:endParaRPr lang="sv-SE" dirty="0"/>
          </a:p>
        </p:txBody>
      </p:sp>
      <p:pic>
        <p:nvPicPr>
          <p:cNvPr id="8" name="Bildobjekt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60758" y="2160260"/>
            <a:ext cx="4222484" cy="1584176"/>
          </a:xfrm>
          <a:prstGeom prst="rect">
            <a:avLst/>
          </a:prstGeom>
        </p:spPr>
      </p:pic>
      <p:sp>
        <p:nvSpPr>
          <p:cNvPr id="6" name="Platshållare för datum 5"/>
          <p:cNvSpPr>
            <a:spLocks noGrp="1"/>
          </p:cNvSpPr>
          <p:nvPr>
            <p:ph type="dt" sz="half" idx="19"/>
          </p:nvPr>
        </p:nvSpPr>
        <p:spPr>
          <a:xfrm>
            <a:off x="3540165" y="6237312"/>
            <a:ext cx="2057400" cy="241200"/>
          </a:xfrm>
        </p:spPr>
        <p:txBody>
          <a:bodyPr vert="horz" lIns="0" tIns="0" rIns="0" bIns="0" rtlCol="0" anchor="t" anchorCtr="0">
            <a:normAutofit/>
          </a:bodyPr>
          <a:lstStyle>
            <a:lvl1pPr>
              <a:defRPr lang="sv-SE" cap="all" smtClean="0">
                <a:solidFill>
                  <a:schemeClr val="accent1">
                    <a:lumMod val="60000"/>
                    <a:lumOff val="40000"/>
                  </a:schemeClr>
                </a:solidFill>
              </a:defRPr>
            </a:lvl1pPr>
          </a:lstStyle>
          <a:p>
            <a:pPr eaLnBrk="0" hangingPunct="0">
              <a:lnSpc>
                <a:spcPct val="110000"/>
              </a:lnSpc>
              <a:buFont typeface="Arial" charset="0"/>
              <a:buNone/>
            </a:pPr>
            <a:endParaRPr lang="sv-SE" dirty="0"/>
          </a:p>
        </p:txBody>
      </p:sp>
    </p:spTree>
    <p:extLst>
      <p:ext uri="{BB962C8B-B14F-4D97-AF65-F5344CB8AC3E}">
        <p14:creationId xmlns:p14="http://schemas.microsoft.com/office/powerpoint/2010/main" val="27635448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7488237"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4" name="Platshållare för bildnummer 2"/>
          <p:cNvSpPr>
            <a:spLocks noGrp="1"/>
          </p:cNvSpPr>
          <p:nvPr>
            <p:ph type="sldNum" sz="quarter" idx="13"/>
          </p:nvPr>
        </p:nvSpPr>
        <p:spPr/>
        <p:txBody>
          <a:bodyPr/>
          <a:lstStyle>
            <a:lvl1pPr>
              <a:defRPr/>
            </a:lvl1pPr>
          </a:lstStyle>
          <a:p>
            <a:pPr>
              <a:defRPr/>
            </a:pPr>
            <a:fld id="{428B3893-5BF6-0A47-9F80-B4D4071FEEE3}" type="slidenum">
              <a:rPr lang="sv-SE"/>
              <a:pPr>
                <a:defRPr/>
              </a:pPr>
              <a:t>‹nr.›</a:t>
            </a:fld>
            <a:endParaRPr lang="sv-SE"/>
          </a:p>
        </p:txBody>
      </p:sp>
      <p:sp>
        <p:nvSpPr>
          <p:cNvPr id="5" name="Platshållare för sidfot 5"/>
          <p:cNvSpPr>
            <a:spLocks noGrp="1"/>
          </p:cNvSpPr>
          <p:nvPr>
            <p:ph type="ftr" sz="quarter" idx="14"/>
          </p:nvPr>
        </p:nvSpPr>
        <p:spPr/>
        <p:txBody>
          <a:bodyPr/>
          <a:lstStyle>
            <a:lvl1pPr>
              <a:defRPr/>
            </a:lvl1pPr>
          </a:lstStyle>
          <a:p>
            <a:pPr>
              <a:defRPr/>
            </a:pPr>
            <a:r>
              <a:rPr lang="en-US"/>
              <a:t>ORGANIZATION NAME (CHANGE HEADER USE THE INSERT TAB-HEADER/FOOTER)</a:t>
            </a:r>
            <a:endParaRPr dirty="0"/>
          </a:p>
        </p:txBody>
      </p:sp>
    </p:spTree>
    <p:extLst>
      <p:ext uri="{BB962C8B-B14F-4D97-AF65-F5344CB8AC3E}">
        <p14:creationId xmlns:p14="http://schemas.microsoft.com/office/powerpoint/2010/main" val="538201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umbered List">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lvl1pPr>
              <a:defRPr/>
            </a:lvl1pPr>
          </a:lstStyle>
          <a:p>
            <a:r>
              <a:rPr lang="en-US" noProof="0" dirty="0"/>
              <a:t>Click to add title</a:t>
            </a:r>
          </a:p>
        </p:txBody>
      </p:sp>
      <p:sp>
        <p:nvSpPr>
          <p:cNvPr id="5" name="Platshållare för innehåll 2"/>
          <p:cNvSpPr>
            <a:spLocks noGrp="1"/>
          </p:cNvSpPr>
          <p:nvPr>
            <p:ph idx="1" hasCustomPrompt="1"/>
          </p:nvPr>
        </p:nvSpPr>
        <p:spPr>
          <a:xfrm>
            <a:off x="684000" y="2350800"/>
            <a:ext cx="7488000" cy="3816000"/>
          </a:xfrm>
          <a:prstGeom prst="rect">
            <a:avLst/>
          </a:prstGeom>
        </p:spPr>
        <p:txBody>
          <a:bodyPr vert="horz" lIns="0" tIns="0" rIns="0" bIns="0" rtlCol="0">
            <a:normAutofit/>
          </a:bodyPr>
          <a:lstStyle>
            <a:lvl1pPr marL="360363" indent="-360363">
              <a:buFont typeface="+mj-lt"/>
              <a:buAutoNum type="arabicPeriod"/>
              <a:defRPr lang="sv-SE" dirty="0" smtClean="0"/>
            </a:lvl1pPr>
            <a:lvl2pPr marL="648000" indent="-288000">
              <a:buFont typeface="+mj-lt"/>
              <a:buAutoNum type="alphaLcPeriod"/>
              <a:defRPr baseline="0"/>
            </a:lvl2pPr>
            <a:lvl3pPr marL="936000" indent="-288000">
              <a:buFont typeface="+mj-lt"/>
              <a:buAutoNum type="romanLcPeriod"/>
              <a:defRPr/>
            </a:lvl3pPr>
            <a:lvl4pPr marL="1224000" indent="-288000">
              <a:buSzPct val="90000"/>
              <a:buFont typeface="Helvetica" panose="020B0604020202020204" pitchFamily="34" charset="0"/>
              <a:buChar char="»"/>
              <a:defRPr/>
            </a:lvl4pPr>
            <a:lvl5pPr marL="1566900" indent="-342900">
              <a:buSzPct val="80000"/>
              <a:buFont typeface="+mj-lt"/>
              <a:buAutoNum type="arabicPeriod"/>
              <a:defRPr/>
            </a:lvl5pPr>
          </a:lstStyle>
          <a:p>
            <a:pPr marL="216000" lvl="0" indent="-216000"/>
            <a:r>
              <a:rPr lang="en-US" noProof="0" dirty="0"/>
              <a:t>Type your text or click on the icons below to insert object</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‹nr.›</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en-US"/>
              <a:t>ORGANIZATION NAME (CHANGE HEADER USE THE INSERT TAB-HEADER/FOOTER)</a:t>
            </a:r>
            <a:endParaRPr lang="sv-SE" dirty="0"/>
          </a:p>
        </p:txBody>
      </p:sp>
    </p:spTree>
    <p:extLst>
      <p:ext uri="{BB962C8B-B14F-4D97-AF65-F5344CB8AC3E}">
        <p14:creationId xmlns:p14="http://schemas.microsoft.com/office/powerpoint/2010/main" val="21730882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3816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innehåll 3"/>
          <p:cNvSpPr>
            <a:spLocks noGrp="1"/>
          </p:cNvSpPr>
          <p:nvPr>
            <p:ph sz="quarter" idx="13" hasCustomPrompt="1"/>
          </p:nvPr>
        </p:nvSpPr>
        <p:spPr>
          <a:xfrm>
            <a:off x="4788448" y="2350800"/>
            <a:ext cx="3816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‹nr.›</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en-US"/>
              <a:t>ORGANIZATION NAME (CHANGE HEADER USE THE INSERT TAB-HEADER/FOOTER)</a:t>
            </a:r>
            <a:endParaRPr lang="sv-SE" dirty="0"/>
          </a:p>
        </p:txBody>
      </p:sp>
    </p:spTree>
    <p:extLst>
      <p:ext uri="{BB962C8B-B14F-4D97-AF65-F5344CB8AC3E}">
        <p14:creationId xmlns:p14="http://schemas.microsoft.com/office/powerpoint/2010/main" val="30206251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option 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84000" y="1411200"/>
            <a:ext cx="5184000" cy="792163"/>
          </a:xfrm>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5184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7"/>
          <p:cNvSpPr>
            <a:spLocks noGrp="1"/>
          </p:cNvSpPr>
          <p:nvPr>
            <p:ph type="pic" sz="quarter" idx="17" hasCustomPrompt="1"/>
          </p:nvPr>
        </p:nvSpPr>
        <p:spPr>
          <a:xfrm>
            <a:off x="6151919" y="-5736"/>
            <a:ext cx="2992081" cy="68637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5" name="Platshållare för sidfot 4"/>
          <p:cNvSpPr>
            <a:spLocks noGrp="1"/>
          </p:cNvSpPr>
          <p:nvPr>
            <p:ph type="ftr" sz="quarter" idx="19"/>
          </p:nvPr>
        </p:nvSpPr>
        <p:spPr>
          <a:xfrm>
            <a:off x="6372000" y="222935"/>
            <a:ext cx="2520000" cy="460800"/>
          </a:xfrm>
        </p:spPr>
        <p:txBody>
          <a:bodyPr vert="horz" lIns="0" tIns="0" rIns="0" bIns="0" rtlCol="0" anchor="t" anchorCtr="0">
            <a:noAutofit/>
          </a:bodyPr>
          <a:lstStyle>
            <a:lvl1pPr algn="r">
              <a:lnSpc>
                <a:spcPct val="100000"/>
              </a:lnSpc>
              <a:defRPr lang="sv-SE" sz="1100"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9"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Tree>
    <p:extLst>
      <p:ext uri="{BB962C8B-B14F-4D97-AF65-F5344CB8AC3E}">
        <p14:creationId xmlns:p14="http://schemas.microsoft.com/office/powerpoint/2010/main" val="40367515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option 2)">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84000" y="1411200"/>
            <a:ext cx="3672000" cy="792163"/>
          </a:xfrm>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684000" y="2350800"/>
            <a:ext cx="367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5" name="Platshållare för bild 7"/>
          <p:cNvSpPr>
            <a:spLocks noGrp="1"/>
          </p:cNvSpPr>
          <p:nvPr>
            <p:ph type="pic" sz="quarter" idx="17" hasCustomPrompt="1"/>
          </p:nvPr>
        </p:nvSpPr>
        <p:spPr>
          <a:xfrm>
            <a:off x="4571999" y="-5736"/>
            <a:ext cx="4572001" cy="68637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19"/>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9"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Tree>
    <p:extLst>
      <p:ext uri="{BB962C8B-B14F-4D97-AF65-F5344CB8AC3E}">
        <p14:creationId xmlns:p14="http://schemas.microsoft.com/office/powerpoint/2010/main" val="18578772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684000" y="1411200"/>
            <a:ext cx="5112000" cy="792163"/>
          </a:xfrm>
        </p:spPr>
        <p:txBody>
          <a:bodyPr/>
          <a:lstStyle/>
          <a:p>
            <a:r>
              <a:rPr lang="en-US" noProof="0" dirty="0"/>
              <a:t>Click to add title</a:t>
            </a:r>
            <a:endParaRPr lang="sv-SE" dirty="0"/>
          </a:p>
        </p:txBody>
      </p:sp>
      <p:sp>
        <p:nvSpPr>
          <p:cNvPr id="8" name="Platshållare för innehåll 2"/>
          <p:cNvSpPr>
            <a:spLocks noGrp="1"/>
          </p:cNvSpPr>
          <p:nvPr>
            <p:ph sz="quarter" idx="12" hasCustomPrompt="1"/>
          </p:nvPr>
        </p:nvSpPr>
        <p:spPr>
          <a:xfrm>
            <a:off x="684000" y="2350800"/>
            <a:ext cx="511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4" name="Platshållare för bild 7"/>
          <p:cNvSpPr>
            <a:spLocks noGrp="1"/>
          </p:cNvSpPr>
          <p:nvPr>
            <p:ph type="pic" sz="quarter" idx="17" hasCustomPrompt="1"/>
          </p:nvPr>
        </p:nvSpPr>
        <p:spPr>
          <a:xfrm>
            <a:off x="6149835" y="-5736"/>
            <a:ext cx="2992081" cy="33966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10" name="Platshållare för bild 7"/>
          <p:cNvSpPr>
            <a:spLocks noGrp="1"/>
          </p:cNvSpPr>
          <p:nvPr>
            <p:ph type="pic" sz="quarter" idx="20" hasCustomPrompt="1"/>
          </p:nvPr>
        </p:nvSpPr>
        <p:spPr>
          <a:xfrm>
            <a:off x="6149835" y="3477884"/>
            <a:ext cx="2992081" cy="33966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21"/>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12"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Tree>
    <p:extLst>
      <p:ext uri="{BB962C8B-B14F-4D97-AF65-F5344CB8AC3E}">
        <p14:creationId xmlns:p14="http://schemas.microsoft.com/office/powerpoint/2010/main" val="4425785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Three Pictures">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84000" y="1411200"/>
            <a:ext cx="5112000" cy="792163"/>
          </a:xfrm>
        </p:spPr>
        <p:txBody>
          <a:bodyPr/>
          <a:lstStyle/>
          <a:p>
            <a:r>
              <a:rPr lang="en-US" noProof="0" dirty="0"/>
              <a:t>Click to add title</a:t>
            </a:r>
            <a:endParaRPr lang="sv-SE" dirty="0"/>
          </a:p>
        </p:txBody>
      </p:sp>
      <p:sp>
        <p:nvSpPr>
          <p:cNvPr id="9" name="Platshållare för innehåll 2"/>
          <p:cNvSpPr>
            <a:spLocks noGrp="1"/>
          </p:cNvSpPr>
          <p:nvPr>
            <p:ph sz="quarter" idx="12" hasCustomPrompt="1"/>
          </p:nvPr>
        </p:nvSpPr>
        <p:spPr>
          <a:xfrm>
            <a:off x="684000" y="2350800"/>
            <a:ext cx="511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bild 7"/>
          <p:cNvSpPr>
            <a:spLocks noGrp="1"/>
          </p:cNvSpPr>
          <p:nvPr>
            <p:ph type="pic" sz="quarter" idx="17" hasCustomPrompt="1"/>
          </p:nvPr>
        </p:nvSpPr>
        <p:spPr>
          <a:xfrm>
            <a:off x="6151919" y="0"/>
            <a:ext cx="2992081" cy="2237175"/>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6" name="Platshållare för bild 7"/>
          <p:cNvSpPr>
            <a:spLocks noGrp="1"/>
          </p:cNvSpPr>
          <p:nvPr>
            <p:ph type="pic" sz="quarter" idx="21" hasCustomPrompt="1"/>
          </p:nvPr>
        </p:nvSpPr>
        <p:spPr>
          <a:xfrm>
            <a:off x="6151919" y="4620825"/>
            <a:ext cx="2992081" cy="2237175"/>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7" name="Platshållare för bild 7"/>
          <p:cNvSpPr>
            <a:spLocks noGrp="1"/>
          </p:cNvSpPr>
          <p:nvPr>
            <p:ph type="pic" sz="quarter" idx="22" hasCustomPrompt="1"/>
          </p:nvPr>
        </p:nvSpPr>
        <p:spPr>
          <a:xfrm>
            <a:off x="6151919" y="2310412"/>
            <a:ext cx="2992081" cy="2237175"/>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2" name="Platshållare för sidfot 1"/>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10"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Tree>
    <p:extLst>
      <p:ext uri="{BB962C8B-B14F-4D97-AF65-F5344CB8AC3E}">
        <p14:creationId xmlns:p14="http://schemas.microsoft.com/office/powerpoint/2010/main" val="24331910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g Picture">
    <p:spTree>
      <p:nvGrpSpPr>
        <p:cNvPr id="1" name=""/>
        <p:cNvGrpSpPr/>
        <p:nvPr/>
      </p:nvGrpSpPr>
      <p:grpSpPr>
        <a:xfrm>
          <a:off x="0" y="0"/>
          <a:ext cx="0" cy="0"/>
          <a:chOff x="0" y="0"/>
          <a:chExt cx="0" cy="0"/>
        </a:xfrm>
      </p:grpSpPr>
      <p:sp>
        <p:nvSpPr>
          <p:cNvPr id="11" name="Platshållare för bild 10"/>
          <p:cNvSpPr>
            <a:spLocks noGrp="1"/>
          </p:cNvSpPr>
          <p:nvPr>
            <p:ph type="pic" sz="quarter" idx="13" hasCustomPrompt="1"/>
          </p:nvPr>
        </p:nvSpPr>
        <p:spPr>
          <a:xfrm>
            <a:off x="1" y="-27384"/>
            <a:ext cx="9144000" cy="6885384"/>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en-US" noProof="0" dirty="0"/>
              <a:t>Click on the icon</a:t>
            </a:r>
            <a:br>
              <a:rPr lang="en-US" noProof="0" dirty="0"/>
            </a:br>
            <a:br>
              <a:rPr lang="en-US" noProof="0" dirty="0"/>
            </a:br>
            <a:r>
              <a:rPr lang="en-US" noProof="0" dirty="0"/>
              <a:t>to add picture</a:t>
            </a:r>
          </a:p>
        </p:txBody>
      </p:sp>
      <p:sp>
        <p:nvSpPr>
          <p:cNvPr id="9" name="Platshållare för bild 7"/>
          <p:cNvSpPr>
            <a:spLocks noGrp="1"/>
          </p:cNvSpPr>
          <p:nvPr>
            <p:ph type="pic" sz="quarter" idx="17" hasCustomPrompt="1"/>
          </p:nvPr>
        </p:nvSpPr>
        <p:spPr>
          <a:xfrm>
            <a:off x="676158" y="-4069"/>
            <a:ext cx="921600" cy="9504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a:lvl1pPr>
          </a:lstStyle>
          <a:p>
            <a:pPr lvl="0"/>
            <a:r>
              <a:rPr lang="sv-SE" noProof="0" dirty="0"/>
              <a:t> </a:t>
            </a:r>
          </a:p>
        </p:txBody>
      </p:sp>
      <p:sp>
        <p:nvSpPr>
          <p:cNvPr id="2" name="Platshållare för sidfot 1"/>
          <p:cNvSpPr>
            <a:spLocks noGrp="1"/>
          </p:cNvSpPr>
          <p:nvPr>
            <p:ph type="ftr" sz="quarter" idx="18"/>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en-US"/>
              <a:t>ORGANIZATION NAME (CHANGE HEADER USE THE INSERT TAB-HEADER/FOOTER)</a:t>
            </a:r>
            <a:endParaRPr lang="sv-SE" dirty="0"/>
          </a:p>
        </p:txBody>
      </p:sp>
      <p:sp>
        <p:nvSpPr>
          <p:cNvPr id="7"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‹nr.›</a:t>
            </a:fld>
            <a:endParaRPr lang="sv-SE" dirty="0"/>
          </a:p>
        </p:txBody>
      </p:sp>
    </p:spTree>
    <p:extLst>
      <p:ext uri="{BB962C8B-B14F-4D97-AF65-F5344CB8AC3E}">
        <p14:creationId xmlns:p14="http://schemas.microsoft.com/office/powerpoint/2010/main" val="22831307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tshållare för rubrik 1"/>
          <p:cNvSpPr>
            <a:spLocks noGrp="1"/>
          </p:cNvSpPr>
          <p:nvPr>
            <p:ph type="title"/>
          </p:nvPr>
        </p:nvSpPr>
        <p:spPr bwMode="auto">
          <a:xfrm>
            <a:off x="684000" y="1411200"/>
            <a:ext cx="7920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en-US" noProof="0" dirty="0"/>
          </a:p>
        </p:txBody>
      </p:sp>
      <p:sp>
        <p:nvSpPr>
          <p:cNvPr id="3" name="Platshållare för bildnummer 2"/>
          <p:cNvSpPr>
            <a:spLocks noGrp="1"/>
          </p:cNvSpPr>
          <p:nvPr>
            <p:ph type="sldNum" sz="quarter" idx="4"/>
          </p:nvPr>
        </p:nvSpPr>
        <p:spPr>
          <a:xfrm>
            <a:off x="8027750" y="6407151"/>
            <a:ext cx="576698" cy="241300"/>
          </a:xfrm>
          <a:prstGeom prst="rect">
            <a:avLst/>
          </a:prstGeom>
        </p:spPr>
        <p:txBody>
          <a:bodyPr vert="horz" lIns="0" tIns="0" rIns="0" bIns="0" rtlCol="0" anchor="ctr"/>
          <a:lstStyle>
            <a:lvl1pPr algn="r">
              <a:defRPr sz="1200">
                <a:solidFill>
                  <a:schemeClr val="tx1">
                    <a:tint val="75000"/>
                  </a:schemeClr>
                </a:solidFill>
              </a:defRPr>
            </a:lvl1pPr>
          </a:lstStyle>
          <a:p>
            <a:pPr>
              <a:defRPr/>
            </a:pPr>
            <a:fld id="{9426A61E-93B8-384D-8975-0A89DB09A550}" type="slidenum">
              <a:rPr lang="sv-SE"/>
              <a:pPr>
                <a:defRPr/>
              </a:pPr>
              <a:t>‹nr.›</a:t>
            </a:fld>
            <a:endParaRPr lang="sv-SE"/>
          </a:p>
        </p:txBody>
      </p:sp>
      <p:sp>
        <p:nvSpPr>
          <p:cNvPr id="4" name="Platshållare för text 3"/>
          <p:cNvSpPr>
            <a:spLocks noGrp="1"/>
          </p:cNvSpPr>
          <p:nvPr>
            <p:ph type="body" idx="1"/>
          </p:nvPr>
        </p:nvSpPr>
        <p:spPr>
          <a:xfrm>
            <a:off x="684000" y="2350800"/>
            <a:ext cx="7488000" cy="3888000"/>
          </a:xfrm>
          <a:prstGeom prst="rect">
            <a:avLst/>
          </a:prstGeom>
        </p:spPr>
        <p:txBody>
          <a:bodyPr vert="horz" lIns="0" tIns="0" rIns="0" bIns="0" rtlCol="0">
            <a:normAutofit/>
          </a:bodyPr>
          <a:lstStyle/>
          <a:p>
            <a:pPr marL="216000" lvl="0" indent="-216000"/>
            <a:r>
              <a:rPr lang="en-US" noProof="0"/>
              <a:t>Click to edit Master text styles</a:t>
            </a:r>
          </a:p>
          <a:p>
            <a:pPr marL="216000" lvl="1" indent="-216000"/>
            <a:r>
              <a:rPr lang="en-US" noProof="0"/>
              <a:t>Second level</a:t>
            </a:r>
          </a:p>
          <a:p>
            <a:pPr marL="216000" lvl="2" indent="-216000"/>
            <a:r>
              <a:rPr lang="en-US" noProof="0"/>
              <a:t>Third level</a:t>
            </a:r>
          </a:p>
          <a:p>
            <a:pPr marL="216000" lvl="3" indent="-216000"/>
            <a:r>
              <a:rPr lang="en-US" noProof="0"/>
              <a:t>Fourth level</a:t>
            </a:r>
          </a:p>
          <a:p>
            <a:pPr marL="216000" lvl="4" indent="-216000"/>
            <a:r>
              <a:rPr lang="en-US" noProof="0"/>
              <a:t>Fifth level</a:t>
            </a:r>
            <a:endParaRPr lang="en-US" noProof="0" dirty="0"/>
          </a:p>
        </p:txBody>
      </p:sp>
      <p:sp>
        <p:nvSpPr>
          <p:cNvPr id="6" name="Platshållare för sidfot 5"/>
          <p:cNvSpPr>
            <a:spLocks noGrp="1"/>
          </p:cNvSpPr>
          <p:nvPr>
            <p:ph type="ftr" sz="quarter" idx="3"/>
          </p:nvPr>
        </p:nvSpPr>
        <p:spPr>
          <a:xfrm>
            <a:off x="6372000" y="222935"/>
            <a:ext cx="2520000" cy="460800"/>
          </a:xfrm>
          <a:prstGeom prst="rect">
            <a:avLst/>
          </a:prstGeom>
        </p:spPr>
        <p:txBody>
          <a:bodyPr lIns="0" tIns="0" rIns="0" bIns="0" anchor="t" anchorCtr="0">
            <a:noAutofit/>
          </a:bodyPr>
          <a:lstStyle>
            <a:lvl1pPr>
              <a:lnSpc>
                <a:spcPct val="100000"/>
              </a:lnSpc>
              <a:defRPr lang="sv-SE" sz="1100" b="1" i="0" cap="all" baseline="0">
                <a:solidFill>
                  <a:schemeClr val="tx1">
                    <a:lumMod val="85000"/>
                    <a:lumOff val="15000"/>
                  </a:schemeClr>
                </a:solidFill>
                <a:latin typeface="Arial Narrow"/>
                <a:ea typeface="ＭＳ Ｐゴシック" pitchFamily="-65" charset="-128"/>
              </a:defRPr>
            </a:lvl1pPr>
          </a:lstStyle>
          <a:p>
            <a:pPr algn="r" eaLnBrk="0" hangingPunct="0">
              <a:spcBef>
                <a:spcPts val="0"/>
              </a:spcBef>
              <a:buFont typeface="Arial" charset="0"/>
              <a:buNone/>
            </a:pPr>
            <a:r>
              <a:rPr lang="en-US"/>
              <a:t>ORGANIZATION NAME (CHANGE HEADER USE THE INSERT TAB-HEADER/FOOTER)</a:t>
            </a:r>
            <a:endParaRPr lang="sv-SE" dirty="0"/>
          </a:p>
        </p:txBody>
      </p:sp>
      <p:pic>
        <p:nvPicPr>
          <p:cNvPr id="2" name="Picture 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676158" y="-5159"/>
            <a:ext cx="922192" cy="950400"/>
          </a:xfrm>
          <a:prstGeom prst="rect">
            <a:avLst/>
          </a:prstGeom>
        </p:spPr>
      </p:pic>
    </p:spTree>
  </p:cSld>
  <p:clrMap bg1="lt1" tx1="dk1" bg2="lt2" tx2="dk2" accent1="accent1" accent2="accent2" accent3="accent3" accent4="accent4" accent5="accent5" accent6="accent6" hlink="hlink" folHlink="folHlink"/>
  <p:sldLayoutIdLst>
    <p:sldLayoutId id="2147483896" r:id="rId1"/>
    <p:sldLayoutId id="2147483933" r:id="rId2"/>
    <p:sldLayoutId id="2147483932" r:id="rId3"/>
    <p:sldLayoutId id="2147483905" r:id="rId4"/>
    <p:sldLayoutId id="2147483883" r:id="rId5"/>
    <p:sldLayoutId id="2147483887" r:id="rId6"/>
    <p:sldLayoutId id="2147483884" r:id="rId7"/>
    <p:sldLayoutId id="2147483886" r:id="rId8"/>
    <p:sldLayoutId id="2147483890" r:id="rId9"/>
    <p:sldLayoutId id="2147483891" r:id="rId10"/>
    <p:sldLayoutId id="2147483892" r:id="rId11"/>
    <p:sldLayoutId id="2147483893" r:id="rId12"/>
    <p:sldLayoutId id="2147483894" r:id="rId13"/>
    <p:sldLayoutId id="2147483931" r:id="rId14"/>
    <p:sldLayoutId id="2147483895" r:id="rId1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dt="0"/>
  <p:txStyles>
    <p:titleStyle>
      <a:lvl1pPr algn="l" defTabSz="457200" rtl="0" eaLnBrk="1" fontAlgn="base" hangingPunct="1">
        <a:lnSpc>
          <a:spcPct val="90000"/>
        </a:lnSpc>
        <a:spcBef>
          <a:spcPct val="0"/>
        </a:spcBef>
        <a:spcAft>
          <a:spcPct val="0"/>
        </a:spcAft>
        <a:defRPr sz="3300" b="1" i="0" kern="1200">
          <a:solidFill>
            <a:schemeClr val="tx1"/>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p:titleStyle>
    <p:bodyStyle>
      <a:lvl1pPr marL="180000" indent="-180000" algn="l" defTabSz="457200" rtl="0" eaLnBrk="1" fontAlgn="base" hangingPunct="1">
        <a:lnSpc>
          <a:spcPct val="110000"/>
        </a:lnSpc>
        <a:spcBef>
          <a:spcPts val="800"/>
        </a:spcBef>
        <a:spcAft>
          <a:spcPct val="0"/>
        </a:spcAft>
        <a:buFont typeface="Arial" charset="0"/>
        <a:buChar char="•"/>
        <a:defRPr lang="en-US" sz="2000" kern="1200" noProof="0" dirty="0" smtClean="0">
          <a:solidFill>
            <a:srgbClr val="262626"/>
          </a:solidFill>
          <a:latin typeface="Arial"/>
          <a:ea typeface="ＭＳ Ｐゴシック" pitchFamily="-65" charset="-128"/>
          <a:cs typeface="ＭＳ Ｐゴシック" charset="0"/>
        </a:defRPr>
      </a:lvl1pPr>
      <a:lvl2pPr marL="501750" indent="-285750" algn="l" defTabSz="457200" rtl="0" eaLnBrk="1" fontAlgn="base" hangingPunct="1">
        <a:lnSpc>
          <a:spcPct val="110000"/>
        </a:lnSpc>
        <a:spcBef>
          <a:spcPts val="200"/>
        </a:spcBef>
        <a:spcAft>
          <a:spcPct val="0"/>
        </a:spcAft>
        <a:buFont typeface="Arial" panose="020B0604020202020204" pitchFamily="34" charset="0"/>
        <a:buChar char="–"/>
        <a:defRPr lang="en-US" sz="1700" kern="1200" baseline="0" noProof="0" dirty="0" smtClean="0">
          <a:solidFill>
            <a:srgbClr val="262626"/>
          </a:solidFill>
          <a:latin typeface="Arial"/>
          <a:ea typeface="ＭＳ Ｐゴシック" pitchFamily="-65" charset="-128"/>
          <a:cs typeface="Arial"/>
        </a:defRPr>
      </a:lvl2pPr>
      <a:lvl3pPr marL="717750" indent="-285750" algn="l" defTabSz="457200" rtl="0" eaLnBrk="1" fontAlgn="base" hangingPunct="1">
        <a:spcBef>
          <a:spcPts val="0"/>
        </a:spcBef>
        <a:spcAft>
          <a:spcPct val="0"/>
        </a:spcAft>
        <a:buFont typeface="Wingdings" panose="05000000000000000000" pitchFamily="2" charset="2"/>
        <a:buChar char="§"/>
        <a:defRPr lang="en-US" sz="1700" kern="1200" noProof="0" dirty="0" smtClean="0">
          <a:solidFill>
            <a:schemeClr val="tx1">
              <a:lumMod val="85000"/>
              <a:lumOff val="15000"/>
            </a:schemeClr>
          </a:solidFill>
          <a:latin typeface="Helvetica"/>
          <a:ea typeface="ＭＳ Ｐゴシック" charset="0"/>
          <a:cs typeface="Helvetica"/>
        </a:defRPr>
      </a:lvl3pPr>
      <a:lvl4pPr marL="933750" indent="-285750" algn="l" defTabSz="457200" rtl="0" eaLnBrk="1" fontAlgn="base" hangingPunct="1">
        <a:spcBef>
          <a:spcPts val="0"/>
        </a:spcBef>
        <a:spcAft>
          <a:spcPct val="0"/>
        </a:spcAft>
        <a:buFont typeface="Arial" panose="020B0604020202020204" pitchFamily="34" charset="0"/>
        <a:buChar char="•"/>
        <a:defRPr lang="en-US" sz="1700" kern="1200" baseline="0" noProof="0" dirty="0" smtClean="0">
          <a:solidFill>
            <a:schemeClr val="tx1">
              <a:lumMod val="85000"/>
              <a:lumOff val="15000"/>
            </a:schemeClr>
          </a:solidFill>
          <a:latin typeface="Helvetica"/>
          <a:ea typeface="Helvetica" charset="0"/>
          <a:cs typeface="Helvetica"/>
        </a:defRPr>
      </a:lvl4pPr>
      <a:lvl5pPr marL="1149750" indent="-285750" algn="l" defTabSz="457200" rtl="0" eaLnBrk="1" fontAlgn="base" hangingPunct="1">
        <a:spcBef>
          <a:spcPts val="0"/>
        </a:spcBef>
        <a:spcAft>
          <a:spcPct val="0"/>
        </a:spcAft>
        <a:buFont typeface="Arial" panose="020B0604020202020204" pitchFamily="34" charset="0"/>
        <a:buChar char="–"/>
        <a:defRPr lang="en-US" sz="1700" kern="1200" noProof="0" dirty="0" smtClean="0">
          <a:solidFill>
            <a:schemeClr val="tx1">
              <a:lumMod val="85000"/>
              <a:lumOff val="15000"/>
            </a:schemeClr>
          </a:solidFill>
          <a:latin typeface="Helvetica"/>
          <a:ea typeface="Helvetica" charset="0"/>
          <a:cs typeface="Helvetica"/>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tshållare för rubrik 1"/>
          <p:cNvSpPr>
            <a:spLocks noGrp="1"/>
          </p:cNvSpPr>
          <p:nvPr>
            <p:ph type="title"/>
          </p:nvPr>
        </p:nvSpPr>
        <p:spPr bwMode="auto">
          <a:xfrm>
            <a:off x="539750" y="1411200"/>
            <a:ext cx="80645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sv-SE" dirty="0"/>
          </a:p>
        </p:txBody>
      </p:sp>
      <p:sp>
        <p:nvSpPr>
          <p:cNvPr id="3" name="Platshållare för bildnummer 2"/>
          <p:cNvSpPr>
            <a:spLocks noGrp="1"/>
          </p:cNvSpPr>
          <p:nvPr>
            <p:ph type="sldNum" sz="quarter" idx="4"/>
          </p:nvPr>
        </p:nvSpPr>
        <p:spPr>
          <a:xfrm>
            <a:off x="8027750" y="6407151"/>
            <a:ext cx="576698" cy="241300"/>
          </a:xfrm>
          <a:prstGeom prst="rect">
            <a:avLst/>
          </a:prstGeom>
        </p:spPr>
        <p:txBody>
          <a:bodyPr vert="horz" lIns="0" tIns="0" rIns="0" bIns="0" rtlCol="0" anchor="ctr"/>
          <a:lstStyle>
            <a:lvl1pPr algn="r">
              <a:defRPr sz="1200">
                <a:solidFill>
                  <a:schemeClr val="tx1">
                    <a:tint val="75000"/>
                  </a:schemeClr>
                </a:solidFill>
              </a:defRPr>
            </a:lvl1pPr>
          </a:lstStyle>
          <a:p>
            <a:pPr>
              <a:defRPr/>
            </a:pPr>
            <a:fld id="{9426A61E-93B8-384D-8975-0A89DB09A550}" type="slidenum">
              <a:rPr lang="sv-SE"/>
              <a:pPr>
                <a:defRPr/>
              </a:pPr>
              <a:t>‹nr.›</a:t>
            </a:fld>
            <a:endParaRPr lang="sv-SE"/>
          </a:p>
        </p:txBody>
      </p:sp>
      <p:sp>
        <p:nvSpPr>
          <p:cNvPr id="4" name="Platshållare för text 3"/>
          <p:cNvSpPr>
            <a:spLocks noGrp="1"/>
          </p:cNvSpPr>
          <p:nvPr>
            <p:ph type="body" idx="1"/>
          </p:nvPr>
        </p:nvSpPr>
        <p:spPr>
          <a:xfrm>
            <a:off x="539750" y="2350800"/>
            <a:ext cx="7488000" cy="3888000"/>
          </a:xfrm>
          <a:prstGeom prst="rect">
            <a:avLst/>
          </a:prstGeom>
        </p:spPr>
        <p:txBody>
          <a:bodyPr vert="horz" lIns="0" tIns="0" rIns="0" bIns="0" rtlCol="0">
            <a:normAutofit/>
          </a:bodyPr>
          <a:lstStyle/>
          <a:p>
            <a:pPr marL="216000" lvl="0" indent="-216000"/>
            <a:r>
              <a:rPr lang="en-US" noProof="0" dirty="0"/>
              <a:t>Click to add text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6" name="Platshållare för sidfot 5"/>
          <p:cNvSpPr>
            <a:spLocks noGrp="1"/>
          </p:cNvSpPr>
          <p:nvPr>
            <p:ph type="ftr" sz="quarter" idx="3"/>
          </p:nvPr>
        </p:nvSpPr>
        <p:spPr>
          <a:xfrm>
            <a:off x="6372000" y="222935"/>
            <a:ext cx="2520000" cy="460800"/>
          </a:xfrm>
          <a:prstGeom prst="rect">
            <a:avLst/>
          </a:prstGeom>
        </p:spPr>
        <p:txBody>
          <a:bodyPr lIns="0" tIns="0" rIns="0" bIns="0" anchor="t" anchorCtr="0">
            <a:noAutofit/>
          </a:bodyPr>
          <a:lstStyle>
            <a:lvl1pPr>
              <a:lnSpc>
                <a:spcPct val="100000"/>
              </a:lnSpc>
              <a:defRPr lang="sv-SE" sz="1100" b="1" i="0" cap="all" baseline="0">
                <a:solidFill>
                  <a:schemeClr val="tx1">
                    <a:lumMod val="85000"/>
                    <a:lumOff val="15000"/>
                  </a:schemeClr>
                </a:solidFill>
                <a:latin typeface="Arial Narrow"/>
                <a:ea typeface="ＭＳ Ｐゴシック" pitchFamily="-65" charset="-128"/>
              </a:defRPr>
            </a:lvl1pPr>
          </a:lstStyle>
          <a:p>
            <a:pPr algn="r" eaLnBrk="0" hangingPunct="0">
              <a:spcBef>
                <a:spcPts val="0"/>
              </a:spcBef>
              <a:buFont typeface="Arial" charset="0"/>
              <a:buNone/>
            </a:pPr>
            <a:r>
              <a:rPr lang="en-US"/>
              <a:t>ORGANIZATION NAME (CHANGE HEADER USE THE INSERT TAB-HEADER/FOOTER)</a:t>
            </a:r>
            <a:endParaRPr lang="sv-SE" dirty="0"/>
          </a:p>
        </p:txBody>
      </p:sp>
      <p:sp>
        <p:nvSpPr>
          <p:cNvPr id="2" name="Platshållare för datum 1"/>
          <p:cNvSpPr>
            <a:spLocks noGrp="1"/>
          </p:cNvSpPr>
          <p:nvPr>
            <p:ph type="dt" sz="half" idx="2"/>
          </p:nvPr>
        </p:nvSpPr>
        <p:spPr>
          <a:xfrm>
            <a:off x="3543300" y="6407251"/>
            <a:ext cx="2057400" cy="241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pic>
        <p:nvPicPr>
          <p:cNvPr id="8" name="Picture 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76158" y="-5159"/>
            <a:ext cx="922192" cy="950400"/>
          </a:xfrm>
          <a:prstGeom prst="rect">
            <a:avLst/>
          </a:prstGeom>
        </p:spPr>
      </p:pic>
    </p:spTree>
    <p:extLst>
      <p:ext uri="{BB962C8B-B14F-4D97-AF65-F5344CB8AC3E}">
        <p14:creationId xmlns:p14="http://schemas.microsoft.com/office/powerpoint/2010/main" val="118032809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4" r:id="rId6"/>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dt="0"/>
  <p:txStyles>
    <p:titleStyle>
      <a:lvl1pPr algn="l" defTabSz="457200" rtl="0" eaLnBrk="0" fontAlgn="base" hangingPunct="0">
        <a:lnSpc>
          <a:spcPct val="90000"/>
        </a:lnSpc>
        <a:spcBef>
          <a:spcPct val="0"/>
        </a:spcBef>
        <a:spcAft>
          <a:spcPct val="0"/>
        </a:spcAft>
        <a:defRPr sz="3000" b="1" i="0" kern="1200">
          <a:solidFill>
            <a:schemeClr val="tx1"/>
          </a:solidFill>
          <a:latin typeface="Arial Narrow"/>
          <a:ea typeface="ＭＳ Ｐゴシック" pitchFamily="-65" charset="-128"/>
          <a:cs typeface="ＭＳ Ｐゴシック" charset="0"/>
        </a:defRPr>
      </a:lvl1pPr>
      <a:lvl2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fontAlgn="base">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fontAlgn="base">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fontAlgn="base">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fontAlgn="base">
        <a:spcBef>
          <a:spcPct val="0"/>
        </a:spcBef>
        <a:spcAft>
          <a:spcPct val="0"/>
        </a:spcAft>
        <a:defRPr sz="2000">
          <a:solidFill>
            <a:srgbClr val="464646"/>
          </a:solidFill>
          <a:latin typeface="Arial Bold" pitchFamily="-65" charset="0"/>
          <a:ea typeface="ＭＳ Ｐゴシック" pitchFamily="-65" charset="-128"/>
        </a:defRPr>
      </a:lvl9pPr>
    </p:titleStyle>
    <p:bodyStyle>
      <a:lvl1pPr marL="180000" indent="-180000" algn="l" defTabSz="457200" rtl="0" eaLnBrk="0" fontAlgn="base" hangingPunct="0">
        <a:lnSpc>
          <a:spcPct val="110000"/>
        </a:lnSpc>
        <a:spcBef>
          <a:spcPts val="800"/>
        </a:spcBef>
        <a:spcAft>
          <a:spcPct val="0"/>
        </a:spcAft>
        <a:buFont typeface="Arial" charset="0"/>
        <a:buChar char="•"/>
        <a:defRPr lang="sv-SE" sz="2000" kern="1200" dirty="0" smtClean="0">
          <a:solidFill>
            <a:srgbClr val="262626"/>
          </a:solidFill>
          <a:latin typeface="Arial"/>
          <a:ea typeface="ＭＳ Ｐゴシック" pitchFamily="-65" charset="-128"/>
          <a:cs typeface="ＭＳ Ｐゴシック" charset="0"/>
        </a:defRPr>
      </a:lvl1pPr>
      <a:lvl2pPr marL="501750" indent="-285750" algn="l" defTabSz="457200" rtl="0" eaLnBrk="0" fontAlgn="base" hangingPunct="0">
        <a:lnSpc>
          <a:spcPct val="110000"/>
        </a:lnSpc>
        <a:spcBef>
          <a:spcPts val="200"/>
        </a:spcBef>
        <a:spcAft>
          <a:spcPct val="0"/>
        </a:spcAft>
        <a:buFont typeface="Arial" charset="0"/>
        <a:buChar char="•"/>
        <a:defRPr lang="sv-SE" sz="1700" kern="1200" baseline="0" dirty="0" smtClean="0">
          <a:solidFill>
            <a:srgbClr val="262626"/>
          </a:solidFill>
          <a:latin typeface="Arial"/>
          <a:ea typeface="ＭＳ Ｐゴシック" pitchFamily="-65" charset="-128"/>
          <a:cs typeface="Arial"/>
        </a:defRPr>
      </a:lvl2pPr>
      <a:lvl3pPr marL="717750" indent="-285750" algn="l" defTabSz="457200" rtl="0" eaLnBrk="0" fontAlgn="base" hangingPunct="0">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50" indent="-285750" algn="l" defTabSz="457200" rtl="0" eaLnBrk="0" fontAlgn="base" hangingPunct="0">
        <a:spcBef>
          <a:spcPct val="2000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50" indent="-285750" algn="l" defTabSz="457200" rtl="0" eaLnBrk="0" fontAlgn="base" hangingPunct="0">
        <a:spcBef>
          <a:spcPct val="20000"/>
        </a:spcBef>
        <a:spcAft>
          <a:spcPct val="0"/>
        </a:spcAft>
        <a:buFont typeface="Arial" charset="0"/>
        <a:buChar char="»"/>
        <a:defRPr lang="sv-SE" sz="1700" kern="1200" dirty="0">
          <a:solidFill>
            <a:schemeClr val="tx1">
              <a:lumMod val="85000"/>
              <a:lumOff val="15000"/>
            </a:schemeClr>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cdi.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B7EC-C35E-2B4C-9C2C-7D74F0DE72A9}"/>
              </a:ext>
            </a:extLst>
          </p:cNvPr>
          <p:cNvSpPr>
            <a:spLocks noGrp="1"/>
          </p:cNvSpPr>
          <p:nvPr>
            <p:ph type="ctrTitle"/>
          </p:nvPr>
        </p:nvSpPr>
        <p:spPr>
          <a:xfrm>
            <a:off x="684000" y="1628800"/>
            <a:ext cx="7776432" cy="1143000"/>
          </a:xfrm>
        </p:spPr>
        <p:txBody>
          <a:bodyPr/>
          <a:lstStyle/>
          <a:p>
            <a:r>
              <a:rPr lang="sv-SE" sz="2800" dirty="0"/>
              <a:t>The </a:t>
            </a:r>
            <a:r>
              <a:rPr lang="sv-SE" sz="2800" dirty="0" err="1"/>
              <a:t>uncertain</a:t>
            </a:r>
            <a:r>
              <a:rPr lang="sv-SE" sz="2800" dirty="0"/>
              <a:t> </a:t>
            </a:r>
            <a:r>
              <a:rPr lang="sv-SE" sz="2800" dirty="0" err="1"/>
              <a:t>promise</a:t>
            </a:r>
            <a:r>
              <a:rPr lang="sv-SE" sz="2800" dirty="0"/>
              <a:t> </a:t>
            </a:r>
            <a:r>
              <a:rPr lang="sv-SE" sz="2800" dirty="0" err="1"/>
              <a:t>of</a:t>
            </a:r>
            <a:r>
              <a:rPr lang="sv-SE" sz="2800" dirty="0"/>
              <a:t> </a:t>
            </a:r>
            <a:r>
              <a:rPr lang="sv-SE" sz="2800" dirty="0" err="1"/>
              <a:t>blockchain</a:t>
            </a:r>
            <a:r>
              <a:rPr lang="sv-SE" sz="2800" dirty="0"/>
              <a:t> for </a:t>
            </a:r>
            <a:r>
              <a:rPr lang="sv-SE" sz="2800" dirty="0" err="1"/>
              <a:t>government</a:t>
            </a:r>
            <a:br>
              <a:rPr lang="sv-SE" sz="2800" dirty="0"/>
            </a:br>
            <a:br>
              <a:rPr lang="sv-SE" sz="2800" dirty="0"/>
            </a:br>
            <a:br>
              <a:rPr lang="sv-SE" sz="2800" dirty="0"/>
            </a:br>
            <a:r>
              <a:rPr lang="sv-SE" sz="2000" dirty="0"/>
              <a:t>OECD </a:t>
            </a:r>
            <a:r>
              <a:rPr lang="sv-SE" sz="2000" dirty="0" err="1"/>
              <a:t>working</a:t>
            </a:r>
            <a:r>
              <a:rPr lang="sv-SE" sz="2000" dirty="0"/>
              <a:t> </a:t>
            </a:r>
            <a:r>
              <a:rPr lang="sv-SE" sz="2000" dirty="0" err="1"/>
              <a:t>papers</a:t>
            </a:r>
            <a:r>
              <a:rPr lang="sv-SE" sz="2000" dirty="0"/>
              <a:t> on public </a:t>
            </a:r>
            <a:r>
              <a:rPr lang="sv-SE" sz="2000" dirty="0" err="1"/>
              <a:t>governance</a:t>
            </a:r>
            <a:r>
              <a:rPr lang="sv-SE" sz="2000" dirty="0"/>
              <a:t> no 43 </a:t>
            </a:r>
            <a:r>
              <a:rPr lang="sv-SE" sz="2000" dirty="0" err="1"/>
              <a:t>report</a:t>
            </a:r>
            <a:r>
              <a:rPr lang="sv-SE" sz="2000" dirty="0"/>
              <a:t> presentation</a:t>
            </a:r>
            <a:br>
              <a:rPr lang="sv-SE" sz="2000" dirty="0"/>
            </a:br>
            <a:br>
              <a:rPr lang="sv-SE" sz="2000" dirty="0"/>
            </a:br>
            <a:r>
              <a:rPr lang="sv-SE" sz="2000" dirty="0" err="1"/>
              <a:t>report</a:t>
            </a:r>
            <a:r>
              <a:rPr lang="sv-SE" sz="2000" dirty="0"/>
              <a:t> </a:t>
            </a:r>
            <a:r>
              <a:rPr lang="sv-SE" sz="2000" dirty="0" err="1"/>
              <a:t>authors</a:t>
            </a:r>
            <a:r>
              <a:rPr lang="sv-SE" sz="2000" dirty="0"/>
              <a:t>: </a:t>
            </a:r>
            <a:r>
              <a:rPr lang="sv-SE" sz="2000" dirty="0" err="1"/>
              <a:t>juho</a:t>
            </a:r>
            <a:r>
              <a:rPr lang="sv-SE" sz="2000" dirty="0"/>
              <a:t> </a:t>
            </a:r>
            <a:r>
              <a:rPr lang="sv-SE" sz="2000" dirty="0" err="1"/>
              <a:t>lindman</a:t>
            </a:r>
            <a:r>
              <a:rPr lang="sv-SE" sz="2000" dirty="0"/>
              <a:t>, </a:t>
            </a:r>
            <a:r>
              <a:rPr lang="sv-SE" sz="2000" dirty="0" err="1"/>
              <a:t>jamie</a:t>
            </a:r>
            <a:r>
              <a:rPr lang="sv-SE" sz="2000" dirty="0"/>
              <a:t> </a:t>
            </a:r>
            <a:r>
              <a:rPr lang="sv-SE" sz="2000" dirty="0" err="1"/>
              <a:t>berryhill</a:t>
            </a:r>
            <a:r>
              <a:rPr lang="sv-SE" sz="2000" dirty="0"/>
              <a:t>, </a:t>
            </a:r>
            <a:r>
              <a:rPr lang="sv-SE" sz="2000" dirty="0" err="1"/>
              <a:t>benjamin</a:t>
            </a:r>
            <a:r>
              <a:rPr lang="sv-SE" sz="2000" dirty="0"/>
              <a:t> </a:t>
            </a:r>
            <a:r>
              <a:rPr lang="sv-SE" sz="2000" dirty="0" err="1"/>
              <a:t>welby</a:t>
            </a:r>
            <a:r>
              <a:rPr lang="sv-SE" sz="2000" dirty="0"/>
              <a:t>, and </a:t>
            </a:r>
            <a:r>
              <a:rPr lang="sv-SE" sz="2000" dirty="0" err="1"/>
              <a:t>mariane</a:t>
            </a:r>
            <a:r>
              <a:rPr lang="sv-SE" sz="2000" dirty="0"/>
              <a:t> </a:t>
            </a:r>
            <a:r>
              <a:rPr lang="sv-SE" sz="2000" dirty="0" err="1"/>
              <a:t>piccinin</a:t>
            </a:r>
            <a:r>
              <a:rPr lang="sv-SE" sz="2000" dirty="0"/>
              <a:t> </a:t>
            </a:r>
            <a:r>
              <a:rPr lang="sv-SE" sz="2000" dirty="0" err="1"/>
              <a:t>barbieri</a:t>
            </a:r>
            <a:br>
              <a:rPr lang="sv-SE" sz="2000" dirty="0"/>
            </a:br>
            <a:br>
              <a:rPr lang="sv-SE" sz="2000" dirty="0"/>
            </a:br>
            <a:r>
              <a:rPr lang="sv-SE" sz="2000" dirty="0" err="1"/>
              <a:t>primary</a:t>
            </a:r>
            <a:r>
              <a:rPr lang="sv-SE" sz="2000" dirty="0"/>
              <a:t> </a:t>
            </a:r>
            <a:r>
              <a:rPr lang="sv-SE" sz="2000" dirty="0" err="1"/>
              <a:t>contact</a:t>
            </a:r>
            <a:r>
              <a:rPr lang="sv-SE" sz="2000" dirty="0"/>
              <a:t> </a:t>
            </a:r>
            <a:r>
              <a:rPr lang="sv-SE" sz="2000" dirty="0" err="1"/>
              <a:t>juho.lindman@ait.gu.se</a:t>
            </a:r>
            <a:br>
              <a:rPr lang="sv-SE" sz="2000" dirty="0"/>
            </a:br>
            <a:br>
              <a:rPr lang="sv-SE" sz="2000" dirty="0"/>
            </a:br>
            <a:r>
              <a:rPr lang="sv-SE" sz="2000" dirty="0" err="1"/>
              <a:t>bling</a:t>
            </a:r>
            <a:r>
              <a:rPr lang="sv-SE" sz="2000" dirty="0"/>
              <a:t> </a:t>
            </a:r>
            <a:r>
              <a:rPr lang="sv-SE" sz="2000" dirty="0" err="1"/>
              <a:t>webinar</a:t>
            </a:r>
            <a:r>
              <a:rPr lang="sv-SE" sz="2000" dirty="0"/>
              <a:t>, 21st jan </a:t>
            </a:r>
            <a:br>
              <a:rPr lang="sv-SE" sz="2000" dirty="0"/>
            </a:br>
            <a:br>
              <a:rPr lang="sv-SE" sz="2000" dirty="0"/>
            </a:br>
            <a:r>
              <a:rPr lang="sv-SE" sz="2000" dirty="0"/>
              <a:t>Full </a:t>
            </a:r>
            <a:r>
              <a:rPr lang="sv-SE" sz="2000" dirty="0" err="1"/>
              <a:t>report</a:t>
            </a:r>
            <a:r>
              <a:rPr lang="sv-SE" sz="2000" dirty="0"/>
              <a:t> </a:t>
            </a:r>
            <a:r>
              <a:rPr lang="sv-SE" sz="2000" dirty="0" err="1"/>
              <a:t>available</a:t>
            </a:r>
            <a:r>
              <a:rPr lang="sv-SE" sz="2000" dirty="0"/>
              <a:t> </a:t>
            </a:r>
            <a:br>
              <a:rPr lang="sv-SE" sz="2000" dirty="0"/>
            </a:br>
            <a:r>
              <a:rPr lang="sv-SE" sz="1200" dirty="0" err="1">
                <a:solidFill>
                  <a:schemeClr val="tx2"/>
                </a:solidFill>
              </a:rPr>
              <a:t>https</a:t>
            </a:r>
            <a:r>
              <a:rPr lang="sv-SE" sz="1200" dirty="0">
                <a:solidFill>
                  <a:schemeClr val="tx2"/>
                </a:solidFill>
              </a:rPr>
              <a:t>://</a:t>
            </a:r>
            <a:r>
              <a:rPr lang="sv-SE" sz="1200" dirty="0" err="1">
                <a:solidFill>
                  <a:schemeClr val="tx2"/>
                </a:solidFill>
              </a:rPr>
              <a:t>www.oecd-ilibrary.org</a:t>
            </a:r>
            <a:r>
              <a:rPr lang="sv-SE" sz="1200" dirty="0">
                <a:solidFill>
                  <a:schemeClr val="tx2"/>
                </a:solidFill>
              </a:rPr>
              <a:t>/</a:t>
            </a:r>
            <a:r>
              <a:rPr lang="sv-SE" sz="1200" dirty="0" err="1">
                <a:solidFill>
                  <a:schemeClr val="tx2"/>
                </a:solidFill>
              </a:rPr>
              <a:t>governance</a:t>
            </a:r>
            <a:r>
              <a:rPr lang="sv-SE" sz="1200" dirty="0">
                <a:solidFill>
                  <a:schemeClr val="tx2"/>
                </a:solidFill>
              </a:rPr>
              <a:t>/the-uncertain-promise-of-blockchain-for-government_d031cd67-en</a:t>
            </a:r>
            <a:br>
              <a:rPr lang="sv-SE" sz="2000" dirty="0"/>
            </a:br>
            <a:br>
              <a:rPr lang="sv-SE" sz="2000" dirty="0"/>
            </a:br>
            <a:br>
              <a:rPr lang="sv-SE" sz="2000" dirty="0"/>
            </a:br>
            <a:br>
              <a:rPr lang="sv-SE" sz="2000" dirty="0"/>
            </a:br>
            <a:br>
              <a:rPr lang="sv-SE" sz="2000" dirty="0"/>
            </a:br>
            <a:endParaRPr lang="sv-SE" dirty="0"/>
          </a:p>
        </p:txBody>
      </p:sp>
    </p:spTree>
    <p:extLst>
      <p:ext uri="{BB962C8B-B14F-4D97-AF65-F5344CB8AC3E}">
        <p14:creationId xmlns:p14="http://schemas.microsoft.com/office/powerpoint/2010/main" val="27958268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F368-E643-9347-A723-4BBC0178BA44}"/>
              </a:ext>
            </a:extLst>
          </p:cNvPr>
          <p:cNvSpPr>
            <a:spLocks noGrp="1"/>
          </p:cNvSpPr>
          <p:nvPr>
            <p:ph type="title"/>
          </p:nvPr>
        </p:nvSpPr>
        <p:spPr>
          <a:xfrm>
            <a:off x="684000" y="1411200"/>
            <a:ext cx="2447840" cy="792163"/>
          </a:xfrm>
        </p:spPr>
        <p:txBody>
          <a:bodyPr/>
          <a:lstStyle/>
          <a:p>
            <a:r>
              <a:rPr lang="en-SE" dirty="0"/>
              <a:t>CH1 </a:t>
            </a:r>
          </a:p>
        </p:txBody>
      </p:sp>
      <p:pic>
        <p:nvPicPr>
          <p:cNvPr id="6" name="Content Placeholder 5">
            <a:extLst>
              <a:ext uri="{FF2B5EF4-FFF2-40B4-BE49-F238E27FC236}">
                <a16:creationId xmlns:a16="http://schemas.microsoft.com/office/drawing/2014/main" id="{823A6D79-0F55-5B4F-B7C7-F494E7E989C5}"/>
              </a:ext>
            </a:extLst>
          </p:cNvPr>
          <p:cNvPicPr>
            <a:picLocks noGrp="1" noChangeAspect="1"/>
          </p:cNvPicPr>
          <p:nvPr>
            <p:ph sz="quarter" idx="12"/>
          </p:nvPr>
        </p:nvPicPr>
        <p:blipFill>
          <a:blip r:embed="rId2"/>
          <a:stretch>
            <a:fillRect/>
          </a:stretch>
        </p:blipFill>
        <p:spPr>
          <a:xfrm>
            <a:off x="1863323" y="116632"/>
            <a:ext cx="7280677" cy="6741368"/>
          </a:xfrm>
        </p:spPr>
      </p:pic>
    </p:spTree>
    <p:extLst>
      <p:ext uri="{BB962C8B-B14F-4D97-AF65-F5344CB8AC3E}">
        <p14:creationId xmlns:p14="http://schemas.microsoft.com/office/powerpoint/2010/main" val="40534402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79F9-D61A-D744-84BF-06DC15A0A344}"/>
              </a:ext>
            </a:extLst>
          </p:cNvPr>
          <p:cNvSpPr>
            <a:spLocks noGrp="1"/>
          </p:cNvSpPr>
          <p:nvPr>
            <p:ph type="title"/>
          </p:nvPr>
        </p:nvSpPr>
        <p:spPr/>
        <p:txBody>
          <a:bodyPr/>
          <a:lstStyle/>
          <a:p>
            <a:r>
              <a:rPr lang="en-SE" dirty="0"/>
              <a:t>Chapter 2: Ten myths about public sector blockchais</a:t>
            </a:r>
          </a:p>
        </p:txBody>
      </p:sp>
      <p:sp>
        <p:nvSpPr>
          <p:cNvPr id="3" name="Content Placeholder 2">
            <a:extLst>
              <a:ext uri="{FF2B5EF4-FFF2-40B4-BE49-F238E27FC236}">
                <a16:creationId xmlns:a16="http://schemas.microsoft.com/office/drawing/2014/main" id="{328B3941-B6B3-BF46-A3BB-DE660A1F0B54}"/>
              </a:ext>
            </a:extLst>
          </p:cNvPr>
          <p:cNvSpPr>
            <a:spLocks noGrp="1"/>
          </p:cNvSpPr>
          <p:nvPr>
            <p:ph sz="quarter" idx="12"/>
          </p:nvPr>
        </p:nvSpPr>
        <p:spPr/>
        <p:txBody>
          <a:bodyPr>
            <a:noAutofit/>
          </a:bodyPr>
          <a:lstStyle/>
          <a:p>
            <a:pPr marL="342900" indent="-342900">
              <a:buFont typeface="+mj-lt"/>
              <a:buAutoNum type="arabicPeriod"/>
            </a:pPr>
            <a:r>
              <a:rPr lang="en-GB" sz="1600" dirty="0"/>
              <a:t>(Public) blockchains are disrupting the public sector all around the world.</a:t>
            </a:r>
          </a:p>
          <a:p>
            <a:pPr marL="342900" indent="-342900">
              <a:buFont typeface="+mj-lt"/>
              <a:buAutoNum type="arabicPeriod"/>
            </a:pPr>
            <a:r>
              <a:rPr lang="en-GB" sz="1600" dirty="0"/>
              <a:t>It is impossible to build successful blockchain applications for the public sector.</a:t>
            </a:r>
          </a:p>
          <a:p>
            <a:pPr marL="342900" indent="-342900">
              <a:buFont typeface="+mj-lt"/>
              <a:buAutoNum type="arabicPeriod"/>
            </a:pPr>
            <a:r>
              <a:rPr lang="en-GB" sz="1600" dirty="0"/>
              <a:t>There is one obvious way to apply blockchain technology in the public sector.</a:t>
            </a:r>
          </a:p>
          <a:p>
            <a:pPr marL="342900" indent="-342900">
              <a:buFont typeface="+mj-lt"/>
              <a:buAutoNum type="arabicPeriod"/>
            </a:pPr>
            <a:r>
              <a:rPr lang="en-GB" sz="1600" dirty="0"/>
              <a:t>If you build it, users will come.</a:t>
            </a:r>
          </a:p>
          <a:p>
            <a:pPr marL="342900" indent="-342900">
              <a:buFont typeface="+mj-lt"/>
              <a:buAutoNum type="arabicPeriod"/>
            </a:pPr>
            <a:r>
              <a:rPr lang="en-GB" sz="1600" dirty="0"/>
              <a:t>If it is blockchain, it needs to be big and disruptive.</a:t>
            </a:r>
          </a:p>
          <a:p>
            <a:pPr marL="342900" indent="-342900">
              <a:buFont typeface="+mj-lt"/>
              <a:buAutoNum type="arabicPeriod"/>
            </a:pPr>
            <a:r>
              <a:rPr lang="en-GB" sz="1600" dirty="0"/>
              <a:t>Nobody knows how blockchains are implemented.</a:t>
            </a:r>
          </a:p>
          <a:p>
            <a:pPr marL="342900" indent="-342900">
              <a:buFont typeface="+mj-lt"/>
              <a:buAutoNum type="arabicPeriod"/>
            </a:pPr>
            <a:r>
              <a:rPr lang="en-GB" sz="1600" dirty="0"/>
              <a:t>Blockchain is a generic technological solution, similar to AI.</a:t>
            </a:r>
          </a:p>
          <a:p>
            <a:pPr marL="342900" indent="-342900">
              <a:buFont typeface="+mj-lt"/>
              <a:buAutoNum type="arabicPeriod"/>
            </a:pPr>
            <a:r>
              <a:rPr lang="en-GB" sz="1600" dirty="0"/>
              <a:t>We are not tech people and should not care about detailed design decisions such as blockchain.</a:t>
            </a:r>
          </a:p>
          <a:p>
            <a:pPr marL="342900" indent="-342900">
              <a:buFont typeface="+mj-lt"/>
              <a:buAutoNum type="arabicPeriod"/>
            </a:pPr>
            <a:r>
              <a:rPr lang="en-GB" sz="1600" dirty="0"/>
              <a:t>Results of blockchain projects contribute to blockchain knowledge.</a:t>
            </a:r>
          </a:p>
          <a:p>
            <a:pPr marL="342900" indent="-342900">
              <a:buFont typeface="+mj-lt"/>
              <a:buAutoNum type="arabicPeriod"/>
            </a:pPr>
            <a:r>
              <a:rPr lang="en-GB" sz="1600" dirty="0"/>
              <a:t>Users are interested that services are based on blockchain.</a:t>
            </a:r>
          </a:p>
        </p:txBody>
      </p:sp>
    </p:spTree>
    <p:extLst>
      <p:ext uri="{BB962C8B-B14F-4D97-AF65-F5344CB8AC3E}">
        <p14:creationId xmlns:p14="http://schemas.microsoft.com/office/powerpoint/2010/main" val="10329204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2E7F-2257-444E-83D8-D0C1721D3605}"/>
              </a:ext>
            </a:extLst>
          </p:cNvPr>
          <p:cNvSpPr>
            <a:spLocks noGrp="1"/>
          </p:cNvSpPr>
          <p:nvPr>
            <p:ph type="title"/>
          </p:nvPr>
        </p:nvSpPr>
        <p:spPr/>
        <p:txBody>
          <a:bodyPr/>
          <a:lstStyle/>
          <a:p>
            <a:r>
              <a:rPr lang="en-SE" dirty="0"/>
              <a:t>Chapter 3: Focus of analyses</a:t>
            </a:r>
          </a:p>
        </p:txBody>
      </p:sp>
      <p:sp>
        <p:nvSpPr>
          <p:cNvPr id="3" name="Content Placeholder 2">
            <a:extLst>
              <a:ext uri="{FF2B5EF4-FFF2-40B4-BE49-F238E27FC236}">
                <a16:creationId xmlns:a16="http://schemas.microsoft.com/office/drawing/2014/main" id="{CC96F954-E0C1-3840-A51B-6D05C2874E27}"/>
              </a:ext>
            </a:extLst>
          </p:cNvPr>
          <p:cNvSpPr>
            <a:spLocks noGrp="1"/>
          </p:cNvSpPr>
          <p:nvPr>
            <p:ph sz="quarter" idx="12"/>
          </p:nvPr>
        </p:nvSpPr>
        <p:spPr/>
        <p:txBody>
          <a:bodyPr>
            <a:normAutofit/>
          </a:bodyPr>
          <a:lstStyle/>
          <a:p>
            <a:r>
              <a:rPr lang="en-GB" dirty="0"/>
              <a:t>We focus on the following in detail:</a:t>
            </a:r>
          </a:p>
          <a:p>
            <a:r>
              <a:rPr lang="en-GB" dirty="0"/>
              <a:t>Projects that have life cycles in which they move from limited pilots and experiments into service deployment to users (deployment). We are interested in those projects that have already launched (“gone live”) and obtained users.</a:t>
            </a:r>
          </a:p>
          <a:p>
            <a:r>
              <a:rPr lang="en-GB" dirty="0"/>
              <a:t>Projects that have moved from limited testing to acquiring actual end users (use). In other words, the project’s user base is not limited to test users. </a:t>
            </a:r>
          </a:p>
          <a:p>
            <a:r>
              <a:rPr lang="en-GB" dirty="0"/>
              <a:t>Users who have agreed to use the service (continued use) and for whom user engagement data are being accumulated.</a:t>
            </a:r>
          </a:p>
          <a:p>
            <a:endParaRPr lang="en-GB" dirty="0"/>
          </a:p>
          <a:p>
            <a:endParaRPr lang="en-GB" dirty="0"/>
          </a:p>
          <a:p>
            <a:endParaRPr lang="en-SE" dirty="0"/>
          </a:p>
        </p:txBody>
      </p:sp>
    </p:spTree>
    <p:extLst>
      <p:ext uri="{BB962C8B-B14F-4D97-AF65-F5344CB8AC3E}">
        <p14:creationId xmlns:p14="http://schemas.microsoft.com/office/powerpoint/2010/main" val="19955468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4A61-2332-BA42-B220-958E5121D3FA}"/>
              </a:ext>
            </a:extLst>
          </p:cNvPr>
          <p:cNvSpPr>
            <a:spLocks noGrp="1"/>
          </p:cNvSpPr>
          <p:nvPr>
            <p:ph type="title"/>
          </p:nvPr>
        </p:nvSpPr>
        <p:spPr/>
        <p:txBody>
          <a:bodyPr/>
          <a:lstStyle/>
          <a:p>
            <a:r>
              <a:rPr lang="en-SE" dirty="0"/>
              <a:t>Chapter 3: </a:t>
            </a:r>
            <a:r>
              <a:rPr lang="en-GB" dirty="0"/>
              <a:t>Factors contributing to success and non-success in blockchain projects</a:t>
            </a:r>
            <a:endParaRPr lang="en-SE" dirty="0"/>
          </a:p>
        </p:txBody>
      </p:sp>
      <p:graphicFrame>
        <p:nvGraphicFramePr>
          <p:cNvPr id="5" name="Content Placeholder 4">
            <a:extLst>
              <a:ext uri="{FF2B5EF4-FFF2-40B4-BE49-F238E27FC236}">
                <a16:creationId xmlns:a16="http://schemas.microsoft.com/office/drawing/2014/main" id="{26E48170-AC41-7A4D-9CE2-C084BDA14FC0}"/>
              </a:ext>
            </a:extLst>
          </p:cNvPr>
          <p:cNvGraphicFramePr>
            <a:graphicFrameLocks noGrp="1"/>
          </p:cNvGraphicFramePr>
          <p:nvPr>
            <p:ph sz="quarter" idx="12"/>
            <p:extLst>
              <p:ext uri="{D42A27DB-BD31-4B8C-83A1-F6EECF244321}">
                <p14:modId xmlns:p14="http://schemas.microsoft.com/office/powerpoint/2010/main" val="1050401217"/>
              </p:ext>
            </p:extLst>
          </p:nvPr>
        </p:nvGraphicFramePr>
        <p:xfrm>
          <a:off x="755576" y="2420886"/>
          <a:ext cx="7011034" cy="4176466"/>
        </p:xfrm>
        <a:graphic>
          <a:graphicData uri="http://schemas.openxmlformats.org/drawingml/2006/table">
            <a:tbl>
              <a:tblPr firstRow="1" firstCol="1" bandRow="1">
                <a:tableStyleId>{5C22544A-7EE6-4342-B048-85BDC9FD1C3A}</a:tableStyleId>
              </a:tblPr>
              <a:tblGrid>
                <a:gridCol w="1467017">
                  <a:extLst>
                    <a:ext uri="{9D8B030D-6E8A-4147-A177-3AD203B41FA5}">
                      <a16:colId xmlns:a16="http://schemas.microsoft.com/office/drawing/2014/main" val="1138319757"/>
                    </a:ext>
                  </a:extLst>
                </a:gridCol>
                <a:gridCol w="1696888">
                  <a:extLst>
                    <a:ext uri="{9D8B030D-6E8A-4147-A177-3AD203B41FA5}">
                      <a16:colId xmlns:a16="http://schemas.microsoft.com/office/drawing/2014/main" val="2851873265"/>
                    </a:ext>
                  </a:extLst>
                </a:gridCol>
                <a:gridCol w="3847129">
                  <a:extLst>
                    <a:ext uri="{9D8B030D-6E8A-4147-A177-3AD203B41FA5}">
                      <a16:colId xmlns:a16="http://schemas.microsoft.com/office/drawing/2014/main" val="3034919021"/>
                    </a:ext>
                  </a:extLst>
                </a:gridCol>
              </a:tblGrid>
              <a:tr h="219814">
                <a:tc>
                  <a:txBody>
                    <a:bodyPr/>
                    <a:lstStyle/>
                    <a:p>
                      <a:r>
                        <a:rPr lang="en-US" sz="1200">
                          <a:effectLst/>
                        </a:rPr>
                        <a:t>Factor</a:t>
                      </a:r>
                      <a:endParaRPr lang="en-SE"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200">
                          <a:effectLst/>
                        </a:rPr>
                        <a:t>Type</a:t>
                      </a:r>
                      <a:endParaRPr lang="en-SE"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200">
                          <a:effectLst/>
                        </a:rPr>
                        <a:t>Description</a:t>
                      </a:r>
                      <a:endParaRPr lang="en-SE"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204587249"/>
                  </a:ext>
                </a:extLst>
              </a:tr>
              <a:tr h="439628">
                <a:tc>
                  <a:txBody>
                    <a:bodyPr/>
                    <a:lstStyle/>
                    <a:p>
                      <a:r>
                        <a:rPr lang="en-US" sz="1400">
                          <a:effectLst/>
                        </a:rPr>
                        <a:t>Clear value proposal</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dirty="0">
                          <a:effectLst/>
                        </a:rPr>
                        <a:t>Success factor</a:t>
                      </a:r>
                      <a:endParaRPr lang="en-SE"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The project must address a clear, specific business goal.</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612131213"/>
                  </a:ext>
                </a:extLst>
              </a:tr>
              <a:tr h="439628">
                <a:tc>
                  <a:txBody>
                    <a:bodyPr/>
                    <a:lstStyle/>
                    <a:p>
                      <a:r>
                        <a:rPr lang="en-US" sz="1400">
                          <a:effectLst/>
                        </a:rPr>
                        <a:t>Appropriate technology</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dirty="0">
                          <a:effectLst/>
                        </a:rPr>
                        <a:t>Success factor</a:t>
                      </a:r>
                      <a:endParaRPr lang="en-SE"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The project must use appropriate technology.</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29718401"/>
                  </a:ext>
                </a:extLst>
              </a:tr>
              <a:tr h="439628">
                <a:tc>
                  <a:txBody>
                    <a:bodyPr/>
                    <a:lstStyle/>
                    <a:p>
                      <a:r>
                        <a:rPr lang="en-US" sz="1400">
                          <a:effectLst/>
                        </a:rPr>
                        <a:t>Stakeholder management</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Success factor</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The project must identify and manage relevant stakeholders.</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206617116"/>
                  </a:ext>
                </a:extLst>
              </a:tr>
              <a:tr h="439628">
                <a:tc>
                  <a:txBody>
                    <a:bodyPr/>
                    <a:lstStyle/>
                    <a:p>
                      <a:r>
                        <a:rPr lang="en-US" sz="1400">
                          <a:effectLst/>
                        </a:rPr>
                        <a:t>User focus</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Success factor</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The project must engage end users with the service’s design.</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75774585"/>
                  </a:ext>
                </a:extLst>
              </a:tr>
              <a:tr h="659442">
                <a:tc>
                  <a:txBody>
                    <a:bodyPr/>
                    <a:lstStyle/>
                    <a:p>
                      <a:r>
                        <a:rPr lang="en-US" sz="1400">
                          <a:effectLst/>
                        </a:rPr>
                        <a:t>Experimentation</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Success factor</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The project must address problems encountered during implementation and pursue unforeseen opportunities.</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662808472"/>
                  </a:ext>
                </a:extLst>
              </a:tr>
              <a:tr h="439628">
                <a:tc>
                  <a:txBody>
                    <a:bodyPr/>
                    <a:lstStyle/>
                    <a:p>
                      <a:r>
                        <a:rPr lang="en-US" sz="1400">
                          <a:effectLst/>
                        </a:rPr>
                        <a:t>Disruptiveness</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Non-success factor</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Disruptive projects are generally more complex and difficult to implement.</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77313906"/>
                  </a:ext>
                </a:extLst>
              </a:tr>
              <a:tr h="659442">
                <a:tc>
                  <a:txBody>
                    <a:bodyPr/>
                    <a:lstStyle/>
                    <a:p>
                      <a:r>
                        <a:rPr lang="en-US" sz="1400">
                          <a:effectLst/>
                        </a:rPr>
                        <a:t>Limited scalability</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Non-success factor</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Projects related to services that do not scale might provide learning opportunities, but service deployment will be difficult.</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429765935"/>
                  </a:ext>
                </a:extLst>
              </a:tr>
              <a:tr h="439628">
                <a:tc>
                  <a:txBody>
                    <a:bodyPr/>
                    <a:lstStyle/>
                    <a:p>
                      <a:r>
                        <a:rPr lang="en-US" sz="1400" dirty="0">
                          <a:effectLst/>
                        </a:rPr>
                        <a:t>Legal uncertainty</a:t>
                      </a:r>
                      <a:endParaRPr lang="en-SE"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a:effectLst/>
                        </a:rPr>
                        <a:t>Non-success factor</a:t>
                      </a:r>
                      <a:endParaRPr lang="en-SE"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r>
                        <a:rPr lang="en-US" sz="1400" dirty="0">
                          <a:effectLst/>
                        </a:rPr>
                        <a:t>Lack of clarity regarding the legal or regulative side hinders service deployment.</a:t>
                      </a:r>
                      <a:endParaRPr lang="en-SE"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57110445"/>
                  </a:ext>
                </a:extLst>
              </a:tr>
            </a:tbl>
          </a:graphicData>
        </a:graphic>
      </p:graphicFrame>
    </p:spTree>
    <p:extLst>
      <p:ext uri="{BB962C8B-B14F-4D97-AF65-F5344CB8AC3E}">
        <p14:creationId xmlns:p14="http://schemas.microsoft.com/office/powerpoint/2010/main" val="8400926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D444-C5C6-1945-9074-BA3B372E5C5F}"/>
              </a:ext>
            </a:extLst>
          </p:cNvPr>
          <p:cNvSpPr>
            <a:spLocks noGrp="1"/>
          </p:cNvSpPr>
          <p:nvPr>
            <p:ph type="title"/>
          </p:nvPr>
        </p:nvSpPr>
        <p:spPr/>
        <p:txBody>
          <a:bodyPr/>
          <a:lstStyle/>
          <a:p>
            <a:r>
              <a:rPr lang="en-SE" dirty="0"/>
              <a:t>Chapter 4</a:t>
            </a:r>
          </a:p>
        </p:txBody>
      </p:sp>
      <p:sp>
        <p:nvSpPr>
          <p:cNvPr id="4" name="Footer Placeholder 3">
            <a:extLst>
              <a:ext uri="{FF2B5EF4-FFF2-40B4-BE49-F238E27FC236}">
                <a16:creationId xmlns:a16="http://schemas.microsoft.com/office/drawing/2014/main" id="{F3B0CBE1-24F9-4047-A61C-FAD1440C7659}"/>
              </a:ext>
            </a:extLst>
          </p:cNvPr>
          <p:cNvSpPr>
            <a:spLocks noGrp="1"/>
          </p:cNvSpPr>
          <p:nvPr>
            <p:ph type="ftr" sz="quarter" idx="11"/>
          </p:nvPr>
        </p:nvSpPr>
        <p:spPr/>
        <p:txBody>
          <a:bodyPr/>
          <a:lstStyle/>
          <a:p>
            <a:pPr eaLnBrk="0" hangingPunct="0">
              <a:spcBef>
                <a:spcPts val="0"/>
              </a:spcBef>
              <a:buFont typeface="Arial" charset="0"/>
              <a:buNone/>
            </a:pPr>
            <a:endParaRPr lang="sv-SE" dirty="0"/>
          </a:p>
        </p:txBody>
      </p:sp>
      <p:pic>
        <p:nvPicPr>
          <p:cNvPr id="7" name="Content Placeholder 6">
            <a:extLst>
              <a:ext uri="{FF2B5EF4-FFF2-40B4-BE49-F238E27FC236}">
                <a16:creationId xmlns:a16="http://schemas.microsoft.com/office/drawing/2014/main" id="{B33E2605-BA24-E147-B812-DA8C062A7F17}"/>
              </a:ext>
            </a:extLst>
          </p:cNvPr>
          <p:cNvPicPr>
            <a:picLocks noGrp="1" noChangeAspect="1"/>
          </p:cNvPicPr>
          <p:nvPr>
            <p:ph sz="quarter" idx="12"/>
          </p:nvPr>
        </p:nvPicPr>
        <p:blipFill>
          <a:blip r:embed="rId2"/>
          <a:stretch>
            <a:fillRect/>
          </a:stretch>
        </p:blipFill>
        <p:spPr>
          <a:xfrm>
            <a:off x="700732" y="2203363"/>
            <a:ext cx="6640045" cy="3737397"/>
          </a:xfrm>
        </p:spPr>
      </p:pic>
    </p:spTree>
    <p:extLst>
      <p:ext uri="{BB962C8B-B14F-4D97-AF65-F5344CB8AC3E}">
        <p14:creationId xmlns:p14="http://schemas.microsoft.com/office/powerpoint/2010/main" val="33876479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A36D-B054-B54C-832B-5B3DBF4EF7AF}"/>
              </a:ext>
            </a:extLst>
          </p:cNvPr>
          <p:cNvSpPr>
            <a:spLocks noGrp="1"/>
          </p:cNvSpPr>
          <p:nvPr>
            <p:ph type="title"/>
          </p:nvPr>
        </p:nvSpPr>
        <p:spPr/>
        <p:txBody>
          <a:bodyPr/>
          <a:lstStyle/>
          <a:p>
            <a:r>
              <a:rPr lang="en-SE" dirty="0"/>
              <a:t>Report take-aways</a:t>
            </a:r>
          </a:p>
        </p:txBody>
      </p:sp>
      <p:sp>
        <p:nvSpPr>
          <p:cNvPr id="3" name="Content Placeholder 2">
            <a:extLst>
              <a:ext uri="{FF2B5EF4-FFF2-40B4-BE49-F238E27FC236}">
                <a16:creationId xmlns:a16="http://schemas.microsoft.com/office/drawing/2014/main" id="{5427AD6B-19EE-C64B-B48C-C5BD83594FB7}"/>
              </a:ext>
            </a:extLst>
          </p:cNvPr>
          <p:cNvSpPr>
            <a:spLocks noGrp="1"/>
          </p:cNvSpPr>
          <p:nvPr>
            <p:ph sz="quarter" idx="12"/>
          </p:nvPr>
        </p:nvSpPr>
        <p:spPr/>
        <p:txBody>
          <a:bodyPr>
            <a:normAutofit lnSpcReduction="10000"/>
          </a:bodyPr>
          <a:lstStyle/>
          <a:p>
            <a:pPr lvl="0"/>
            <a:r>
              <a:rPr lang="en-GB" dirty="0"/>
              <a:t>Is the </a:t>
            </a:r>
            <a:r>
              <a:rPr lang="en-GB" i="1" dirty="0"/>
              <a:t>blockchain solution</a:t>
            </a:r>
            <a:r>
              <a:rPr lang="en-GB" dirty="0"/>
              <a:t> viable, valuable, and vital for a particular service? (Chapter 1 Introduction)</a:t>
            </a:r>
            <a:endParaRPr lang="en-SE" dirty="0"/>
          </a:p>
          <a:p>
            <a:pPr lvl="0"/>
            <a:r>
              <a:rPr lang="en-GB" dirty="0"/>
              <a:t>Does a </a:t>
            </a:r>
            <a:r>
              <a:rPr lang="en-GB" i="1" dirty="0"/>
              <a:t>decision maker</a:t>
            </a:r>
            <a:r>
              <a:rPr lang="en-GB" dirty="0"/>
              <a:t> have enough general knowledge and realistic expectations related to blockchain? (Chapter 2 Ten myths about blockchain in the public sector)</a:t>
            </a:r>
            <a:endParaRPr lang="en-SE" dirty="0"/>
          </a:p>
          <a:p>
            <a:pPr lvl="0"/>
            <a:r>
              <a:rPr lang="en-GB" dirty="0"/>
              <a:t>Does the </a:t>
            </a:r>
            <a:r>
              <a:rPr lang="en-GB" i="1" dirty="0"/>
              <a:t>project </a:t>
            </a:r>
            <a:r>
              <a:rPr lang="en-GB" dirty="0"/>
              <a:t>take into account factors that lead to success and failure? (Chapter 3 Blockchain project success)</a:t>
            </a:r>
            <a:endParaRPr lang="en-SE" dirty="0"/>
          </a:p>
          <a:p>
            <a:pPr lvl="0"/>
            <a:r>
              <a:rPr lang="en-GB" dirty="0"/>
              <a:t>Is the </a:t>
            </a:r>
            <a:r>
              <a:rPr lang="en-GB" i="1" dirty="0"/>
              <a:t>organization</a:t>
            </a:r>
            <a:r>
              <a:rPr lang="en-GB" dirty="0"/>
              <a:t> blockchain-ready? (Chapter 4 Organisational success: Organisational maturity measurement)</a:t>
            </a:r>
            <a:endParaRPr lang="en-SE" dirty="0"/>
          </a:p>
          <a:p>
            <a:pPr lvl="0"/>
            <a:r>
              <a:rPr lang="en-GB" i="1" dirty="0"/>
              <a:t>Summary:</a:t>
            </a:r>
            <a:r>
              <a:rPr lang="en-GB" dirty="0"/>
              <a:t> How to drive a successful blockchain innovation project. (Chapter 5 Conclusion and recommendations)</a:t>
            </a:r>
            <a:endParaRPr lang="en-SE" dirty="0"/>
          </a:p>
          <a:p>
            <a:endParaRPr lang="en-SE" dirty="0"/>
          </a:p>
        </p:txBody>
      </p:sp>
    </p:spTree>
    <p:extLst>
      <p:ext uri="{BB962C8B-B14F-4D97-AF65-F5344CB8AC3E}">
        <p14:creationId xmlns:p14="http://schemas.microsoft.com/office/powerpoint/2010/main" val="72089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699C-952F-9F48-816F-C2C226D720BC}"/>
              </a:ext>
            </a:extLst>
          </p:cNvPr>
          <p:cNvSpPr>
            <a:spLocks noGrp="1"/>
          </p:cNvSpPr>
          <p:nvPr>
            <p:ph type="title"/>
          </p:nvPr>
        </p:nvSpPr>
        <p:spPr/>
        <p:txBody>
          <a:bodyPr/>
          <a:lstStyle/>
          <a:p>
            <a:r>
              <a:rPr lang="en-SE" dirty="0"/>
              <a:t>Challenges / future research</a:t>
            </a:r>
          </a:p>
        </p:txBody>
      </p:sp>
      <p:sp>
        <p:nvSpPr>
          <p:cNvPr id="3" name="Content Placeholder 2">
            <a:extLst>
              <a:ext uri="{FF2B5EF4-FFF2-40B4-BE49-F238E27FC236}">
                <a16:creationId xmlns:a16="http://schemas.microsoft.com/office/drawing/2014/main" id="{9DCCB996-6D50-2540-BC87-E147DF2D47D7}"/>
              </a:ext>
            </a:extLst>
          </p:cNvPr>
          <p:cNvSpPr>
            <a:spLocks noGrp="1"/>
          </p:cNvSpPr>
          <p:nvPr>
            <p:ph sz="quarter" idx="12"/>
          </p:nvPr>
        </p:nvSpPr>
        <p:spPr/>
        <p:txBody>
          <a:bodyPr/>
          <a:lstStyle/>
          <a:p>
            <a:r>
              <a:rPr lang="en-SE" dirty="0"/>
              <a:t>Hype and polarizations in this space</a:t>
            </a:r>
          </a:p>
          <a:p>
            <a:r>
              <a:rPr lang="en-SE" dirty="0"/>
              <a:t>How to research emerging tech: </a:t>
            </a:r>
          </a:p>
          <a:p>
            <a:pPr lvl="1"/>
            <a:r>
              <a:rPr lang="en-SE" dirty="0"/>
              <a:t>difficulties in comparing merits of blockchain implementations with other potential (or at least feasible) technologies in the public sector</a:t>
            </a:r>
          </a:p>
          <a:p>
            <a:pPr lvl="1"/>
            <a:r>
              <a:rPr lang="en-GB" dirty="0"/>
              <a:t>T</a:t>
            </a:r>
            <a:r>
              <a:rPr lang="en-SE" dirty="0"/>
              <a:t>echnology-driven vs user-need -driven experimentation. Research issues with setting up of a “Dedidacted blockchain project”</a:t>
            </a:r>
          </a:p>
          <a:p>
            <a:pPr lvl="1"/>
            <a:r>
              <a:rPr lang="en-GB" dirty="0"/>
              <a:t>C</a:t>
            </a:r>
            <a:r>
              <a:rPr lang="en-SE" dirty="0"/>
              <a:t>ollecting evidence related questions</a:t>
            </a:r>
          </a:p>
          <a:p>
            <a:pPr lvl="1"/>
            <a:r>
              <a:rPr lang="en-SE" dirty="0"/>
              <a:t>Data access –related issues (esp. to verify some of the wildest claims)</a:t>
            </a:r>
          </a:p>
          <a:p>
            <a:r>
              <a:rPr lang="en-SE" dirty="0"/>
              <a:t>Role of (international) infrastructures</a:t>
            </a:r>
          </a:p>
          <a:p>
            <a:pPr lvl="1"/>
            <a:r>
              <a:rPr lang="en-GB" dirty="0"/>
              <a:t>vs. local experimentation</a:t>
            </a:r>
            <a:endParaRPr lang="en-SE" dirty="0"/>
          </a:p>
        </p:txBody>
      </p:sp>
    </p:spTree>
    <p:extLst>
      <p:ext uri="{BB962C8B-B14F-4D97-AF65-F5344CB8AC3E}">
        <p14:creationId xmlns:p14="http://schemas.microsoft.com/office/powerpoint/2010/main" val="42632608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F58-4651-4B4B-8DB2-7635FCB41AA1}"/>
              </a:ext>
            </a:extLst>
          </p:cNvPr>
          <p:cNvSpPr>
            <a:spLocks noGrp="1"/>
          </p:cNvSpPr>
          <p:nvPr>
            <p:ph type="title"/>
          </p:nvPr>
        </p:nvSpPr>
        <p:spPr/>
        <p:txBody>
          <a:bodyPr/>
          <a:lstStyle/>
          <a:p>
            <a:r>
              <a:rPr lang="en-SE" dirty="0"/>
              <a:t>Questions / comments</a:t>
            </a:r>
          </a:p>
        </p:txBody>
      </p:sp>
      <p:sp>
        <p:nvSpPr>
          <p:cNvPr id="3" name="Content Placeholder 2">
            <a:extLst>
              <a:ext uri="{FF2B5EF4-FFF2-40B4-BE49-F238E27FC236}">
                <a16:creationId xmlns:a16="http://schemas.microsoft.com/office/drawing/2014/main" id="{39259F05-EBA9-BB48-A834-F48F195271A0}"/>
              </a:ext>
            </a:extLst>
          </p:cNvPr>
          <p:cNvSpPr>
            <a:spLocks noGrp="1"/>
          </p:cNvSpPr>
          <p:nvPr>
            <p:ph sz="quarter" idx="12"/>
          </p:nvPr>
        </p:nvSpPr>
        <p:spPr/>
        <p:txBody>
          <a:bodyPr/>
          <a:lstStyle/>
          <a:p>
            <a:endParaRPr lang="en-SE"/>
          </a:p>
        </p:txBody>
      </p:sp>
    </p:spTree>
    <p:extLst>
      <p:ext uri="{BB962C8B-B14F-4D97-AF65-F5344CB8AC3E}">
        <p14:creationId xmlns:p14="http://schemas.microsoft.com/office/powerpoint/2010/main" val="36617806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DE88-7AA7-6D4A-AFA5-8F92EE1BD23B}"/>
              </a:ext>
            </a:extLst>
          </p:cNvPr>
          <p:cNvSpPr>
            <a:spLocks noGrp="1"/>
          </p:cNvSpPr>
          <p:nvPr>
            <p:ph type="title"/>
          </p:nvPr>
        </p:nvSpPr>
        <p:spPr/>
        <p:txBody>
          <a:bodyPr/>
          <a:lstStyle/>
          <a:p>
            <a:r>
              <a:rPr lang="en-SE" dirty="0"/>
              <a:t>Future work</a:t>
            </a:r>
          </a:p>
        </p:txBody>
      </p:sp>
      <p:sp>
        <p:nvSpPr>
          <p:cNvPr id="3" name="Content Placeholder 2">
            <a:extLst>
              <a:ext uri="{FF2B5EF4-FFF2-40B4-BE49-F238E27FC236}">
                <a16:creationId xmlns:a16="http://schemas.microsoft.com/office/drawing/2014/main" id="{5EF99816-705E-8B42-8C31-8F056938EDE2}"/>
              </a:ext>
            </a:extLst>
          </p:cNvPr>
          <p:cNvSpPr>
            <a:spLocks noGrp="1"/>
          </p:cNvSpPr>
          <p:nvPr>
            <p:ph sz="quarter" idx="12"/>
          </p:nvPr>
        </p:nvSpPr>
        <p:spPr/>
        <p:txBody>
          <a:bodyPr>
            <a:normAutofit fontScale="62500" lnSpcReduction="20000"/>
          </a:bodyPr>
          <a:lstStyle/>
          <a:p>
            <a:r>
              <a:rPr lang="en-GB" dirty="0"/>
              <a:t>How to leverage successful private-sector use cases, for example from supply chain and banking, to deliver public services?</a:t>
            </a:r>
            <a:endParaRPr lang="en-SE" dirty="0"/>
          </a:p>
          <a:p>
            <a:r>
              <a:rPr lang="en-GB" dirty="0"/>
              <a:t>What core parts of the blockchain should be delivered as private platforms and what as public infrastructures? How is this question decided for these services? Currently, it seems that each use case is resolved individually. This question becomes pressing when looking into, for example, the Estonian instance, where a number of core digital public services are relying on decentralized technology.</a:t>
            </a:r>
          </a:p>
          <a:p>
            <a:r>
              <a:rPr lang="en-GB" dirty="0"/>
              <a:t>Is there tension between disintermediating the government as a public service provider and the idea of government earning trust via their democratic processes? It seems that current incremental blockchain implementations do not trigger this concern, but future disruptive ones might.</a:t>
            </a:r>
          </a:p>
          <a:p>
            <a:r>
              <a:rPr lang="en-GB" dirty="0"/>
              <a:t>Should public sector actors prioritize evolutive or disruptive blockchains? Currently, it seems that evolutive approaches are prioritized and more risky disruptive projects do not seem as attractive.</a:t>
            </a:r>
          </a:p>
          <a:p>
            <a:r>
              <a:rPr lang="en-GB" dirty="0"/>
              <a:t>Currently, there are several large-scale infrastructural projects underway based on this technology (EBSI is one such project in Europe, but globally there are a number of them). How are these services launched and collect user uptake.</a:t>
            </a:r>
          </a:p>
          <a:p>
            <a:r>
              <a:rPr lang="en-GB" dirty="0"/>
              <a:t>What are the killer applications for public sector blockchain? Once we have them documented in a credible way, it is easier to leverage them for future blockchain success.</a:t>
            </a:r>
          </a:p>
          <a:p>
            <a:endParaRPr lang="en-GB" dirty="0"/>
          </a:p>
          <a:p>
            <a:endParaRPr lang="en-SE" dirty="0"/>
          </a:p>
        </p:txBody>
      </p:sp>
    </p:spTree>
    <p:extLst>
      <p:ext uri="{BB962C8B-B14F-4D97-AF65-F5344CB8AC3E}">
        <p14:creationId xmlns:p14="http://schemas.microsoft.com/office/powerpoint/2010/main" val="31303692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849D-FA30-F240-8FD3-B4978A0C020C}"/>
              </a:ext>
            </a:extLst>
          </p:cNvPr>
          <p:cNvSpPr>
            <a:spLocks noGrp="1"/>
          </p:cNvSpPr>
          <p:nvPr>
            <p:ph type="title"/>
          </p:nvPr>
        </p:nvSpPr>
        <p:spPr/>
        <p:txBody>
          <a:bodyPr/>
          <a:lstStyle/>
          <a:p>
            <a:r>
              <a:rPr lang="en-SE" dirty="0"/>
              <a:t>Appendix A: list of case studies</a:t>
            </a:r>
          </a:p>
        </p:txBody>
      </p:sp>
      <p:sp>
        <p:nvSpPr>
          <p:cNvPr id="3" name="Content Placeholder 2">
            <a:extLst>
              <a:ext uri="{FF2B5EF4-FFF2-40B4-BE49-F238E27FC236}">
                <a16:creationId xmlns:a16="http://schemas.microsoft.com/office/drawing/2014/main" id="{6AC68B73-7D1E-754C-B2A4-34460A43A5F4}"/>
              </a:ext>
            </a:extLst>
          </p:cNvPr>
          <p:cNvSpPr>
            <a:spLocks noGrp="1"/>
          </p:cNvSpPr>
          <p:nvPr>
            <p:ph sz="quarter" idx="12"/>
          </p:nvPr>
        </p:nvSpPr>
        <p:spPr/>
        <p:txBody>
          <a:bodyPr>
            <a:normAutofit fontScale="92500" lnSpcReduction="20000"/>
          </a:bodyPr>
          <a:lstStyle/>
          <a:p>
            <a:r>
              <a:rPr lang="en-GB" dirty="0"/>
              <a:t>Groningen municipality (Netherlands) and </a:t>
            </a:r>
            <a:r>
              <a:rPr lang="en-GB" dirty="0" err="1"/>
              <a:t>Stadjerspas</a:t>
            </a:r>
            <a:r>
              <a:rPr lang="en-GB" dirty="0"/>
              <a:t> vouchers</a:t>
            </a:r>
          </a:p>
          <a:p>
            <a:r>
              <a:rPr lang="en-GB" dirty="0" err="1"/>
              <a:t>BlockCerts</a:t>
            </a:r>
            <a:r>
              <a:rPr lang="en-GB" dirty="0"/>
              <a:t> (Malta) academic certification</a:t>
            </a:r>
          </a:p>
          <a:p>
            <a:r>
              <a:rPr lang="en-GB" dirty="0" err="1"/>
              <a:t>Lantmäteriet</a:t>
            </a:r>
            <a:r>
              <a:rPr lang="en-GB" dirty="0"/>
              <a:t> (Sweden) and property transactions</a:t>
            </a:r>
          </a:p>
          <a:p>
            <a:r>
              <a:rPr lang="en-GB" dirty="0"/>
              <a:t>Tel Aviv (Israel): Local currency </a:t>
            </a:r>
          </a:p>
          <a:p>
            <a:r>
              <a:rPr lang="en-GB" dirty="0" err="1"/>
              <a:t>Voatz</a:t>
            </a:r>
            <a:r>
              <a:rPr lang="en-GB" dirty="0"/>
              <a:t> (US): Blockchain-based complementary distance voting</a:t>
            </a:r>
          </a:p>
          <a:p>
            <a:r>
              <a:rPr lang="en-GB" dirty="0"/>
              <a:t>Estonian Information Systems Authority (RIA) and KSI Blockchain (Estonia)</a:t>
            </a:r>
          </a:p>
          <a:p>
            <a:r>
              <a:rPr lang="en-GB" dirty="0"/>
              <a:t>Swedish unemployment agency and </a:t>
            </a:r>
            <a:r>
              <a:rPr lang="en-GB" dirty="0" err="1"/>
              <a:t>Axa</a:t>
            </a:r>
            <a:r>
              <a:rPr lang="en-GB" dirty="0"/>
              <a:t> insurance agency (Sweden): Digitalizing the unemployment certificate process</a:t>
            </a:r>
          </a:p>
          <a:p>
            <a:r>
              <a:rPr lang="en-GB" dirty="0"/>
              <a:t>Government of Karnataka (India): Post matric scholarship attestation - with blockchain</a:t>
            </a:r>
            <a:endParaRPr lang="en-SE" dirty="0"/>
          </a:p>
        </p:txBody>
      </p:sp>
    </p:spTree>
    <p:extLst>
      <p:ext uri="{BB962C8B-B14F-4D97-AF65-F5344CB8AC3E}">
        <p14:creationId xmlns:p14="http://schemas.microsoft.com/office/powerpoint/2010/main" val="17599737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359391"/>
            <a:ext cx="7920000" cy="792163"/>
          </a:xfrm>
        </p:spPr>
        <p:txBody>
          <a:bodyPr/>
          <a:lstStyle/>
          <a:p>
            <a:r>
              <a:rPr lang="en-US" dirty="0" err="1"/>
              <a:t>Juho</a:t>
            </a:r>
            <a:r>
              <a:rPr lang="en-US" dirty="0"/>
              <a:t> </a:t>
            </a:r>
            <a:r>
              <a:rPr lang="en-US" dirty="0" err="1"/>
              <a:t>Lindman</a:t>
            </a:r>
            <a:endParaRPr lang="en-US" dirty="0"/>
          </a:p>
        </p:txBody>
      </p:sp>
      <p:sp>
        <p:nvSpPr>
          <p:cNvPr id="3" name="Content Placeholder 2"/>
          <p:cNvSpPr>
            <a:spLocks noGrp="1"/>
          </p:cNvSpPr>
          <p:nvPr>
            <p:ph sz="quarter" idx="12"/>
          </p:nvPr>
        </p:nvSpPr>
        <p:spPr/>
        <p:txBody>
          <a:bodyPr>
            <a:normAutofit fontScale="77500" lnSpcReduction="20000"/>
          </a:bodyPr>
          <a:lstStyle/>
          <a:p>
            <a:r>
              <a:rPr lang="en-US" dirty="0"/>
              <a:t>Current</a:t>
            </a:r>
          </a:p>
          <a:p>
            <a:pPr lvl="1"/>
            <a:r>
              <a:rPr lang="en-US" dirty="0"/>
              <a:t>Director of University of Gothenburg Blockchain lab</a:t>
            </a:r>
          </a:p>
          <a:p>
            <a:pPr lvl="1"/>
            <a:r>
              <a:rPr lang="en-US" dirty="0"/>
              <a:t>Associate Professor (Docent) of Applied IT (Informatics)</a:t>
            </a:r>
          </a:p>
          <a:p>
            <a:pPr lvl="1"/>
            <a:r>
              <a:rPr lang="en-US" dirty="0"/>
              <a:t>Docent, University of Oulu, Openness of systems development and use</a:t>
            </a:r>
          </a:p>
          <a:p>
            <a:r>
              <a:rPr lang="en-US" dirty="0"/>
              <a:t>Visiting: </a:t>
            </a:r>
          </a:p>
          <a:p>
            <a:pPr lvl="1"/>
            <a:r>
              <a:rPr lang="en-US" dirty="0"/>
              <a:t>2019 Harvard, </a:t>
            </a:r>
            <a:r>
              <a:rPr lang="en-US" dirty="0" err="1"/>
              <a:t>Weatherhead</a:t>
            </a:r>
            <a:r>
              <a:rPr lang="en-US" dirty="0"/>
              <a:t> Center, US</a:t>
            </a:r>
          </a:p>
          <a:p>
            <a:pPr lvl="1"/>
            <a:r>
              <a:rPr lang="en-US" dirty="0"/>
              <a:t>2010 London School of Economics, UK</a:t>
            </a:r>
          </a:p>
          <a:p>
            <a:pPr lvl="1"/>
            <a:r>
              <a:rPr lang="en-US" dirty="0"/>
              <a:t>2012, 2015 Stanford (</a:t>
            </a:r>
            <a:r>
              <a:rPr lang="en-US" dirty="0" err="1"/>
              <a:t>Scancor</a:t>
            </a:r>
            <a:r>
              <a:rPr lang="en-US" dirty="0"/>
              <a:t>), US</a:t>
            </a:r>
          </a:p>
          <a:p>
            <a:r>
              <a:rPr lang="en-US" dirty="0"/>
              <a:t>Earlier: </a:t>
            </a:r>
          </a:p>
          <a:p>
            <a:pPr lvl="1"/>
            <a:r>
              <a:rPr lang="en-US" dirty="0" err="1"/>
              <a:t>Svenska</a:t>
            </a:r>
            <a:r>
              <a:rPr lang="en-US" dirty="0"/>
              <a:t> </a:t>
            </a:r>
            <a:r>
              <a:rPr lang="en-US" dirty="0" err="1"/>
              <a:t>Handelshögskolan</a:t>
            </a:r>
            <a:r>
              <a:rPr lang="en-US" dirty="0"/>
              <a:t> HANKEN, Helsinki, Assistant professor in Information Systems Science (FLO) </a:t>
            </a:r>
          </a:p>
          <a:p>
            <a:pPr lvl="1"/>
            <a:r>
              <a:rPr lang="en-US" dirty="0"/>
              <a:t>Aalto University, Helsinki, Department of Business Technology</a:t>
            </a:r>
          </a:p>
          <a:p>
            <a:r>
              <a:rPr lang="en-US" dirty="0"/>
              <a:t>Research interests</a:t>
            </a:r>
          </a:p>
          <a:p>
            <a:pPr lvl="1"/>
            <a:r>
              <a:rPr lang="en-US" dirty="0" err="1"/>
              <a:t>Blockchain</a:t>
            </a:r>
            <a:endParaRPr lang="en-US" dirty="0"/>
          </a:p>
          <a:p>
            <a:pPr lvl="1"/>
            <a:r>
              <a:rPr lang="en-US" dirty="0"/>
              <a:t>Software business, software development in organizations. </a:t>
            </a:r>
          </a:p>
          <a:p>
            <a:pPr lvl="1"/>
            <a:r>
              <a:rPr lang="en-US" dirty="0"/>
              <a:t>Especially 3O’s : open source, open data and open access</a:t>
            </a:r>
          </a:p>
        </p:txBody>
      </p:sp>
    </p:spTree>
    <p:extLst>
      <p:ext uri="{BB962C8B-B14F-4D97-AF65-F5344CB8AC3E}">
        <p14:creationId xmlns:p14="http://schemas.microsoft.com/office/powerpoint/2010/main" val="38115118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3559-FCFA-A846-95DC-EE989371DF53}"/>
              </a:ext>
            </a:extLst>
          </p:cNvPr>
          <p:cNvSpPr>
            <a:spLocks noGrp="1"/>
          </p:cNvSpPr>
          <p:nvPr>
            <p:ph type="title"/>
          </p:nvPr>
        </p:nvSpPr>
        <p:spPr>
          <a:xfrm>
            <a:off x="684000" y="1411200"/>
            <a:ext cx="8460000" cy="792163"/>
          </a:xfrm>
        </p:spPr>
        <p:txBody>
          <a:bodyPr/>
          <a:lstStyle/>
          <a:p>
            <a:r>
              <a:rPr lang="en-SE" dirty="0"/>
              <a:t>Information systems(University of Gothenburg)</a:t>
            </a:r>
          </a:p>
        </p:txBody>
      </p:sp>
      <p:sp>
        <p:nvSpPr>
          <p:cNvPr id="3" name="Content Placeholder 2">
            <a:extLst>
              <a:ext uri="{FF2B5EF4-FFF2-40B4-BE49-F238E27FC236}">
                <a16:creationId xmlns:a16="http://schemas.microsoft.com/office/drawing/2014/main" id="{CD745BAB-C532-204D-A5B8-554C57AF3246}"/>
              </a:ext>
            </a:extLst>
          </p:cNvPr>
          <p:cNvSpPr>
            <a:spLocks noGrp="1"/>
          </p:cNvSpPr>
          <p:nvPr>
            <p:ph sz="quarter" idx="12"/>
          </p:nvPr>
        </p:nvSpPr>
        <p:spPr/>
        <p:txBody>
          <a:bodyPr>
            <a:noAutofit/>
          </a:bodyPr>
          <a:lstStyle/>
          <a:p>
            <a:r>
              <a:rPr lang="en-GB" dirty="0"/>
              <a:t>With a faculty in the excess of 45, the division of information </a:t>
            </a:r>
            <a:r>
              <a:rPr lang="en-GB" dirty="0" err="1"/>
              <a:t>Iystems</a:t>
            </a:r>
            <a:r>
              <a:rPr lang="en-GB" dirty="0"/>
              <a:t> (IS) is one of the powerhouses of Swedish IS research. As one of the nodes in the Swedish </a:t>
            </a:r>
            <a:r>
              <a:rPr lang="en-GB" dirty="0" err="1"/>
              <a:t>Center</a:t>
            </a:r>
            <a:r>
              <a:rPr lang="en-GB" dirty="0"/>
              <a:t> for Digital Innovation (</a:t>
            </a:r>
            <a:r>
              <a:rPr lang="en-GB" dirty="0">
                <a:hlinkClick r:id="rId2"/>
              </a:rPr>
              <a:t>www.scdi.se</a:t>
            </a:r>
            <a:r>
              <a:rPr lang="en-GB" dirty="0"/>
              <a:t>), the division has seen a massive growth in both publishing, external capital and faculty members during the past two years, and continue to grow swiftly with the ambition to deliver increased excellence in education, research and outreach. The division is part of the Department of Applied IT at the University of Gothenburg, one of Northern </a:t>
            </a:r>
            <a:r>
              <a:rPr lang="en-GB" dirty="0" err="1"/>
              <a:t>Europes</a:t>
            </a:r>
            <a:r>
              <a:rPr lang="en-GB" dirty="0"/>
              <a:t> largest universities. </a:t>
            </a:r>
            <a:endParaRPr lang="en-SE" sz="1400" dirty="0"/>
          </a:p>
        </p:txBody>
      </p:sp>
    </p:spTree>
    <p:extLst>
      <p:ext uri="{BB962C8B-B14F-4D97-AF65-F5344CB8AC3E}">
        <p14:creationId xmlns:p14="http://schemas.microsoft.com/office/powerpoint/2010/main" val="22744386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E18F4B6-15A5-6A44-944D-42167F8DC28B}"/>
              </a:ext>
            </a:extLst>
          </p:cNvPr>
          <p:cNvPicPr>
            <a:picLocks noGrp="1" noChangeAspect="1"/>
          </p:cNvPicPr>
          <p:nvPr>
            <p:ph sz="quarter" idx="12"/>
          </p:nvPr>
        </p:nvPicPr>
        <p:blipFill>
          <a:blip r:embed="rId2"/>
          <a:stretch>
            <a:fillRect/>
          </a:stretch>
        </p:blipFill>
        <p:spPr>
          <a:xfrm>
            <a:off x="1553787" y="1124744"/>
            <a:ext cx="7194677" cy="3528392"/>
          </a:xfrm>
        </p:spPr>
      </p:pic>
      <p:pic>
        <p:nvPicPr>
          <p:cNvPr id="8" name="Picture 7">
            <a:extLst>
              <a:ext uri="{FF2B5EF4-FFF2-40B4-BE49-F238E27FC236}">
                <a16:creationId xmlns:a16="http://schemas.microsoft.com/office/drawing/2014/main" id="{4F434F40-E1AC-1540-90CF-F8368ECE0922}"/>
              </a:ext>
            </a:extLst>
          </p:cNvPr>
          <p:cNvPicPr>
            <a:picLocks noChangeAspect="1"/>
          </p:cNvPicPr>
          <p:nvPr/>
        </p:nvPicPr>
        <p:blipFill>
          <a:blip r:embed="rId3"/>
          <a:stretch>
            <a:fillRect/>
          </a:stretch>
        </p:blipFill>
        <p:spPr>
          <a:xfrm>
            <a:off x="210761" y="5049180"/>
            <a:ext cx="8722477" cy="1080120"/>
          </a:xfrm>
          <a:prstGeom prst="rect">
            <a:avLst/>
          </a:prstGeom>
        </p:spPr>
      </p:pic>
    </p:spTree>
    <p:extLst>
      <p:ext uri="{BB962C8B-B14F-4D97-AF65-F5344CB8AC3E}">
        <p14:creationId xmlns:p14="http://schemas.microsoft.com/office/powerpoint/2010/main" val="9010505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FF7A63-1A7D-8E40-AC7E-14BD4580CB30}"/>
              </a:ext>
            </a:extLst>
          </p:cNvPr>
          <p:cNvPicPr>
            <a:picLocks noGrp="1" noChangeAspect="1"/>
          </p:cNvPicPr>
          <p:nvPr>
            <p:ph sz="quarter" idx="12"/>
          </p:nvPr>
        </p:nvPicPr>
        <p:blipFill>
          <a:blip r:embed="rId2"/>
          <a:stretch>
            <a:fillRect/>
          </a:stretch>
        </p:blipFill>
        <p:spPr>
          <a:xfrm>
            <a:off x="1383675" y="1196975"/>
            <a:ext cx="6089312" cy="4970463"/>
          </a:xfrm>
        </p:spPr>
      </p:pic>
    </p:spTree>
    <p:extLst>
      <p:ext uri="{BB962C8B-B14F-4D97-AF65-F5344CB8AC3E}">
        <p14:creationId xmlns:p14="http://schemas.microsoft.com/office/powerpoint/2010/main" val="37424191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70E3-1CD5-224E-ABCC-EDE7518C7578}"/>
              </a:ext>
            </a:extLst>
          </p:cNvPr>
          <p:cNvSpPr>
            <a:spLocks noGrp="1"/>
          </p:cNvSpPr>
          <p:nvPr>
            <p:ph type="title"/>
          </p:nvPr>
        </p:nvSpPr>
        <p:spPr/>
        <p:txBody>
          <a:bodyPr/>
          <a:lstStyle/>
          <a:p>
            <a:r>
              <a:rPr lang="en-SE" dirty="0"/>
              <a:t>OECD working paper</a:t>
            </a:r>
          </a:p>
        </p:txBody>
      </p:sp>
      <p:sp>
        <p:nvSpPr>
          <p:cNvPr id="3" name="Content Placeholder 2">
            <a:extLst>
              <a:ext uri="{FF2B5EF4-FFF2-40B4-BE49-F238E27FC236}">
                <a16:creationId xmlns:a16="http://schemas.microsoft.com/office/drawing/2014/main" id="{CA6F2ED7-506A-FF4C-814A-F9AF34047762}"/>
              </a:ext>
            </a:extLst>
          </p:cNvPr>
          <p:cNvSpPr>
            <a:spLocks noGrp="1"/>
          </p:cNvSpPr>
          <p:nvPr>
            <p:ph sz="quarter" idx="12"/>
          </p:nvPr>
        </p:nvSpPr>
        <p:spPr>
          <a:xfrm>
            <a:off x="684001" y="2350800"/>
            <a:ext cx="4896112" cy="3816350"/>
          </a:xfrm>
        </p:spPr>
        <p:txBody>
          <a:bodyPr>
            <a:normAutofit fontScale="92500" lnSpcReduction="20000"/>
          </a:bodyPr>
          <a:lstStyle/>
          <a:p>
            <a:r>
              <a:rPr lang="en-SE" dirty="0"/>
              <a:t>OECD Working paper titled </a:t>
            </a:r>
            <a:r>
              <a:rPr lang="en-GB" dirty="0"/>
              <a:t>The Uncertain Promise of Blockchain for Government (2020)</a:t>
            </a:r>
          </a:p>
          <a:p>
            <a:pPr lvl="1"/>
            <a:r>
              <a:rPr lang="en-GB" dirty="0"/>
              <a:t>Released on the 19th Nov OECD Global Blockchain Policy Forum event in Paris/virtual</a:t>
            </a:r>
          </a:p>
          <a:p>
            <a:pPr lvl="1"/>
            <a:r>
              <a:rPr lang="en-GB" dirty="0"/>
              <a:t>Is a part of OECD’s Blockchain Policy Series</a:t>
            </a:r>
          </a:p>
          <a:p>
            <a:r>
              <a:rPr lang="en-GB" dirty="0"/>
              <a:t>Earlier OECD work </a:t>
            </a:r>
          </a:p>
          <a:p>
            <a:pPr lvl="1"/>
            <a:r>
              <a:rPr lang="en-GB" dirty="0"/>
              <a:t>Observatory of Public Sector Innovations (OPSI)’s 2018 Working Paper Blockchains Unchained: Blockchain technology and its use in the public sector, </a:t>
            </a:r>
          </a:p>
          <a:p>
            <a:pPr lvl="1"/>
            <a:r>
              <a:rPr lang="en-GB" dirty="0"/>
              <a:t>Digital Government and Open Data Unit’s 2019 Working Paper State of the Art in the Use of Emerging Technologies in the Public Sector. </a:t>
            </a:r>
          </a:p>
          <a:p>
            <a:pPr lvl="1"/>
            <a:r>
              <a:rPr lang="en-GB" dirty="0"/>
              <a:t>etc</a:t>
            </a:r>
          </a:p>
        </p:txBody>
      </p:sp>
    </p:spTree>
    <p:extLst>
      <p:ext uri="{BB962C8B-B14F-4D97-AF65-F5344CB8AC3E}">
        <p14:creationId xmlns:p14="http://schemas.microsoft.com/office/powerpoint/2010/main" val="26972741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3D89-7E4B-6647-803C-5B0B02A6BE25}"/>
              </a:ext>
            </a:extLst>
          </p:cNvPr>
          <p:cNvSpPr>
            <a:spLocks noGrp="1"/>
          </p:cNvSpPr>
          <p:nvPr>
            <p:ph type="title"/>
          </p:nvPr>
        </p:nvSpPr>
        <p:spPr/>
        <p:txBody>
          <a:bodyPr/>
          <a:lstStyle/>
          <a:p>
            <a:r>
              <a:rPr lang="en-SE" dirty="0"/>
              <a:t>Abstract</a:t>
            </a:r>
          </a:p>
        </p:txBody>
      </p:sp>
      <p:sp>
        <p:nvSpPr>
          <p:cNvPr id="3" name="Content Placeholder 2">
            <a:extLst>
              <a:ext uri="{FF2B5EF4-FFF2-40B4-BE49-F238E27FC236}">
                <a16:creationId xmlns:a16="http://schemas.microsoft.com/office/drawing/2014/main" id="{3F4BBF9B-0164-C949-A340-9484133815D0}"/>
              </a:ext>
            </a:extLst>
          </p:cNvPr>
          <p:cNvSpPr>
            <a:spLocks noGrp="1"/>
          </p:cNvSpPr>
          <p:nvPr>
            <p:ph sz="quarter" idx="12"/>
          </p:nvPr>
        </p:nvSpPr>
        <p:spPr/>
        <p:txBody>
          <a:bodyPr>
            <a:normAutofit fontScale="77500" lnSpcReduction="20000"/>
          </a:bodyPr>
          <a:lstStyle/>
          <a:p>
            <a:r>
              <a:rPr lang="en-SE" dirty="0"/>
              <a:t>In the public sector: still lack of clear use cases success – actual users, user data.</a:t>
            </a:r>
          </a:p>
          <a:p>
            <a:pPr lvl="1"/>
            <a:r>
              <a:rPr lang="en-GB" dirty="0"/>
              <a:t>Overblown blockchain hype has led public sector organizations to approach blockchain technology with increasingly unrealistic expectations. </a:t>
            </a:r>
          </a:p>
          <a:p>
            <a:pPr lvl="1"/>
            <a:r>
              <a:rPr lang="en-GB" dirty="0"/>
              <a:t>Scepticism is on the rise and it is becoming increasingly clear that this road is difficult and that success stories in this space are rare.</a:t>
            </a:r>
            <a:endParaRPr lang="en-SE" dirty="0"/>
          </a:p>
          <a:p>
            <a:pPr lvl="1"/>
            <a:r>
              <a:rPr lang="en-GB" dirty="0"/>
              <a:t>So far, implemented blockchain projects have had minimal impact on the public sector. Most projects are stuck at the proof-of-concept, prototype, or pilot stage, or they have fizzled out entirely. </a:t>
            </a:r>
          </a:p>
          <a:p>
            <a:r>
              <a:rPr lang="en-GB" dirty="0"/>
              <a:t>However, government decision makers will need to understand and continue to monitor this rapidly emerging technology closely. </a:t>
            </a:r>
          </a:p>
          <a:p>
            <a:pPr lvl="1"/>
            <a:r>
              <a:rPr lang="en-GB" dirty="0"/>
              <a:t>This working paper cuts through the blockchain hype to discuss the current state of the uncertain promise of blockchain for government. </a:t>
            </a:r>
          </a:p>
          <a:p>
            <a:pPr lvl="1"/>
            <a:r>
              <a:rPr lang="en-GB" dirty="0"/>
              <a:t>The report is designed especially for government decision makers to help them set their expectations related to blockchain technology and to understand many observed characteristics and practices of organisations and teams engaging in blockchain initiatives that still have quite a bit of potential, as well as the lessons learned from those that have struggled or not succeeded.</a:t>
            </a:r>
            <a:endParaRPr lang="en-SE" dirty="0"/>
          </a:p>
          <a:p>
            <a:endParaRPr lang="en-SE" dirty="0"/>
          </a:p>
        </p:txBody>
      </p:sp>
    </p:spTree>
    <p:extLst>
      <p:ext uri="{BB962C8B-B14F-4D97-AF65-F5344CB8AC3E}">
        <p14:creationId xmlns:p14="http://schemas.microsoft.com/office/powerpoint/2010/main" val="13808530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D35BA-B48F-3E4D-A361-DA02D9C77ED2}"/>
              </a:ext>
            </a:extLst>
          </p:cNvPr>
          <p:cNvSpPr>
            <a:spLocks noGrp="1"/>
          </p:cNvSpPr>
          <p:nvPr>
            <p:ph sz="quarter" idx="12"/>
          </p:nvPr>
        </p:nvSpPr>
        <p:spPr/>
        <p:txBody>
          <a:bodyPr>
            <a:noAutofit/>
          </a:bodyPr>
          <a:lstStyle/>
          <a:p>
            <a:r>
              <a:rPr lang="en-GB" sz="1600" dirty="0"/>
              <a:t>Chapter 1 Introduction provides an overview of the current situation and an overall framework to evaluate the benefits of blockchain service for a particular need using the three Vs (viable, valuable, and vital) checklist as applied to blockchain and associated use cases.  </a:t>
            </a:r>
          </a:p>
          <a:p>
            <a:r>
              <a:rPr lang="en-GB" sz="1600" dirty="0"/>
              <a:t>Chapter 2 Ten myths about blockchain in the public sector lists common misconceptions and debunks commonly held myths about blockchains in the public sector to help the reader navigate this terrain. </a:t>
            </a:r>
          </a:p>
          <a:p>
            <a:r>
              <a:rPr lang="en-GB" sz="1600" dirty="0"/>
              <a:t>Chapter 3 Blockchain project success and non-success factors discuss factors underlying project success and non-success at the project level. </a:t>
            </a:r>
          </a:p>
          <a:p>
            <a:r>
              <a:rPr lang="en-GB" sz="1600" dirty="0"/>
              <a:t>Chapter 4 Organisational success: Organisational maturity measurement approaches the suitability and implementation of blockchain to improve public sector policies, processes and services. </a:t>
            </a:r>
          </a:p>
          <a:p>
            <a:r>
              <a:rPr lang="en-GB" sz="1600" dirty="0"/>
              <a:t>Chapter 5 Conclusion and recommendations summarises the key findings of the report, and a series of appendices provide additional information. </a:t>
            </a:r>
          </a:p>
          <a:p>
            <a:endParaRPr lang="en-GB" sz="1600" dirty="0"/>
          </a:p>
          <a:p>
            <a:endParaRPr lang="en-SE" sz="1600" dirty="0"/>
          </a:p>
        </p:txBody>
      </p:sp>
      <p:sp>
        <p:nvSpPr>
          <p:cNvPr id="11" name="Title 1">
            <a:extLst>
              <a:ext uri="{FF2B5EF4-FFF2-40B4-BE49-F238E27FC236}">
                <a16:creationId xmlns:a16="http://schemas.microsoft.com/office/drawing/2014/main" id="{95BE7159-650C-6840-B81C-0207EF2F900B}"/>
              </a:ext>
            </a:extLst>
          </p:cNvPr>
          <p:cNvSpPr txBox="1">
            <a:spLocks/>
          </p:cNvSpPr>
          <p:nvPr/>
        </p:nvSpPr>
        <p:spPr bwMode="auto">
          <a:xfrm>
            <a:off x="684000" y="1411200"/>
            <a:ext cx="7920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57200" rtl="0" eaLnBrk="1" fontAlgn="base" hangingPunct="1">
              <a:lnSpc>
                <a:spcPct val="90000"/>
              </a:lnSpc>
              <a:spcBef>
                <a:spcPct val="0"/>
              </a:spcBef>
              <a:spcAft>
                <a:spcPct val="0"/>
              </a:spcAft>
              <a:defRPr sz="3300" b="1" i="0" kern="1200">
                <a:solidFill>
                  <a:schemeClr val="tx1"/>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en-SE" dirty="0"/>
              <a:t>Working paper structure</a:t>
            </a:r>
          </a:p>
        </p:txBody>
      </p:sp>
    </p:spTree>
    <p:extLst>
      <p:ext uri="{BB962C8B-B14F-4D97-AF65-F5344CB8AC3E}">
        <p14:creationId xmlns:p14="http://schemas.microsoft.com/office/powerpoint/2010/main" val="17167991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BD27-A892-234D-A702-125490960241}"/>
              </a:ext>
            </a:extLst>
          </p:cNvPr>
          <p:cNvSpPr>
            <a:spLocks noGrp="1"/>
          </p:cNvSpPr>
          <p:nvPr>
            <p:ph type="title"/>
          </p:nvPr>
        </p:nvSpPr>
        <p:spPr/>
        <p:txBody>
          <a:bodyPr/>
          <a:lstStyle/>
          <a:p>
            <a:r>
              <a:rPr lang="en-SE" dirty="0"/>
              <a:t>Summary of empirical research</a:t>
            </a:r>
          </a:p>
        </p:txBody>
      </p:sp>
      <p:sp>
        <p:nvSpPr>
          <p:cNvPr id="3" name="Content Placeholder 2">
            <a:extLst>
              <a:ext uri="{FF2B5EF4-FFF2-40B4-BE49-F238E27FC236}">
                <a16:creationId xmlns:a16="http://schemas.microsoft.com/office/drawing/2014/main" id="{75C05578-9788-124D-9CD9-5D4AB4B57BB2}"/>
              </a:ext>
            </a:extLst>
          </p:cNvPr>
          <p:cNvSpPr>
            <a:spLocks noGrp="1"/>
          </p:cNvSpPr>
          <p:nvPr>
            <p:ph sz="quarter" idx="12"/>
          </p:nvPr>
        </p:nvSpPr>
        <p:spPr/>
        <p:txBody>
          <a:bodyPr/>
          <a:lstStyle/>
          <a:p>
            <a:r>
              <a:rPr lang="en-SE" dirty="0"/>
              <a:t>Overview of current state-of-the-art and experimentation </a:t>
            </a:r>
          </a:p>
          <a:p>
            <a:pPr lvl="1"/>
            <a:r>
              <a:rPr lang="en-SE" dirty="0"/>
              <a:t>Mostly secondary data on the different pilots</a:t>
            </a:r>
          </a:p>
          <a:p>
            <a:pPr lvl="1"/>
            <a:r>
              <a:rPr lang="en-SE" dirty="0"/>
              <a:t>Some primary, longitudinal data on specific experiments</a:t>
            </a:r>
          </a:p>
          <a:p>
            <a:pPr lvl="1"/>
            <a:r>
              <a:rPr lang="en-SE" dirty="0"/>
              <a:t>More questions about government - than blockchain</a:t>
            </a:r>
          </a:p>
          <a:p>
            <a:r>
              <a:rPr lang="en-SE" dirty="0"/>
              <a:t>Currently strugling with questions </a:t>
            </a:r>
          </a:p>
          <a:p>
            <a:pPr lvl="1"/>
            <a:r>
              <a:rPr lang="en-SE" dirty="0"/>
              <a:t>on how to turn this into research efforts/projects </a:t>
            </a:r>
          </a:p>
          <a:p>
            <a:pPr lvl="1"/>
            <a:r>
              <a:rPr lang="en-SE" dirty="0"/>
              <a:t>and what specific part of this to continue</a:t>
            </a:r>
          </a:p>
          <a:p>
            <a:endParaRPr lang="en-SE" dirty="0"/>
          </a:p>
        </p:txBody>
      </p:sp>
    </p:spTree>
    <p:extLst>
      <p:ext uri="{BB962C8B-B14F-4D97-AF65-F5344CB8AC3E}">
        <p14:creationId xmlns:p14="http://schemas.microsoft.com/office/powerpoint/2010/main" val="33251444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Basic Template">
  <a:themeElements>
    <a:clrScheme name="GU">
      <a:dk1>
        <a:sysClr val="windowText" lastClr="000000"/>
      </a:dk1>
      <a:lt1>
        <a:sysClr val="window" lastClr="FFFFFF"/>
      </a:lt1>
      <a:dk2>
        <a:srgbClr val="004B89"/>
      </a:dk2>
      <a:lt2>
        <a:srgbClr val="EEECE1"/>
      </a:lt2>
      <a:accent1>
        <a:srgbClr val="004B89"/>
      </a:accent1>
      <a:accent2>
        <a:srgbClr val="7A99AC"/>
      </a:accent2>
      <a:accent3>
        <a:srgbClr val="9B2743"/>
      </a:accent3>
      <a:accent4>
        <a:srgbClr val="FE5000"/>
      </a:accent4>
      <a:accent5>
        <a:srgbClr val="53682B"/>
      </a:accent5>
      <a:accent6>
        <a:srgbClr val="79CAB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U_PPTMall_0.99.3_20140519_tom.potx" id="{916121DA-02E4-4DA6-BB59-76E87B5DA0AF}" vid="{7D79DFB5-7355-4B5A-A669-FCFDF40C5B5D}"/>
    </a:ext>
  </a:extLst>
</a:theme>
</file>

<file path=ppt/theme/theme2.xml><?xml version="1.0" encoding="utf-8"?>
<a:theme xmlns:a="http://schemas.openxmlformats.org/drawingml/2006/main" name="Start- &amp; 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U_PPTMall_0.99.3_20140519_tom.potx" id="{916121DA-02E4-4DA6-BB59-76E87B5DA0AF}" vid="{572C90EF-AB23-4574-9EB5-1D610E623B0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1501939_gu_pptmall_4-3_1.0_20141030_tom_eng</Template>
  <TotalTime>4654</TotalTime>
  <Words>1702</Words>
  <Application>Microsoft Office PowerPoint</Application>
  <PresentationFormat>Diavoorstelling (4:3)</PresentationFormat>
  <Paragraphs>132</Paragraphs>
  <Slides>19</Slides>
  <Notes>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19</vt:i4>
      </vt:variant>
    </vt:vector>
  </HeadingPairs>
  <TitlesOfParts>
    <vt:vector size="28" baseType="lpstr">
      <vt:lpstr>Arial</vt:lpstr>
      <vt:lpstr>Arial Bold</vt:lpstr>
      <vt:lpstr>Arial Narrow</vt:lpstr>
      <vt:lpstr>Calibri</vt:lpstr>
      <vt:lpstr>Helvetica</vt:lpstr>
      <vt:lpstr>Times New Roman</vt:lpstr>
      <vt:lpstr>Wingdings</vt:lpstr>
      <vt:lpstr>Basic Template</vt:lpstr>
      <vt:lpstr>Start- &amp; End Slide</vt:lpstr>
      <vt:lpstr>The uncertain promise of blockchain for government   OECD working papers on public governance no 43 report presentation  report authors: juho lindman, jamie berryhill, benjamin welby, and mariane piccinin barbieri  primary contact juho.lindman@ait.gu.se  bling webinar, 21st jan   Full report available  https://www.oecd-ilibrary.org/governance/the-uncertain-promise-of-blockchain-for-government_d031cd67-en     </vt:lpstr>
      <vt:lpstr>Juho Lindman</vt:lpstr>
      <vt:lpstr>Information systems(University of Gothenburg)</vt:lpstr>
      <vt:lpstr>PowerPoint-presentatie</vt:lpstr>
      <vt:lpstr>PowerPoint-presentatie</vt:lpstr>
      <vt:lpstr>OECD working paper</vt:lpstr>
      <vt:lpstr>Abstract</vt:lpstr>
      <vt:lpstr>PowerPoint-presentatie</vt:lpstr>
      <vt:lpstr>Summary of empirical research</vt:lpstr>
      <vt:lpstr>CH1 </vt:lpstr>
      <vt:lpstr>Chapter 2: Ten myths about public sector blockchais</vt:lpstr>
      <vt:lpstr>Chapter 3: Focus of analyses</vt:lpstr>
      <vt:lpstr>Chapter 3: Factors contributing to success and non-success in blockchain projects</vt:lpstr>
      <vt:lpstr>Chapter 4</vt:lpstr>
      <vt:lpstr>Report take-aways</vt:lpstr>
      <vt:lpstr>Challenges / future research</vt:lpstr>
      <vt:lpstr>Questions / comments</vt:lpstr>
      <vt:lpstr>Future work</vt:lpstr>
      <vt:lpstr>Appendix A: list of case studies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Renske Stumpel</cp:lastModifiedBy>
  <cp:revision>728</cp:revision>
  <cp:lastPrinted>2018-03-12T00:46:28Z</cp:lastPrinted>
  <dcterms:created xsi:type="dcterms:W3CDTF">2016-08-18T08:46:16Z</dcterms:created>
  <dcterms:modified xsi:type="dcterms:W3CDTF">2021-02-04T15:46:42Z</dcterms:modified>
</cp:coreProperties>
</file>