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5" r:id="rId5"/>
    <p:sldId id="1708" r:id="rId6"/>
    <p:sldId id="1709" r:id="rId7"/>
    <p:sldId id="1710" r:id="rId8"/>
    <p:sldId id="1704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25F"/>
    <a:srgbClr val="FFC001"/>
    <a:srgbClr val="72CEE2"/>
    <a:srgbClr val="928E9B"/>
    <a:srgbClr val="F2F2F2"/>
    <a:srgbClr val="88A7B6"/>
    <a:srgbClr val="004899"/>
    <a:srgbClr val="FEBC33"/>
    <a:srgbClr val="F58561"/>
    <a:srgbClr val="EF7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FB2C3-5AFE-4D37-BA0C-3A4E1F882E13}" v="5" dt="2021-01-20T08:45:46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8DFEB-18AF-44A1-9B35-2B79D47AF60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DE0FD-36E4-4A06-B4E8-EBD499D1F9F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age&#10;&#10;Description automatically generated">
            <a:extLst>
              <a:ext uri="{FF2B5EF4-FFF2-40B4-BE49-F238E27FC236}">
                <a16:creationId xmlns:a16="http://schemas.microsoft.com/office/drawing/2014/main" id="{2878B778-C44F-D74F-A62A-24AEB2D07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5" r="70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A88493B-BC45-4479-B5DB-78FA24E59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63" r="3937"/>
          <a:stretch/>
        </p:blipFill>
        <p:spPr>
          <a:xfrm>
            <a:off x="1228725" y="368300"/>
            <a:ext cx="4867275" cy="5313619"/>
          </a:xfrm>
          <a:prstGeom prst="rect">
            <a:avLst/>
          </a:prstGeom>
        </p:spPr>
      </p:pic>
      <p:sp>
        <p:nvSpPr>
          <p:cNvPr id="7" name="Title Placeholder 25">
            <a:extLst>
              <a:ext uri="{FF2B5EF4-FFF2-40B4-BE49-F238E27FC236}">
                <a16:creationId xmlns:a16="http://schemas.microsoft.com/office/drawing/2014/main" id="{F595094B-FFA6-4599-BC11-1EF7D0B3E1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15857" y="2067307"/>
            <a:ext cx="4096011" cy="88430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27161FD-D811-43F0-A1D6-9A4F273A82C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615857" y="2951613"/>
            <a:ext cx="4096011" cy="648000"/>
          </a:xfrm>
        </p:spPr>
        <p:txBody>
          <a:bodyPr wrap="square"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57907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5DDB-5BD5-4E58-8FCF-41E81CE1392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41" y="1484314"/>
            <a:ext cx="2556000" cy="468153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23EF40-14ED-465E-8AF1-EA4A8C0F9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73661"/>
            <a:ext cx="9532936" cy="604801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A8B784E-24DE-46A5-A2CC-19E725BFFE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59150" y="1484314"/>
            <a:ext cx="2556000" cy="468153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81D520-86D5-4D8C-8E24-098B52F121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120059" y="1483520"/>
            <a:ext cx="2556000" cy="468153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0B308D5-3670-4091-BFF8-0779231486B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76850" y="1484314"/>
            <a:ext cx="2556000" cy="468153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6D273DCA-18DF-4657-B125-56374EE16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3099F9D-A35C-4392-826B-7CF4F4D94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2D806B5-DAD7-4DD8-8AB7-570A6D950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9CEA07B-C4F9-464B-9324-6E28E6BD2A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86561"/>
            <a:ext cx="9532935" cy="356465"/>
          </a:xfrm>
        </p:spPr>
        <p:txBody>
          <a:bodyPr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37566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16" userDrawn="1">
          <p15:clr>
            <a:srgbClr val="FBAE40"/>
          </p15:clr>
        </p15:guide>
        <p15:guide id="2" pos="1935" userDrawn="1">
          <p15:clr>
            <a:srgbClr val="FBAE40"/>
          </p15:clr>
        </p15:guide>
        <p15:guide id="3" pos="5745" userDrawn="1">
          <p15:clr>
            <a:srgbClr val="FBAE40"/>
          </p15:clr>
        </p15:guide>
        <p15:guide id="4" pos="5564" userDrawn="1">
          <p15:clr>
            <a:srgbClr val="FBAE40"/>
          </p15:clr>
        </p15:guide>
        <p15:guide id="5" pos="3727" userDrawn="1">
          <p15:clr>
            <a:srgbClr val="FBAE40"/>
          </p15:clr>
        </p15:guide>
        <p15:guide id="6" pos="39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5DDB-5BD5-4E58-8FCF-41E81CE1392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41" y="1484314"/>
            <a:ext cx="5437183" cy="468153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23EF40-14ED-465E-8AF1-EA4A8C0F9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73661"/>
            <a:ext cx="9532936" cy="604801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61C6A-5FA4-4AD2-9BFA-41A474EC05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35600" cy="4681536"/>
          </a:xfrm>
          <a:ln w="50800" cap="sq">
            <a:gradFill>
              <a:gsLst>
                <a:gs pos="0">
                  <a:srgbClr val="FFC001"/>
                </a:gs>
                <a:gs pos="100000">
                  <a:srgbClr val="EE825F"/>
                </a:gs>
              </a:gsLst>
              <a:lin ang="0" scaled="0"/>
            </a:gradFill>
            <a:miter lim="800000"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19E7795-84F0-4B1E-9E34-5C4291AFE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6D48634-FE89-4D4D-88C6-F33EF5E6C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3DF5C2-2976-4757-BF6D-0F6245F9A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BEC781E-DAD2-41A1-A257-577EA7F0D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1003211"/>
            <a:ext cx="9532935" cy="323165"/>
          </a:xfrm>
        </p:spPr>
        <p:txBody>
          <a:bodyPr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42430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5">
            <a:extLst>
              <a:ext uri="{FF2B5EF4-FFF2-40B4-BE49-F238E27FC236}">
                <a16:creationId xmlns:a16="http://schemas.microsoft.com/office/drawing/2014/main" id="{152EC28E-2F93-46C8-9D05-2F61FD59C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71857"/>
            <a:ext cx="9532935" cy="61275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346DE6F-CF45-47AF-8E4D-6BE6D2157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5FBF2B-BF60-44BD-A834-1B38A0F22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F0BD8C-9BB7-45EB-AB2E-EA9FE5597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994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5">
            <a:extLst>
              <a:ext uri="{FF2B5EF4-FFF2-40B4-BE49-F238E27FC236}">
                <a16:creationId xmlns:a16="http://schemas.microsoft.com/office/drawing/2014/main" id="{152EC28E-2F93-46C8-9D05-2F61FD59C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71857"/>
            <a:ext cx="9532935" cy="61275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346DE6F-CF45-47AF-8E4D-6BE6D2157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5FBF2B-BF60-44BD-A834-1B38A0F22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F0BD8C-9BB7-45EB-AB2E-EA9FE5597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A8A47C2-3F7E-487E-8D86-89C7A3F0BF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86561"/>
            <a:ext cx="9532935" cy="356465"/>
          </a:xfrm>
        </p:spPr>
        <p:txBody>
          <a:bodyPr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60748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Only -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7">
            <a:extLst>
              <a:ext uri="{FF2B5EF4-FFF2-40B4-BE49-F238E27FC236}">
                <a16:creationId xmlns:a16="http://schemas.microsoft.com/office/drawing/2014/main" id="{8AC35253-AC5F-4241-A967-6031980E1E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00000">
                <a:srgbClr val="EE815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4400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 sz="3200" b="1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C71355C-A8CF-4665-9268-FAA03450B7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" y="371857"/>
            <a:ext cx="10048875" cy="60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tIns="14400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 sz="3200" b="1" dirty="0">
              <a:solidFill>
                <a:schemeClr val="bg1"/>
              </a:solidFill>
            </a:endParaRPr>
          </a:p>
        </p:txBody>
      </p:sp>
      <p:sp>
        <p:nvSpPr>
          <p:cNvPr id="10" name="Title Placeholder 25">
            <a:extLst>
              <a:ext uri="{FF2B5EF4-FFF2-40B4-BE49-F238E27FC236}">
                <a16:creationId xmlns:a16="http://schemas.microsoft.com/office/drawing/2014/main" id="{6CB8B18D-3D58-4CE1-9837-DC93C3B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71857"/>
            <a:ext cx="9532935" cy="61275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D8A0D56-E187-4389-8FBD-144C73795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7491" y="372266"/>
            <a:ext cx="1448571" cy="6084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4550D0-B8B0-42ED-B3E1-A49119452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A37B40-BC7C-4918-8D81-B5F589EF9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0C53BD-90B2-480E-ADDB-1B427ED9B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205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A5B0F3-5A76-41A4-8D21-1F90974AE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CD0885-7F30-423A-BD73-948DA2AD7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E3E20D-CAD4-4A67-AB79-E9B056816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523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29F2A-B175-49CB-8A72-0185A439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E97D9C-FA87-49F9-975F-15BBFA205F01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08F3-35CA-4370-BEDA-0D82E79C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9C26-90D1-447C-BA4D-6323603B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C98-58AD-4232-95CD-401CE71B1A8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kstvak 7">
            <a:extLst>
              <a:ext uri="{FF2B5EF4-FFF2-40B4-BE49-F238E27FC236}">
                <a16:creationId xmlns:a16="http://schemas.microsoft.com/office/drawing/2014/main" id="{8AC35253-AC5F-4241-A967-6031980E1E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00000">
                <a:srgbClr val="EE815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4400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 sz="3200" b="1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0468922-9114-EE4E-81D5-79F8E04CF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8241" y="368301"/>
            <a:ext cx="1464828" cy="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648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7">
            <a:extLst>
              <a:ext uri="{FF2B5EF4-FFF2-40B4-BE49-F238E27FC236}">
                <a16:creationId xmlns:a16="http://schemas.microsoft.com/office/drawing/2014/main" id="{385624DB-3A06-9B44-876D-D1DD2F0286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800" y="0"/>
            <a:ext cx="12194800" cy="3435643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00000">
                <a:srgbClr val="EE815F"/>
              </a:gs>
            </a:gsLst>
            <a:lin ang="0"/>
          </a:gradFill>
          <a:ln>
            <a:noFill/>
          </a:ln>
        </p:spPr>
        <p:txBody>
          <a:bodyPr wrap="none" tIns="14400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 sz="3200" b="1" dirty="0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F33E4F6-22D8-8F44-A9C6-014114E31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r="14859" b="75895"/>
          <a:stretch/>
        </p:blipFill>
        <p:spPr>
          <a:xfrm>
            <a:off x="165967" y="1944547"/>
            <a:ext cx="4084952" cy="12616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E117331-C5C9-5443-AB07-6EC973204353}"/>
              </a:ext>
            </a:extLst>
          </p:cNvPr>
          <p:cNvGrpSpPr/>
          <p:nvPr userDrawn="1"/>
        </p:nvGrpSpPr>
        <p:grpSpPr>
          <a:xfrm>
            <a:off x="4563120" y="1944547"/>
            <a:ext cx="3432742" cy="1323987"/>
            <a:chOff x="4488486" y="2067668"/>
            <a:chExt cx="3709264" cy="14306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9E2A35-22FD-824F-BB9B-B822A333BF18}"/>
                </a:ext>
              </a:extLst>
            </p:cNvPr>
            <p:cNvSpPr txBox="1"/>
            <p:nvPr/>
          </p:nvSpPr>
          <p:spPr>
            <a:xfrm>
              <a:off x="4668487" y="3029076"/>
              <a:ext cx="3176336" cy="4692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l"/>
              <a:r>
                <a:rPr lang="en-US" sz="1600" b="1" dirty="0">
                  <a:solidFill>
                    <a:schemeClr val="bg1"/>
                  </a:solidFill>
                </a:rPr>
                <a:t>Dutch Blockchain Coalition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F3B01E-2781-F047-8E42-50769D7D3FEB}"/>
                </a:ext>
              </a:extLst>
            </p:cNvPr>
            <p:cNvSpPr txBox="1"/>
            <p:nvPr/>
          </p:nvSpPr>
          <p:spPr>
            <a:xfrm>
              <a:off x="4668487" y="2563037"/>
              <a:ext cx="3176336" cy="4692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rm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@</a:t>
              </a:r>
              <a:r>
                <a:rPr lang="en-US" sz="1600" b="1" dirty="0" err="1">
                  <a:solidFill>
                    <a:schemeClr val="bg1"/>
                  </a:solidFill>
                </a:rPr>
                <a:t>BCcoalitionNL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ABAEAC-2453-1A49-8533-90F9EA8A1991}"/>
                </a:ext>
              </a:extLst>
            </p:cNvPr>
            <p:cNvSpPr txBox="1"/>
            <p:nvPr/>
          </p:nvSpPr>
          <p:spPr>
            <a:xfrm>
              <a:off x="4668486" y="2067668"/>
              <a:ext cx="3529264" cy="573055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l"/>
              <a:r>
                <a:rPr lang="en-US" sz="1600" b="1" dirty="0">
                  <a:solidFill>
                    <a:schemeClr val="bg1"/>
                  </a:solidFill>
                </a:rPr>
                <a:t>dutchblockchaincoalition.org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ABA9ADD-99BE-BB40-A1CB-B32E4B3FB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8486" y="2713880"/>
              <a:ext cx="180000" cy="1800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17450E9-3516-B449-A2F4-E92D95924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88486" y="2267507"/>
              <a:ext cx="180000" cy="1800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CE59AB5-8006-CC48-A7B7-2072B82E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88486" y="3184813"/>
              <a:ext cx="180000" cy="180000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7B05E3-CFAA-284D-9901-CDB02CFDEC6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1415" y="368300"/>
            <a:ext cx="2735730" cy="148241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2B3D4F8-F5CF-6E42-80BA-01857321C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r="14859" b="75895"/>
          <a:stretch/>
        </p:blipFill>
        <p:spPr>
          <a:xfrm>
            <a:off x="7692393" y="1944547"/>
            <a:ext cx="4084952" cy="12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043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270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ellphone, sitting, holding&#10;&#10;Description automatically generated">
            <a:extLst>
              <a:ext uri="{FF2B5EF4-FFF2-40B4-BE49-F238E27FC236}">
                <a16:creationId xmlns:a16="http://schemas.microsoft.com/office/drawing/2014/main" id="{0E53D8C3-09AA-9C43-8F6E-5D67A7C0D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 b="749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E3B93B3-70A0-4ED0-85B6-7FD5DB9C8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63" r="3937"/>
          <a:stretch/>
        </p:blipFill>
        <p:spPr>
          <a:xfrm>
            <a:off x="1228725" y="368300"/>
            <a:ext cx="4867275" cy="5313619"/>
          </a:xfrm>
          <a:prstGeom prst="rect">
            <a:avLst/>
          </a:prstGeom>
        </p:spPr>
      </p:pic>
      <p:sp>
        <p:nvSpPr>
          <p:cNvPr id="10" name="Title Placeholder 25">
            <a:extLst>
              <a:ext uri="{FF2B5EF4-FFF2-40B4-BE49-F238E27FC236}">
                <a16:creationId xmlns:a16="http://schemas.microsoft.com/office/drawing/2014/main" id="{C0D085E9-4FCF-4F01-98CD-5D9902F4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57" y="2067307"/>
            <a:ext cx="4096011" cy="86793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DACF1F-8DF8-4C76-BDD7-5470693890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857" y="2951613"/>
            <a:ext cx="4096011" cy="646331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70935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p&#10;&#10;Description automatically generated">
            <a:extLst>
              <a:ext uri="{FF2B5EF4-FFF2-40B4-BE49-F238E27FC236}">
                <a16:creationId xmlns:a16="http://schemas.microsoft.com/office/drawing/2014/main" id="{06749876-16AF-9A4B-9FFE-1FB484706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311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82E699D-7611-4247-BFB0-0EBCE2982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65" r="4158"/>
          <a:stretch/>
        </p:blipFill>
        <p:spPr>
          <a:xfrm>
            <a:off x="1212142" y="368300"/>
            <a:ext cx="4871332" cy="5313619"/>
          </a:xfrm>
          <a:prstGeom prst="rect">
            <a:avLst/>
          </a:prstGeom>
        </p:spPr>
      </p:pic>
      <p:sp>
        <p:nvSpPr>
          <p:cNvPr id="9" name="Title Placeholder 25">
            <a:extLst>
              <a:ext uri="{FF2B5EF4-FFF2-40B4-BE49-F238E27FC236}">
                <a16:creationId xmlns:a16="http://schemas.microsoft.com/office/drawing/2014/main" id="{FB4181B0-21B7-4695-A177-15928F630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57" y="2067307"/>
            <a:ext cx="4096011" cy="86793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15C1761-BE97-4933-9759-411F6A3653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857" y="2951613"/>
            <a:ext cx="4096011" cy="648000"/>
          </a:xfrm>
        </p:spPr>
        <p:txBody>
          <a:bodyPr wrap="square"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52040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holding, food, mug&#10;&#10;Description automatically generated">
            <a:extLst>
              <a:ext uri="{FF2B5EF4-FFF2-40B4-BE49-F238E27FC236}">
                <a16:creationId xmlns:a16="http://schemas.microsoft.com/office/drawing/2014/main" id="{343C71D9-2919-1543-866A-D265E8557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E29B0C5-AD47-4695-B265-386482BCC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65" r="4158"/>
          <a:stretch/>
        </p:blipFill>
        <p:spPr>
          <a:xfrm>
            <a:off x="1212142" y="368300"/>
            <a:ext cx="4871332" cy="5313619"/>
          </a:xfrm>
          <a:prstGeom prst="rect">
            <a:avLst/>
          </a:prstGeom>
        </p:spPr>
      </p:pic>
      <p:sp>
        <p:nvSpPr>
          <p:cNvPr id="9" name="Title Placeholder 25">
            <a:extLst>
              <a:ext uri="{FF2B5EF4-FFF2-40B4-BE49-F238E27FC236}">
                <a16:creationId xmlns:a16="http://schemas.microsoft.com/office/drawing/2014/main" id="{B3E7FAD4-3BC4-49E8-9160-3E5A63B8F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57" y="2067307"/>
            <a:ext cx="4096011" cy="86793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4AB8A41-8FF6-496E-B38A-61E6FFA53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857" y="2951612"/>
            <a:ext cx="4096011" cy="648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2634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211CA42F-3284-4AC3-8CCB-034EC1E07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65" r="4158"/>
          <a:stretch/>
        </p:blipFill>
        <p:spPr>
          <a:xfrm>
            <a:off x="5904836" y="0"/>
            <a:ext cx="6287164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383CC1-06C8-49DC-AFB1-6374E473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0859" y="6307137"/>
            <a:ext cx="625204" cy="182563"/>
          </a:xfrm>
        </p:spPr>
        <p:txBody>
          <a:bodyPr/>
          <a:lstStyle/>
          <a:p>
            <a:fld id="{3C2EFC98-58AD-4232-95CD-401CE71B1A83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06AF89C-EFD6-46BE-9CAB-54366D945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A3ACEC9-64B6-461D-BC11-A09093ED1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itle Placeholder 25">
            <a:extLst>
              <a:ext uri="{FF2B5EF4-FFF2-40B4-BE49-F238E27FC236}">
                <a16:creationId xmlns:a16="http://schemas.microsoft.com/office/drawing/2014/main" id="{59D46AFC-19B1-44C4-8F21-351774B12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211533"/>
            <a:ext cx="5427662" cy="61275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AEC72F6-AC65-448B-99D7-FF581299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3832800"/>
            <a:ext cx="5427662" cy="36268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04181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8386A3B-7CDB-43A6-B92A-176A218FD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371" b="12064"/>
          <a:stretch/>
        </p:blipFill>
        <p:spPr>
          <a:xfrm>
            <a:off x="6096000" y="0"/>
            <a:ext cx="5995792" cy="6489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E6C8C3-5744-DA45-8C86-66B4F8BDFDE0}"/>
              </a:ext>
            </a:extLst>
          </p:cNvPr>
          <p:cNvSpPr/>
          <p:nvPr userDrawn="1"/>
        </p:nvSpPr>
        <p:spPr>
          <a:xfrm>
            <a:off x="10198894" y="242341"/>
            <a:ext cx="1768086" cy="86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B0ECBA-7048-F446-86D0-EF372E5FE103}"/>
              </a:ext>
            </a:extLst>
          </p:cNvPr>
          <p:cNvSpPr/>
          <p:nvPr userDrawn="1"/>
        </p:nvSpPr>
        <p:spPr>
          <a:xfrm>
            <a:off x="11334878" y="6100091"/>
            <a:ext cx="675060" cy="57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6D84B-4A4F-4331-99D0-5CCC77F47FD1}"/>
              </a:ext>
            </a:extLst>
          </p:cNvPr>
          <p:cNvSpPr/>
          <p:nvPr userDrawn="1"/>
        </p:nvSpPr>
        <p:spPr>
          <a:xfrm>
            <a:off x="10071847" y="368300"/>
            <a:ext cx="1604215" cy="734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40D1C-AFB3-4359-99C2-A1FDA645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C98-58AD-4232-95CD-401CE71B1A83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99AFF7-C4A8-4305-80FB-2B5BC6760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59A7797-80EB-4833-AC2B-1C5BAA134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Placeholder 25">
            <a:extLst>
              <a:ext uri="{FF2B5EF4-FFF2-40B4-BE49-F238E27FC236}">
                <a16:creationId xmlns:a16="http://schemas.microsoft.com/office/drawing/2014/main" id="{B15105E7-CD74-4E49-BD00-85C1FAFAA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211533"/>
            <a:ext cx="5427662" cy="61275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D90D2E6-339A-4813-9142-64DCA9B953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3832800"/>
            <a:ext cx="5427662" cy="36268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AEE979F-A517-E34B-B4BE-6C2D547192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1232" y="368300"/>
            <a:ext cx="146483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37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25">
            <a:extLst>
              <a:ext uri="{FF2B5EF4-FFF2-40B4-BE49-F238E27FC236}">
                <a16:creationId xmlns:a16="http://schemas.microsoft.com/office/drawing/2014/main" id="{2977D920-8D3F-47F1-B63E-A135B5E70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71857"/>
            <a:ext cx="9532935" cy="61275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F5E1ADF-3DC2-447B-89CC-8DF5D178C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86561"/>
            <a:ext cx="9532935" cy="356465"/>
          </a:xfrm>
        </p:spPr>
        <p:txBody>
          <a:bodyPr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1831052-A214-4DC9-B187-B86E4EB9CC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1484313"/>
            <a:ext cx="11160124" cy="468153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D879E6C-8D1A-40C3-8D7E-D204EA8C5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FEE35E3-C157-45D2-85DA-7BA4E559A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11765A3-CE03-4848-BB71-513B85E91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835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5DDB-5BD5-4E58-8FCF-41E81CE1392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41" y="1484314"/>
            <a:ext cx="5437183" cy="468153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FD151-1D5A-43D4-A33F-E4C05FDE11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8878" y="1484314"/>
            <a:ext cx="5437184" cy="468153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23EF40-14ED-465E-8AF1-EA4A8C0F9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73661"/>
            <a:ext cx="9532936" cy="604801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8814AD5-2DDD-402C-AB3F-4A3EFADDD99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8BE1B06-9A9C-41A3-805F-8A1F0F0DD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2317527-5173-4EE0-A8E6-86748083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18BBCDC-DC7A-4FAD-9765-ECBF450577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1003211"/>
            <a:ext cx="9532935" cy="323165"/>
          </a:xfrm>
        </p:spPr>
        <p:txBody>
          <a:bodyPr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06127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374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5DDB-5BD5-4E58-8FCF-41E81CE1392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42" y="1484314"/>
            <a:ext cx="3528000" cy="468153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FD151-1D5A-43D4-A33F-E4C05FDE11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148638" y="1483520"/>
            <a:ext cx="3527420" cy="468153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23EF40-14ED-465E-8AF1-EA4A8C0F9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73661"/>
            <a:ext cx="9532936" cy="604801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8323E54-04C3-44BB-9D98-AF5BDB25974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32000" y="1491459"/>
            <a:ext cx="3528000" cy="468153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6598CA1-0281-405B-8311-0DB7D1A0B9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418B0C-E1BF-47FE-9C6C-0DB4CEBEC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72D3307-5E1C-4FD4-BE91-E003DAACD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629B88-4B69-4EBF-B477-9491C1791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86561"/>
            <a:ext cx="9532935" cy="356465"/>
          </a:xfrm>
        </p:spPr>
        <p:txBody>
          <a:bodyPr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30770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951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547" userDrawn="1">
          <p15:clr>
            <a:srgbClr val="FBAE40"/>
          </p15:clr>
        </p15:guide>
        <p15:guide id="4" pos="51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7">
            <a:extLst>
              <a:ext uri="{FF2B5EF4-FFF2-40B4-BE49-F238E27FC236}">
                <a16:creationId xmlns:a16="http://schemas.microsoft.com/office/drawing/2014/main" id="{7BF88CB6-F03B-4A24-B905-FD0898BBE6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" y="371857"/>
            <a:ext cx="10048875" cy="609218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00000">
                <a:srgbClr val="EE815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4400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 sz="32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D2F81-8BD7-40FB-BD8C-9AFD5FB50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484313"/>
            <a:ext cx="11160124" cy="468153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33EE8-0A9E-4783-959F-AF6EA762A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495851"/>
            <a:ext cx="888170" cy="1825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8BEEA77-9032-431F-9E0B-2D1F0B05505B}" type="datetime1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A2D0B-7154-4621-A594-03E8A61B7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07137"/>
            <a:ext cx="4114800" cy="182564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6E75-B5EB-45FC-AB7B-4CF23F790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859" y="6307137"/>
            <a:ext cx="625204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C2EFC98-58AD-4232-95CD-401CE71B1A8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F045AC0-A33A-476A-85D7-F9FB447A2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36801" r="22904" b="36800"/>
          <a:stretch/>
        </p:blipFill>
        <p:spPr>
          <a:xfrm>
            <a:off x="5153799" y="6307137"/>
            <a:ext cx="5864865" cy="182562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CFB2C4DA-BB42-4B58-BF86-911FDCCF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1857"/>
            <a:ext cx="9532935" cy="61275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A04A8C-220B-1541-8503-03CCCEB0322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211232" y="368300"/>
            <a:ext cx="146483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9" r:id="rId3"/>
    <p:sldLayoutId id="2147483668" r:id="rId4"/>
    <p:sldLayoutId id="2147483664" r:id="rId5"/>
    <p:sldLayoutId id="2147483674" r:id="rId6"/>
    <p:sldLayoutId id="2147483650" r:id="rId7"/>
    <p:sldLayoutId id="2147483652" r:id="rId8"/>
    <p:sldLayoutId id="2147483661" r:id="rId9"/>
    <p:sldLayoutId id="2147483662" r:id="rId10"/>
    <p:sldLayoutId id="2147483665" r:id="rId11"/>
    <p:sldLayoutId id="2147483654" r:id="rId12"/>
    <p:sldLayoutId id="2147483673" r:id="rId13"/>
    <p:sldLayoutId id="2147483663" r:id="rId14"/>
    <p:sldLayoutId id="2147483655" r:id="rId15"/>
    <p:sldLayoutId id="2147483659" r:id="rId16"/>
    <p:sldLayoutId id="2147483675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orient="horz" pos="2409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https://www.2tokens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svg"/><Relationship Id="rId34" Type="http://schemas.openxmlformats.org/officeDocument/2006/relationships/image" Target="../media/image65.svg"/><Relationship Id="rId42" Type="http://schemas.openxmlformats.org/officeDocument/2006/relationships/image" Target="../media/image73.svg"/><Relationship Id="rId47" Type="http://schemas.openxmlformats.org/officeDocument/2006/relationships/image" Target="../media/image78.png"/><Relationship Id="rId50" Type="http://schemas.openxmlformats.org/officeDocument/2006/relationships/image" Target="../media/image81.svg"/><Relationship Id="rId55" Type="http://schemas.openxmlformats.org/officeDocument/2006/relationships/image" Target="../media/image86.png"/><Relationship Id="rId63" Type="http://schemas.openxmlformats.org/officeDocument/2006/relationships/image" Target="../media/image94.svg"/><Relationship Id="rId68" Type="http://schemas.openxmlformats.org/officeDocument/2006/relationships/image" Target="../media/image99.svg"/><Relationship Id="rId76" Type="http://schemas.openxmlformats.org/officeDocument/2006/relationships/image" Target="../media/image107.png"/><Relationship Id="rId84" Type="http://schemas.openxmlformats.org/officeDocument/2006/relationships/image" Target="../media/image115.png"/><Relationship Id="rId7" Type="http://schemas.openxmlformats.org/officeDocument/2006/relationships/image" Target="../media/image38.svg"/><Relationship Id="rId71" Type="http://schemas.openxmlformats.org/officeDocument/2006/relationships/image" Target="../media/image102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9" Type="http://schemas.openxmlformats.org/officeDocument/2006/relationships/image" Target="../media/image60.png"/><Relationship Id="rId11" Type="http://schemas.openxmlformats.org/officeDocument/2006/relationships/image" Target="../media/image42.svg"/><Relationship Id="rId24" Type="http://schemas.openxmlformats.org/officeDocument/2006/relationships/image" Target="../media/image55.png"/><Relationship Id="rId32" Type="http://schemas.openxmlformats.org/officeDocument/2006/relationships/image" Target="../media/image63.svg"/><Relationship Id="rId37" Type="http://schemas.openxmlformats.org/officeDocument/2006/relationships/image" Target="../media/image68.png"/><Relationship Id="rId40" Type="http://schemas.openxmlformats.org/officeDocument/2006/relationships/image" Target="../media/image71.svg"/><Relationship Id="rId45" Type="http://schemas.openxmlformats.org/officeDocument/2006/relationships/image" Target="../media/image76.png"/><Relationship Id="rId53" Type="http://schemas.openxmlformats.org/officeDocument/2006/relationships/image" Target="../media/image84.png"/><Relationship Id="rId58" Type="http://schemas.openxmlformats.org/officeDocument/2006/relationships/image" Target="../media/image89.svg"/><Relationship Id="rId66" Type="http://schemas.openxmlformats.org/officeDocument/2006/relationships/image" Target="../media/image97.svg"/><Relationship Id="rId74" Type="http://schemas.openxmlformats.org/officeDocument/2006/relationships/image" Target="../media/image105.svg"/><Relationship Id="rId79" Type="http://schemas.openxmlformats.org/officeDocument/2006/relationships/image" Target="../media/image110.png"/><Relationship Id="rId5" Type="http://schemas.openxmlformats.org/officeDocument/2006/relationships/image" Target="../media/image36.svg"/><Relationship Id="rId61" Type="http://schemas.openxmlformats.org/officeDocument/2006/relationships/image" Target="../media/image92.png"/><Relationship Id="rId82" Type="http://schemas.openxmlformats.org/officeDocument/2006/relationships/image" Target="../media/image113.jp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31" Type="http://schemas.openxmlformats.org/officeDocument/2006/relationships/image" Target="../media/image62.png"/><Relationship Id="rId44" Type="http://schemas.openxmlformats.org/officeDocument/2006/relationships/image" Target="../media/image75.svg"/><Relationship Id="rId52" Type="http://schemas.openxmlformats.org/officeDocument/2006/relationships/image" Target="../media/image83.svg"/><Relationship Id="rId60" Type="http://schemas.openxmlformats.org/officeDocument/2006/relationships/image" Target="../media/image91.svg"/><Relationship Id="rId65" Type="http://schemas.openxmlformats.org/officeDocument/2006/relationships/image" Target="../media/image96.png"/><Relationship Id="rId73" Type="http://schemas.openxmlformats.org/officeDocument/2006/relationships/image" Target="../media/image104.png"/><Relationship Id="rId78" Type="http://schemas.openxmlformats.org/officeDocument/2006/relationships/image" Target="../media/image109.png"/><Relationship Id="rId81" Type="http://schemas.openxmlformats.org/officeDocument/2006/relationships/image" Target="../media/image112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sv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svg"/><Relationship Id="rId56" Type="http://schemas.openxmlformats.org/officeDocument/2006/relationships/image" Target="../media/image87.svg"/><Relationship Id="rId64" Type="http://schemas.openxmlformats.org/officeDocument/2006/relationships/image" Target="../media/image95.png"/><Relationship Id="rId69" Type="http://schemas.openxmlformats.org/officeDocument/2006/relationships/image" Target="../media/image100.png"/><Relationship Id="rId77" Type="http://schemas.openxmlformats.org/officeDocument/2006/relationships/image" Target="../media/image108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Relationship Id="rId72" Type="http://schemas.openxmlformats.org/officeDocument/2006/relationships/image" Target="../media/image103.svg"/><Relationship Id="rId80" Type="http://schemas.openxmlformats.org/officeDocument/2006/relationships/image" Target="../media/image111.png"/><Relationship Id="rId3" Type="http://schemas.openxmlformats.org/officeDocument/2006/relationships/image" Target="../media/image34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5" Type="http://schemas.openxmlformats.org/officeDocument/2006/relationships/image" Target="../media/image56.svg"/><Relationship Id="rId33" Type="http://schemas.openxmlformats.org/officeDocument/2006/relationships/image" Target="../media/image64.png"/><Relationship Id="rId38" Type="http://schemas.openxmlformats.org/officeDocument/2006/relationships/image" Target="../media/image69.svg"/><Relationship Id="rId46" Type="http://schemas.openxmlformats.org/officeDocument/2006/relationships/image" Target="../media/image77.svg"/><Relationship Id="rId59" Type="http://schemas.openxmlformats.org/officeDocument/2006/relationships/image" Target="../media/image90.png"/><Relationship Id="rId67" Type="http://schemas.openxmlformats.org/officeDocument/2006/relationships/image" Target="../media/image98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54" Type="http://schemas.openxmlformats.org/officeDocument/2006/relationships/image" Target="../media/image85.svg"/><Relationship Id="rId62" Type="http://schemas.openxmlformats.org/officeDocument/2006/relationships/image" Target="../media/image93.png"/><Relationship Id="rId70" Type="http://schemas.openxmlformats.org/officeDocument/2006/relationships/image" Target="../media/image101.svg"/><Relationship Id="rId75" Type="http://schemas.openxmlformats.org/officeDocument/2006/relationships/image" Target="../media/image106.png"/><Relationship Id="rId83" Type="http://schemas.openxmlformats.org/officeDocument/2006/relationships/image" Target="../media/image1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5" Type="http://schemas.openxmlformats.org/officeDocument/2006/relationships/image" Target="../media/image46.svg"/><Relationship Id="rId23" Type="http://schemas.openxmlformats.org/officeDocument/2006/relationships/image" Target="../media/image54.svg"/><Relationship Id="rId28" Type="http://schemas.openxmlformats.org/officeDocument/2006/relationships/image" Target="../media/image59.svg"/><Relationship Id="rId36" Type="http://schemas.openxmlformats.org/officeDocument/2006/relationships/image" Target="../media/image67.svg"/><Relationship Id="rId49" Type="http://schemas.openxmlformats.org/officeDocument/2006/relationships/image" Target="../media/image80.png"/><Relationship Id="rId57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575801-FA8B-451C-9AD2-D1A12B5C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Dutch Blockchain </a:t>
            </a:r>
            <a:r>
              <a:rPr lang="nl-NL" dirty="0" err="1"/>
              <a:t>Coalition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790A8-607F-42D2-989F-1B107F1F1C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Peter Verkoulen</a:t>
            </a:r>
          </a:p>
          <a:p>
            <a:r>
              <a:rPr lang="nl-NL" dirty="0"/>
              <a:t>coalition manager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41A84-6ED0-40C3-B6E3-E18ADABCDD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6525" y="6307138"/>
            <a:ext cx="625475" cy="182562"/>
          </a:xfrm>
        </p:spPr>
        <p:txBody>
          <a:bodyPr/>
          <a:lstStyle/>
          <a:p>
            <a:fld id="{3C2EFC98-58AD-4232-95CD-401CE71B1A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382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A09C-B306-AF44-8FB5-26CB6B4B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for Good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8B70B-E000-3646-9128-8600E3C8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2EFC98-58AD-4232-95CD-401CE71B1A8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A6132B5-260C-45A7-AB3F-94B32EF7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79" y="1398588"/>
            <a:ext cx="375285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55C8F3B-0B71-4970-8338-5EADE539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341938"/>
            <a:ext cx="78152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F030385-0D55-4D89-ABD9-F93481BCE4E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784126" y="-358550"/>
            <a:ext cx="3930650" cy="71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1800" dirty="0"/>
              <a:t>The Dutch Blockchain Coalition </a:t>
            </a:r>
            <a:r>
              <a:rPr lang="nl-NL" altLang="nl-NL" sz="1800" dirty="0" err="1"/>
              <a:t>officially</a:t>
            </a:r>
            <a:r>
              <a:rPr lang="nl-NL" altLang="nl-NL" sz="1800" dirty="0"/>
              <a:t> </a:t>
            </a:r>
            <a:r>
              <a:rPr lang="nl-NL" altLang="nl-NL" sz="1800" dirty="0" err="1"/>
              <a:t>launched</a:t>
            </a:r>
            <a:r>
              <a:rPr lang="nl-NL" altLang="nl-NL" sz="1800" dirty="0"/>
              <a:t> </a:t>
            </a:r>
            <a:r>
              <a:rPr lang="nl-NL" altLang="nl-NL" sz="1800" dirty="0" err="1"/>
              <a:t>March</a:t>
            </a:r>
            <a:r>
              <a:rPr lang="nl-NL" altLang="nl-NL" sz="1800" dirty="0"/>
              <a:t> 30th, 2017.</a:t>
            </a:r>
          </a:p>
          <a:p>
            <a:endParaRPr lang="nl-NL" altLang="nl-NL" sz="1800" dirty="0"/>
          </a:p>
          <a:p>
            <a:r>
              <a:rPr lang="nl-NL" altLang="nl-NL" sz="1800" dirty="0"/>
              <a:t>Triple helix: large companies, </a:t>
            </a:r>
            <a:r>
              <a:rPr lang="nl-NL" altLang="nl-NL" sz="1800" dirty="0" err="1"/>
              <a:t>ministries</a:t>
            </a:r>
            <a:r>
              <a:rPr lang="nl-NL" altLang="nl-NL" sz="1800" dirty="0"/>
              <a:t> </a:t>
            </a:r>
            <a:r>
              <a:rPr lang="nl-NL" altLang="nl-NL" sz="1800" dirty="0" err="1"/>
              <a:t>and</a:t>
            </a:r>
            <a:r>
              <a:rPr lang="nl-NL" altLang="nl-NL" sz="1800" dirty="0"/>
              <a:t> </a:t>
            </a:r>
            <a:r>
              <a:rPr lang="nl-NL" altLang="nl-NL" sz="1800" dirty="0" err="1"/>
              <a:t>governmental</a:t>
            </a:r>
            <a:r>
              <a:rPr lang="nl-NL" altLang="nl-NL" sz="1800" dirty="0"/>
              <a:t> </a:t>
            </a:r>
            <a:r>
              <a:rPr lang="nl-NL" altLang="nl-NL" sz="1800" dirty="0" err="1"/>
              <a:t>agencies</a:t>
            </a:r>
            <a:r>
              <a:rPr lang="nl-NL" altLang="nl-NL" sz="1800" dirty="0"/>
              <a:t> </a:t>
            </a:r>
            <a:r>
              <a:rPr lang="nl-NL" altLang="nl-NL" sz="1800" dirty="0" err="1"/>
              <a:t>and</a:t>
            </a:r>
            <a:r>
              <a:rPr lang="nl-NL" altLang="nl-NL" sz="1800" dirty="0"/>
              <a:t> a </a:t>
            </a:r>
            <a:r>
              <a:rPr lang="nl-NL" altLang="nl-NL" sz="1800" dirty="0" err="1"/>
              <a:t>wide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selection</a:t>
            </a:r>
            <a:r>
              <a:rPr lang="nl-NL" altLang="nl-NL" sz="1800" dirty="0"/>
              <a:t> of </a:t>
            </a:r>
            <a:r>
              <a:rPr lang="nl-NL" altLang="nl-NL" sz="1800" dirty="0" err="1"/>
              <a:t>knowledge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institutes</a:t>
            </a:r>
            <a:r>
              <a:rPr lang="nl-NL" altLang="nl-NL" sz="1800" dirty="0"/>
              <a:t> collaborating </a:t>
            </a:r>
            <a:r>
              <a:rPr lang="nl-NL" altLang="nl-NL" sz="1800" dirty="0" err="1"/>
              <a:t>intensively</a:t>
            </a:r>
            <a:r>
              <a:rPr lang="nl-NL" altLang="nl-NL" sz="1800" dirty="0"/>
              <a:t>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</a:t>
            </a:r>
            <a:r>
              <a:rPr lang="nl-NL" altLang="nl-NL" sz="1800" dirty="0" err="1"/>
              <a:t>realise</a:t>
            </a:r>
            <a:r>
              <a:rPr lang="nl-NL" altLang="nl-NL" sz="1800" dirty="0"/>
              <a:t> common goals.</a:t>
            </a:r>
          </a:p>
          <a:p>
            <a:endParaRPr lang="nl-NL" altLang="nl-NL" sz="1800" dirty="0"/>
          </a:p>
          <a:p>
            <a:r>
              <a:rPr lang="nl-NL" altLang="nl-NL" sz="1800" dirty="0"/>
              <a:t>United in belief </a:t>
            </a:r>
            <a:r>
              <a:rPr lang="nl-NL" altLang="nl-NL" sz="1800" dirty="0" err="1"/>
              <a:t>that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blockchain</a:t>
            </a:r>
            <a:r>
              <a:rPr lang="nl-NL" altLang="nl-NL" sz="1800" dirty="0"/>
              <a:t> </a:t>
            </a:r>
            <a:r>
              <a:rPr lang="nl-NL" altLang="nl-NL" sz="1800" dirty="0" err="1"/>
              <a:t>requires</a:t>
            </a:r>
            <a:r>
              <a:rPr lang="nl-NL" altLang="nl-NL" sz="1800" dirty="0"/>
              <a:t> </a:t>
            </a:r>
            <a:r>
              <a:rPr lang="nl-NL" altLang="nl-NL" sz="1800" dirty="0" err="1"/>
              <a:t>connected</a:t>
            </a:r>
            <a:r>
              <a:rPr lang="nl-NL" altLang="nl-NL" sz="1800" dirty="0"/>
              <a:t> </a:t>
            </a:r>
            <a:r>
              <a:rPr lang="nl-NL" altLang="nl-NL" sz="1800" dirty="0" err="1"/>
              <a:t>communities</a:t>
            </a:r>
            <a:endParaRPr lang="nl-NL" altLang="nl-NL" sz="1800" dirty="0"/>
          </a:p>
          <a:p>
            <a:endParaRPr lang="nl-NL" altLang="nl-NL" sz="1800" dirty="0"/>
          </a:p>
          <a:p>
            <a:r>
              <a:rPr lang="nl-NL" altLang="nl-NL" sz="1800" dirty="0"/>
              <a:t>Goal: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</a:t>
            </a:r>
            <a:r>
              <a:rPr lang="nl-NL" altLang="nl-NL" sz="1800" dirty="0" err="1"/>
              <a:t>create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conditions</a:t>
            </a:r>
            <a:r>
              <a:rPr lang="nl-NL" altLang="nl-NL" sz="1800" dirty="0"/>
              <a:t> for large </a:t>
            </a:r>
            <a:r>
              <a:rPr lang="nl-NL" altLang="nl-NL" sz="1800" dirty="0" err="1"/>
              <a:t>scale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blockchain</a:t>
            </a:r>
            <a:r>
              <a:rPr lang="nl-NL" altLang="nl-NL" sz="1800" dirty="0"/>
              <a:t> </a:t>
            </a:r>
            <a:r>
              <a:rPr lang="nl-NL" altLang="nl-NL" sz="1800" dirty="0" err="1"/>
              <a:t>applications</a:t>
            </a:r>
            <a:r>
              <a:rPr lang="nl-NL" altLang="nl-NL" sz="1800" dirty="0"/>
              <a:t>. Secure, </a:t>
            </a:r>
            <a:r>
              <a:rPr lang="nl-NL" altLang="nl-NL" sz="1800" dirty="0" err="1"/>
              <a:t>reliable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and</a:t>
            </a:r>
            <a:r>
              <a:rPr lang="nl-NL" altLang="nl-NL" sz="1800" dirty="0"/>
              <a:t> a benefit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society at large.</a:t>
            </a:r>
          </a:p>
        </p:txBody>
      </p:sp>
    </p:spTree>
    <p:extLst>
      <p:ext uri="{BB962C8B-B14F-4D97-AF65-F5344CB8AC3E}">
        <p14:creationId xmlns:p14="http://schemas.microsoft.com/office/powerpoint/2010/main" val="13406574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A09C-B306-AF44-8FB5-26CB6B4B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Blockchain for Good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8B70B-E000-3646-9128-8600E3C8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2EFC98-58AD-4232-95CD-401CE71B1A8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76252B-AB23-4C07-B471-ADC9ED697229}"/>
              </a:ext>
            </a:extLst>
          </p:cNvPr>
          <p:cNvSpPr txBox="1">
            <a:spLocks/>
          </p:cNvSpPr>
          <p:nvPr/>
        </p:nvSpPr>
        <p:spPr>
          <a:xfrm>
            <a:off x="457200" y="1398588"/>
            <a:ext cx="8229600" cy="452596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nl-NL" dirty="0"/>
              <a:t>Realize fully reliable and socially accepted Blockchain applications, </a:t>
            </a:r>
          </a:p>
          <a:p>
            <a:pPr>
              <a:defRPr/>
            </a:pPr>
            <a:endParaRPr lang="en-US" altLang="nl-NL" dirty="0"/>
          </a:p>
          <a:p>
            <a:pPr>
              <a:defRPr/>
            </a:pPr>
            <a:r>
              <a:rPr lang="en-US" altLang="nl-NL" dirty="0"/>
              <a:t>Create optimal conditions for Blockchain applications to be deployed, </a:t>
            </a:r>
          </a:p>
          <a:p>
            <a:pPr>
              <a:defRPr/>
            </a:pPr>
            <a:endParaRPr lang="en-US" altLang="nl-NL" dirty="0"/>
          </a:p>
          <a:p>
            <a:pPr>
              <a:defRPr/>
            </a:pPr>
            <a:r>
              <a:rPr lang="en-US" altLang="nl-NL" dirty="0"/>
              <a:t>Facilitate the use of Blockchain as a source of trust, well-being, prosperity and security for citizens, companies, institutions and government bodies.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nl-NL" dirty="0"/>
              <a:t>This requires building and maintaining a multi-facet ecosystem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>
              <a:buFont typeface="Arial" panose="020B0604020202020204" pitchFamily="34" charset="0"/>
              <a:buAutoNum type="arabicPeriod"/>
              <a:defRPr/>
            </a:pPr>
            <a:endParaRPr lang="nl-NL" altLang="nl-NL" sz="1800" dirty="0"/>
          </a:p>
        </p:txBody>
      </p:sp>
      <p:pic>
        <p:nvPicPr>
          <p:cNvPr id="7" name="Google Shape;132;p18">
            <a:extLst>
              <a:ext uri="{FF2B5EF4-FFF2-40B4-BE49-F238E27FC236}">
                <a16:creationId xmlns:a16="http://schemas.microsoft.com/office/drawing/2014/main" id="{933FB429-10E4-44B4-A8FA-8B8D3C45AF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668" b="1038"/>
          <a:stretch/>
        </p:blipFill>
        <p:spPr>
          <a:xfrm>
            <a:off x="7867651" y="2876550"/>
            <a:ext cx="4324350" cy="37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5816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A09C-B306-AF44-8FB5-26CB6B4B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three action 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8B70B-E000-3646-9128-8600E3C8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2EFC98-58AD-4232-95CD-401CE71B1A8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2D8BAD-EDFF-4185-AA4B-42EB1C3EC319}"/>
              </a:ext>
            </a:extLst>
          </p:cNvPr>
          <p:cNvSpPr txBox="1">
            <a:spLocks/>
          </p:cNvSpPr>
          <p:nvPr/>
        </p:nvSpPr>
        <p:spPr>
          <a:xfrm>
            <a:off x="457200" y="1398588"/>
            <a:ext cx="8229600" cy="452596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nl-NL" altLang="nl-NL" sz="1800" b="1" dirty="0"/>
              <a:t> Use cases</a:t>
            </a:r>
          </a:p>
          <a:p>
            <a:pPr lvl="1">
              <a:defRPr/>
            </a:pPr>
            <a:r>
              <a:rPr lang="nl-NL" altLang="nl-NL" dirty="0"/>
              <a:t>Self Sovereign Identity</a:t>
            </a:r>
          </a:p>
          <a:p>
            <a:pPr lvl="1">
              <a:defRPr/>
            </a:pPr>
            <a:r>
              <a:rPr lang="nl-NL" altLang="nl-NL" dirty="0" err="1"/>
              <a:t>Logistics</a:t>
            </a:r>
            <a:r>
              <a:rPr lang="nl-NL" altLang="nl-NL" dirty="0"/>
              <a:t>, pensions, </a:t>
            </a:r>
            <a:r>
              <a:rPr lang="en-GB" altLang="nl-NL" dirty="0"/>
              <a:t>mortgage</a:t>
            </a:r>
            <a:r>
              <a:rPr lang="nl-NL" altLang="nl-NL" dirty="0"/>
              <a:t>, diploma’s, </a:t>
            </a:r>
            <a:r>
              <a:rPr lang="nl-NL" altLang="nl-NL" dirty="0" err="1"/>
              <a:t>MaaS</a:t>
            </a:r>
            <a:r>
              <a:rPr lang="nl-NL" altLang="nl-NL" dirty="0"/>
              <a:t>, Energy, CJIB </a:t>
            </a:r>
          </a:p>
          <a:p>
            <a:pPr lvl="1">
              <a:defRPr/>
            </a:pPr>
            <a:endParaRPr lang="nl-NL" altLang="nl-NL" dirty="0"/>
          </a:p>
          <a:p>
            <a:pPr>
              <a:buFont typeface="+mj-lt"/>
              <a:buAutoNum type="arabicPeriod"/>
              <a:defRPr/>
            </a:pPr>
            <a:r>
              <a:rPr lang="nl-NL" altLang="nl-NL" sz="1800" b="1" dirty="0"/>
              <a:t> </a:t>
            </a:r>
            <a:r>
              <a:rPr lang="nl-NL" altLang="nl-NL" sz="1800" b="1" dirty="0" err="1"/>
              <a:t>Working</a:t>
            </a:r>
            <a:r>
              <a:rPr lang="nl-NL" altLang="nl-NL" sz="1800" b="1" dirty="0"/>
              <a:t> </a:t>
            </a:r>
            <a:r>
              <a:rPr lang="nl-NL" altLang="nl-NL" sz="1800" b="1" dirty="0" err="1"/>
              <a:t>Groups</a:t>
            </a:r>
            <a:endParaRPr lang="nl-NL" altLang="nl-NL" sz="1800" b="1" dirty="0"/>
          </a:p>
          <a:p>
            <a:pPr lvl="1">
              <a:defRPr/>
            </a:pPr>
            <a:r>
              <a:rPr lang="nl-NL" altLang="nl-NL" dirty="0"/>
              <a:t>Legal, governance &amp; </a:t>
            </a:r>
            <a:r>
              <a:rPr lang="nl-NL" altLang="nl-NL" dirty="0" err="1"/>
              <a:t>standardisation</a:t>
            </a:r>
            <a:r>
              <a:rPr lang="nl-NL" altLang="nl-NL" dirty="0"/>
              <a:t>, </a:t>
            </a:r>
            <a:r>
              <a:rPr lang="nl-NL" altLang="nl-NL" dirty="0" err="1"/>
              <a:t>scientific</a:t>
            </a:r>
            <a:r>
              <a:rPr lang="nl-NL" altLang="nl-NL" dirty="0"/>
              <a:t> research</a:t>
            </a:r>
          </a:p>
          <a:p>
            <a:pPr lvl="1">
              <a:defRPr/>
            </a:pPr>
            <a:r>
              <a:rPr lang="nl-NL" altLang="nl-NL" dirty="0"/>
              <a:t>Tokenization: </a:t>
            </a:r>
            <a:r>
              <a:rPr lang="nl-NL" dirty="0">
                <a:hlinkClick r:id="rId2"/>
              </a:rPr>
              <a:t>https://www.2tokens.org/</a:t>
            </a:r>
            <a:endParaRPr lang="nl-NL" altLang="nl-NL" dirty="0"/>
          </a:p>
          <a:p>
            <a:pPr>
              <a:buFont typeface="+mj-lt"/>
              <a:buAutoNum type="arabicPeriod"/>
              <a:defRPr/>
            </a:pPr>
            <a:endParaRPr lang="nl-NL" altLang="nl-NL" sz="1800" dirty="0"/>
          </a:p>
          <a:p>
            <a:pPr>
              <a:buFont typeface="+mj-lt"/>
              <a:buAutoNum type="arabicPeriod"/>
              <a:defRPr/>
            </a:pPr>
            <a:r>
              <a:rPr lang="nl-NL" altLang="nl-NL" sz="1800" b="1" dirty="0"/>
              <a:t> Human Capital Agenda (HCA)</a:t>
            </a:r>
          </a:p>
          <a:p>
            <a:pPr lvl="1">
              <a:defRPr/>
            </a:pPr>
            <a:r>
              <a:rPr lang="nl-NL" altLang="nl-NL" dirty="0" err="1"/>
              <a:t>On-line</a:t>
            </a:r>
            <a:r>
              <a:rPr lang="nl-NL" altLang="nl-NL" dirty="0"/>
              <a:t> </a:t>
            </a:r>
            <a:r>
              <a:rPr lang="nl-NL" altLang="nl-NL" dirty="0" err="1"/>
              <a:t>blockchain</a:t>
            </a:r>
            <a:r>
              <a:rPr lang="nl-NL" altLang="nl-NL" dirty="0"/>
              <a:t> training</a:t>
            </a:r>
          </a:p>
          <a:p>
            <a:pPr lvl="1">
              <a:defRPr/>
            </a:pPr>
            <a:r>
              <a:rPr lang="nl-NL" altLang="nl-NL" dirty="0"/>
              <a:t>Blockchain in a Day</a:t>
            </a:r>
          </a:p>
          <a:p>
            <a:pPr lvl="1">
              <a:defRPr/>
            </a:pPr>
            <a:r>
              <a:rPr lang="nl-NL" altLang="nl-NL" dirty="0"/>
              <a:t>Train the Trainer</a:t>
            </a:r>
          </a:p>
          <a:p>
            <a:pPr marL="0" indent="-47625">
              <a:buNone/>
              <a:defRPr/>
            </a:pPr>
            <a:endParaRPr lang="nl-NL" altLang="nl-NL" dirty="0"/>
          </a:p>
          <a:p>
            <a:pPr marL="0" indent="-47625">
              <a:buNone/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>
              <a:buFontTx/>
              <a:buChar char="-"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sz="1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47B41A-94C8-4281-832C-8CE7B77DC2DE}"/>
              </a:ext>
            </a:extLst>
          </p:cNvPr>
          <p:cNvSpPr/>
          <p:nvPr/>
        </p:nvSpPr>
        <p:spPr>
          <a:xfrm>
            <a:off x="1826969" y="5703579"/>
            <a:ext cx="465772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dirty="0"/>
              <a:t>Check: https://dutchblockchaincoalition.org</a:t>
            </a:r>
          </a:p>
        </p:txBody>
      </p:sp>
      <p:pic>
        <p:nvPicPr>
          <p:cNvPr id="7" name="Afbeelding 2">
            <a:extLst>
              <a:ext uri="{FF2B5EF4-FFF2-40B4-BE49-F238E27FC236}">
                <a16:creationId xmlns:a16="http://schemas.microsoft.com/office/drawing/2014/main" id="{1ECFD0BA-3AAA-4B3A-95F0-271AAFAF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49" y="1164793"/>
            <a:ext cx="377031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3E7623-C62D-4B28-83BA-6CC871A6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75" y="3685509"/>
            <a:ext cx="1372777" cy="26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832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A09C-B306-AF44-8FB5-26CB6B4B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8B70B-E000-3646-9128-8600E3C8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2EFC98-58AD-4232-95CD-401CE71B1A8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BEE539-9CBB-4B88-AAD4-930D5D470CE7}"/>
              </a:ext>
            </a:extLst>
          </p:cNvPr>
          <p:cNvSpPr txBox="1">
            <a:spLocks/>
          </p:cNvSpPr>
          <p:nvPr/>
        </p:nvSpPr>
        <p:spPr>
          <a:xfrm>
            <a:off x="457199" y="1398588"/>
            <a:ext cx="9591673" cy="452596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Flexibility is </a:t>
            </a:r>
            <a:r>
              <a:rPr lang="nl-NL" dirty="0" err="1"/>
              <a:t>crucial</a:t>
            </a:r>
            <a:endParaRPr lang="nl-NL" dirty="0"/>
          </a:p>
          <a:p>
            <a:pPr>
              <a:defRPr/>
            </a:pPr>
            <a:r>
              <a:rPr lang="en-US" dirty="0"/>
              <a:t>Broadening ecosystems is necessary</a:t>
            </a:r>
          </a:p>
          <a:p>
            <a:pPr>
              <a:defRPr/>
            </a:pPr>
            <a:r>
              <a:rPr lang="en-US" dirty="0"/>
              <a:t>Not only technical resources but also governance, legal, etc.</a:t>
            </a:r>
          </a:p>
          <a:p>
            <a:pPr>
              <a:defRPr/>
            </a:pPr>
            <a:r>
              <a:rPr lang="en-US" dirty="0"/>
              <a:t>Such cases require pioneering, both in terms of content and collaboration</a:t>
            </a:r>
            <a:r>
              <a:rPr lang="nl-NL" altLang="nl-NL" dirty="0"/>
              <a:t> </a:t>
            </a:r>
          </a:p>
          <a:p>
            <a:pPr>
              <a:defRPr/>
            </a:pPr>
            <a:r>
              <a:rPr lang="nl-NL" altLang="nl-NL" dirty="0" err="1"/>
              <a:t>Initial</a:t>
            </a:r>
            <a:r>
              <a:rPr lang="nl-NL" altLang="nl-NL" dirty="0"/>
              <a:t> </a:t>
            </a:r>
            <a:r>
              <a:rPr lang="nl-NL" altLang="nl-NL" dirty="0" err="1"/>
              <a:t>experiments</a:t>
            </a:r>
            <a:r>
              <a:rPr lang="nl-NL" altLang="nl-NL" dirty="0"/>
              <a:t> vs. </a:t>
            </a:r>
            <a:r>
              <a:rPr lang="nl-NL" altLang="nl-NL" dirty="0" err="1"/>
              <a:t>deployment</a:t>
            </a:r>
            <a:r>
              <a:rPr lang="nl-NL" altLang="nl-NL" dirty="0"/>
              <a:t> on </a:t>
            </a:r>
            <a:r>
              <a:rPr lang="nl-NL" altLang="nl-NL" dirty="0" err="1"/>
              <a:t>larger</a:t>
            </a:r>
            <a:r>
              <a:rPr lang="nl-NL" altLang="nl-NL" dirty="0"/>
              <a:t> </a:t>
            </a:r>
            <a:r>
              <a:rPr lang="nl-NL" altLang="nl-NL" dirty="0" err="1"/>
              <a:t>scale</a:t>
            </a:r>
            <a:endParaRPr lang="nl-NL" altLang="nl-NL" dirty="0"/>
          </a:p>
          <a:p>
            <a:pPr>
              <a:defRPr/>
            </a:pPr>
            <a:r>
              <a:rPr lang="nl-NL" altLang="nl-NL" dirty="0" err="1"/>
              <a:t>Competition</a:t>
            </a:r>
            <a:r>
              <a:rPr lang="nl-NL" altLang="nl-NL" dirty="0"/>
              <a:t> versus </a:t>
            </a:r>
            <a:r>
              <a:rPr lang="nl-NL" altLang="nl-NL" dirty="0" err="1"/>
              <a:t>collaboration</a:t>
            </a:r>
            <a:endParaRPr lang="nl-NL" altLang="nl-NL" dirty="0"/>
          </a:p>
          <a:p>
            <a:pPr>
              <a:defRPr/>
            </a:pPr>
            <a:r>
              <a:rPr lang="nl-NL" altLang="nl-NL" dirty="0" err="1"/>
              <a:t>Solving</a:t>
            </a:r>
            <a:r>
              <a:rPr lang="nl-NL" altLang="nl-NL" dirty="0"/>
              <a:t> </a:t>
            </a:r>
            <a:r>
              <a:rPr lang="nl-NL" altLang="nl-NL" dirty="0" err="1"/>
              <a:t>societal</a:t>
            </a:r>
            <a:r>
              <a:rPr lang="nl-NL" altLang="nl-NL" dirty="0"/>
              <a:t> </a:t>
            </a:r>
            <a:r>
              <a:rPr lang="nl-NL" altLang="nl-NL" dirty="0" err="1"/>
              <a:t>problems</a:t>
            </a:r>
            <a:r>
              <a:rPr lang="nl-NL" altLang="nl-NL" dirty="0"/>
              <a:t> </a:t>
            </a:r>
            <a:r>
              <a:rPr lang="nl-NL" altLang="nl-NL" dirty="0" err="1"/>
              <a:t>vs</a:t>
            </a:r>
            <a:r>
              <a:rPr lang="nl-NL" altLang="nl-NL" dirty="0"/>
              <a:t> </a:t>
            </a:r>
            <a:r>
              <a:rPr lang="nl-NL" altLang="nl-NL" dirty="0" err="1"/>
              <a:t>trying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deploy</a:t>
            </a:r>
            <a:r>
              <a:rPr lang="nl-NL" altLang="nl-NL" dirty="0"/>
              <a:t> </a:t>
            </a:r>
            <a:r>
              <a:rPr lang="nl-NL" altLang="nl-NL" dirty="0" err="1"/>
              <a:t>blockchain</a:t>
            </a: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>
              <a:buFont typeface="Arial" panose="020B0604020202020204" pitchFamily="34" charset="0"/>
              <a:buAutoNum type="arabicPeriod"/>
              <a:defRPr/>
            </a:pPr>
            <a:endParaRPr lang="nl-NL" altLang="nl-NL" dirty="0"/>
          </a:p>
        </p:txBody>
      </p:sp>
      <p:pic>
        <p:nvPicPr>
          <p:cNvPr id="6" name="Google Shape;106;p15">
            <a:extLst>
              <a:ext uri="{FF2B5EF4-FFF2-40B4-BE49-F238E27FC236}">
                <a16:creationId xmlns:a16="http://schemas.microsoft.com/office/drawing/2014/main" id="{F55A01A9-D362-4B4D-8DA8-8D835F06C3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361" r="12690" b="2190"/>
          <a:stretch/>
        </p:blipFill>
        <p:spPr>
          <a:xfrm>
            <a:off x="7200900" y="2809876"/>
            <a:ext cx="4991100" cy="3114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6233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6B3A93F-E8AB-5348-A504-B13139889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323" y="5582246"/>
            <a:ext cx="744933" cy="29797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D89B920-2961-8240-A76C-F55026177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4125" y="5707645"/>
            <a:ext cx="1118923" cy="18144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BAC18E5-59BF-0A42-AACE-486795B24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7605" y="4303960"/>
            <a:ext cx="521396" cy="30080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73586393-2F99-A642-9683-0F7228FE8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1162" y="3719600"/>
            <a:ext cx="911171" cy="234301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05AF51CE-30CF-9847-A38A-EDD792E6EB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20787" y="3749159"/>
            <a:ext cx="666732" cy="25002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102FA08-E38E-AB45-95B0-5CC16201A3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93333" y="5090408"/>
            <a:ext cx="1028459" cy="351182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1438586-E50C-1E40-A1DA-A59E8CE188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19772" y="5159848"/>
            <a:ext cx="1014795" cy="272262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EF95E39B-1CA7-8945-8BDA-AAA96F255B8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38184" t="27185" r="38633" b="60497"/>
          <a:stretch/>
        </p:blipFill>
        <p:spPr>
          <a:xfrm>
            <a:off x="1227064" y="3761619"/>
            <a:ext cx="858724" cy="22796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96A4283F-5DFA-7C42-A5A4-3B8884846C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87286" y="3697108"/>
            <a:ext cx="805734" cy="276251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18A89274-59CB-6342-A52C-77670DFF62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86519" y="3718447"/>
            <a:ext cx="555705" cy="3299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ADBE4A14-C505-044C-A147-C3F6F32339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80251" y="4144303"/>
            <a:ext cx="424512" cy="489417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2451BCFA-6891-0344-AAA5-70D90396FD5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37948" b="39111"/>
          <a:stretch/>
        </p:blipFill>
        <p:spPr>
          <a:xfrm>
            <a:off x="9891167" y="4339883"/>
            <a:ext cx="937710" cy="215115"/>
          </a:xfrm>
          <a:prstGeom prst="rect">
            <a:avLst/>
          </a:prstGeom>
        </p:spPr>
      </p:pic>
      <p:pic>
        <p:nvPicPr>
          <p:cNvPr id="77" name="Picture 76" descr="A picture containing drawing, clock, light&#10;&#10;Description automatically generated">
            <a:extLst>
              <a:ext uri="{FF2B5EF4-FFF2-40B4-BE49-F238E27FC236}">
                <a16:creationId xmlns:a16="http://schemas.microsoft.com/office/drawing/2014/main" id="{332A0527-2E6E-BB43-AF4D-51D2E7D2F50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25" y="3715025"/>
            <a:ext cx="1187907" cy="251072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9017F822-C0F3-0E47-9D2F-44F8E9496A1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822414" y="4249372"/>
            <a:ext cx="420524" cy="319037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03885D45-C449-6F41-A08D-2B64A379C44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728832" y="5656023"/>
            <a:ext cx="1137099" cy="292042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EC5CEF2F-50D9-4343-A7B1-097391A25DC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886538" y="3735280"/>
            <a:ext cx="1135147" cy="23218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BE429FD-E892-014E-AA7D-A473A842E81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925998" y="4272886"/>
            <a:ext cx="1018756" cy="4031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A4C9D07-B7C5-634B-92C6-8456BB1277C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725498" y="3666713"/>
            <a:ext cx="1018756" cy="40316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0CF98D8-FB7F-0D4D-99BB-A00781D4917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100508" y="3663924"/>
            <a:ext cx="1018756" cy="40316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9660B9E-867F-DB45-AC35-3C2EC0CCA3F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09563" y="3675314"/>
            <a:ext cx="1018755" cy="40316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55B6159-30AE-B54B-A15B-46A34458C08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217125" y="4272886"/>
            <a:ext cx="1018756" cy="40316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F2B220B-E6CF-EA4A-9F08-E1D296D5F0E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026154" y="4272886"/>
            <a:ext cx="1018756" cy="4031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1A5E6A8-2769-E948-AB5F-2AE6C9AEDDB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087480" y="6147337"/>
            <a:ext cx="1137099" cy="33825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C1B1471-8484-CD4E-8DE1-0B077F26341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256078" y="6102005"/>
            <a:ext cx="880136" cy="46905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C57B656-A93F-F444-BAC3-65862E087E1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5507839" y="5681384"/>
            <a:ext cx="968763" cy="30566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5DDD259-4437-0044-B4A5-25C8E9413134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767137" y="5611452"/>
            <a:ext cx="236548" cy="38383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7ACFB47-5EDC-6249-AFF5-35A52D2C3AE5}"/>
              </a:ext>
            </a:extLst>
          </p:cNvPr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 l="7173" t="21383" r="6988" b="22307"/>
          <a:stretch/>
        </p:blipFill>
        <p:spPr>
          <a:xfrm>
            <a:off x="9759087" y="5122375"/>
            <a:ext cx="1758461" cy="319448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72AAED9C-6551-1C4D-A581-77A73F8F2B10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5074943" y="5137387"/>
            <a:ext cx="1036121" cy="307802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3F43EF0-35A6-0B4D-802C-C040E72F202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113523" y="5571037"/>
            <a:ext cx="499512" cy="424819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19B40322-C951-C943-B970-C592E5E81CB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657742" y="5095500"/>
            <a:ext cx="1113665" cy="368662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763C7FE7-137D-8E46-AA0F-6C308D22C8FB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79" y="6107882"/>
            <a:ext cx="1012423" cy="37175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B6DD507-DC45-D043-A165-B4F90575E53A}"/>
              </a:ext>
            </a:extLst>
          </p:cNvPr>
          <p:cNvSpPr txBox="1"/>
          <p:nvPr/>
        </p:nvSpPr>
        <p:spPr>
          <a:xfrm rot="10800000" flipH="1" flipV="1">
            <a:off x="522626" y="3677560"/>
            <a:ext cx="684251" cy="31498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US" sz="1000" b="1">
                <a:solidFill>
                  <a:schemeClr val="accent3"/>
                </a:solidFill>
              </a:rPr>
              <a:t>Kern </a:t>
            </a:r>
          </a:p>
          <a:p>
            <a:r>
              <a:rPr lang="en-US" sz="1000" b="1">
                <a:solidFill>
                  <a:schemeClr val="accent3"/>
                </a:solidFill>
              </a:rPr>
              <a:t>partners </a:t>
            </a:r>
            <a:endParaRPr lang="en-US" sz="1000" b="1">
              <a:solidFill>
                <a:schemeClr val="accent3"/>
              </a:solidFill>
              <a:cs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885A59-BF6B-2242-A4D8-15B934D9A89B}"/>
              </a:ext>
            </a:extLst>
          </p:cNvPr>
          <p:cNvSpPr txBox="1"/>
          <p:nvPr/>
        </p:nvSpPr>
        <p:spPr>
          <a:xfrm rot="10800000" flipH="1" flipV="1">
            <a:off x="515938" y="5075980"/>
            <a:ext cx="684251" cy="314981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endParaRPr lang="en-US" sz="1000" b="1">
              <a:solidFill>
                <a:schemeClr val="accent3"/>
              </a:solidFill>
            </a:endParaRPr>
          </a:p>
          <a:p>
            <a:pPr algn="l"/>
            <a:r>
              <a:rPr lang="en-US" sz="1000" b="1">
                <a:solidFill>
                  <a:schemeClr val="accent3"/>
                </a:solidFill>
              </a:rPr>
              <a:t>Partners 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BD37A7D-DB8B-6E4A-9A36-3391BF68AE92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169817" y="6170883"/>
            <a:ext cx="971650" cy="297973"/>
          </a:xfrm>
          <a:prstGeom prst="rect">
            <a:avLst/>
          </a:prstGeom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52CC6634-0F86-C54F-B763-41B4444C4368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14" y="5110931"/>
            <a:ext cx="579763" cy="36494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A3524EC7-7805-2849-AC5D-0A12A9888C3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7763790" y="3677390"/>
            <a:ext cx="420524" cy="32995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03B15CB-0B85-BB4E-850B-772863E79554}"/>
              </a:ext>
            </a:extLst>
          </p:cNvPr>
          <p:cNvSpPr txBox="1"/>
          <p:nvPr/>
        </p:nvSpPr>
        <p:spPr>
          <a:xfrm>
            <a:off x="-102310" y="171370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25000" lnSpcReduction="20000"/>
          </a:bodyPr>
          <a:lstStyle/>
          <a:p>
            <a:pPr algn="l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2D3E36-2461-C840-8C1B-6CEAF4EDDE0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3924604" y="4305449"/>
            <a:ext cx="927627" cy="2839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ADCF91B-5EB1-5A4A-9776-71C5A121251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367537" y="4335637"/>
            <a:ext cx="792296" cy="22008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2EF52C4-1B2C-C048-96CF-4B833F618EC4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4915832" y="4249699"/>
            <a:ext cx="709306" cy="35298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F067A8-AA92-C947-946A-2422D1126FE0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7207318" y="4223605"/>
            <a:ext cx="521396" cy="3987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115395D-19C9-424A-AA79-36E42876AE3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88" y="3761619"/>
            <a:ext cx="521396" cy="170110"/>
          </a:xfrm>
          <a:prstGeom prst="rect">
            <a:avLst/>
          </a:prstGeom>
        </p:spPr>
      </p:pic>
      <p:pic>
        <p:nvPicPr>
          <p:cNvPr id="9" name="Afbeelding 8" descr="Afbeelding met tafel, klok&#10;&#10;Automatisch gegenereerde beschrijving">
            <a:extLst>
              <a:ext uri="{FF2B5EF4-FFF2-40B4-BE49-F238E27FC236}">
                <a16:creationId xmlns:a16="http://schemas.microsoft.com/office/drawing/2014/main" id="{4A02C71D-1E2C-4AA2-94ED-A4F8B55BF4D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77" y="5124802"/>
            <a:ext cx="1033986" cy="337197"/>
          </a:xfrm>
          <a:prstGeom prst="rect">
            <a:avLst/>
          </a:prstGeom>
        </p:spPr>
      </p:pic>
      <p:pic>
        <p:nvPicPr>
          <p:cNvPr id="50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8C334B9B-8315-4301-9157-8724A516405B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90" y="5159848"/>
            <a:ext cx="1122027" cy="290407"/>
          </a:xfrm>
          <a:prstGeom prst="rect">
            <a:avLst/>
          </a:prstGeom>
        </p:spPr>
      </p:pic>
      <p:pic>
        <p:nvPicPr>
          <p:cNvPr id="14" name="Afbeelding 13" descr="Afbeelding met stoppen, teken, voedsel, tekening&#10;&#10;Automatisch gegenereerde beschrijving">
            <a:extLst>
              <a:ext uri="{FF2B5EF4-FFF2-40B4-BE49-F238E27FC236}">
                <a16:creationId xmlns:a16="http://schemas.microsoft.com/office/drawing/2014/main" id="{BE9E71A2-DC87-4370-A350-9826B198995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26" y="5589288"/>
            <a:ext cx="935211" cy="415649"/>
          </a:xfrm>
          <a:prstGeom prst="rect">
            <a:avLst/>
          </a:prstGeom>
        </p:spPr>
      </p:pic>
      <p:pic>
        <p:nvPicPr>
          <p:cNvPr id="2" name="Afbeelding 9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C41C39D1-7C32-4DCE-93B3-2F4A6B416CF2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236372" y="6161041"/>
            <a:ext cx="685800" cy="299162"/>
          </a:xfrm>
          <a:prstGeom prst="rect">
            <a:avLst/>
          </a:prstGeom>
        </p:spPr>
      </p:pic>
      <p:pic>
        <p:nvPicPr>
          <p:cNvPr id="10" name="Afbeelding 12">
            <a:extLst>
              <a:ext uri="{FF2B5EF4-FFF2-40B4-BE49-F238E27FC236}">
                <a16:creationId xmlns:a16="http://schemas.microsoft.com/office/drawing/2014/main" id="{EC6FC6E3-AEB5-4B00-96B7-C409896D40E9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247162" y="5605922"/>
            <a:ext cx="952500" cy="428625"/>
          </a:xfrm>
          <a:prstGeom prst="rect">
            <a:avLst/>
          </a:prstGeom>
        </p:spPr>
      </p:pic>
      <p:pic>
        <p:nvPicPr>
          <p:cNvPr id="13" name="Afbeelding 14" descr="Afbeelding met tekening&#10;&#10;Automatisch gegenereerde beschrijving">
            <a:extLst>
              <a:ext uri="{FF2B5EF4-FFF2-40B4-BE49-F238E27FC236}">
                <a16:creationId xmlns:a16="http://schemas.microsoft.com/office/drawing/2014/main" id="{CC6AC488-576F-40E0-9EE0-D08C2CD2BADC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150592" y="5671833"/>
            <a:ext cx="1008044" cy="196502"/>
          </a:xfrm>
          <a:prstGeom prst="rect">
            <a:avLst/>
          </a:prstGeom>
        </p:spPr>
      </p:pic>
      <p:pic>
        <p:nvPicPr>
          <p:cNvPr id="15" name="Afbeelding 14" descr="Afbeelding met tekening&#10;&#10;Automatisch gegenereerde beschrijving">
            <a:extLst>
              <a:ext uri="{FF2B5EF4-FFF2-40B4-BE49-F238E27FC236}">
                <a16:creationId xmlns:a16="http://schemas.microsoft.com/office/drawing/2014/main" id="{68F77364-FBFA-4F35-877D-7EA1FAE213CD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7" y="5636715"/>
            <a:ext cx="793285" cy="320794"/>
          </a:xfrm>
          <a:prstGeom prst="rect">
            <a:avLst/>
          </a:prstGeom>
        </p:spPr>
      </p:pic>
      <p:pic>
        <p:nvPicPr>
          <p:cNvPr id="18" name="Afbeelding 17" descr="Afbeelding met teken, tekening, klok&#10;&#10;Automatisch gegenereerde beschrijving">
            <a:extLst>
              <a:ext uri="{FF2B5EF4-FFF2-40B4-BE49-F238E27FC236}">
                <a16:creationId xmlns:a16="http://schemas.microsoft.com/office/drawing/2014/main" id="{ED421AD5-656A-40D4-BF5A-3F5F16C0EE3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5" y="5171275"/>
            <a:ext cx="1356561" cy="217111"/>
          </a:xfrm>
          <a:prstGeom prst="rect">
            <a:avLst/>
          </a:prstGeom>
        </p:spPr>
      </p:pic>
      <p:pic>
        <p:nvPicPr>
          <p:cNvPr id="12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0AD6A3B3-FE02-4660-88E8-6EA25FC1893D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8753475" y="4326018"/>
            <a:ext cx="1019175" cy="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36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DBC Colours">
      <a:dk1>
        <a:srgbClr val="000000"/>
      </a:dk1>
      <a:lt1>
        <a:srgbClr val="FFFFFF"/>
      </a:lt1>
      <a:dk2>
        <a:srgbClr val="928E9B"/>
      </a:dk2>
      <a:lt2>
        <a:srgbClr val="F2F2F2"/>
      </a:lt2>
      <a:accent1>
        <a:srgbClr val="FEBC33"/>
      </a:accent1>
      <a:accent2>
        <a:srgbClr val="F58561"/>
      </a:accent2>
      <a:accent3>
        <a:srgbClr val="EF7D1A"/>
      </a:accent3>
      <a:accent4>
        <a:srgbClr val="004899"/>
      </a:accent4>
      <a:accent5>
        <a:srgbClr val="88A7B6"/>
      </a:accent5>
      <a:accent6>
        <a:srgbClr val="8EAADB"/>
      </a:accent6>
      <a:hlink>
        <a:srgbClr val="88A7B6"/>
      </a:hlink>
      <a:folHlink>
        <a:srgbClr val="F585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BD661C5061948A8F9A4B9913BB660" ma:contentTypeVersion="10" ma:contentTypeDescription="Een nieuw document maken." ma:contentTypeScope="" ma:versionID="e5c608bb5bf32bb23cc9415106229d8d">
  <xsd:schema xmlns:xsd="http://www.w3.org/2001/XMLSchema" xmlns:xs="http://www.w3.org/2001/XMLSchema" xmlns:p="http://schemas.microsoft.com/office/2006/metadata/properties" xmlns:ns3="a500279a-97b3-456a-a2f6-3619d4f9f664" targetNamespace="http://schemas.microsoft.com/office/2006/metadata/properties" ma:root="true" ma:fieldsID="1c521592ec8e099d230cd824c7869d49" ns3:_="">
    <xsd:import namespace="a500279a-97b3-456a-a2f6-3619d4f9f6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0279a-97b3-456a-a2f6-3619d4f9f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2F3C7-E7DF-47B0-98DB-F9937DF5D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0279a-97b3-456a-a2f6-3619d4f9f6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EF9AE-D4E5-4E5F-B3BC-FE36199D6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0540BE-8ADB-4234-A297-1B97754E3FF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260</Words>
  <Application>Microsoft Office PowerPoint</Application>
  <PresentationFormat>Breedbeeld</PresentationFormat>
  <Paragraphs>69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Dutch Blockchain Coalition</vt:lpstr>
      <vt:lpstr>Blockchain for Good</vt:lpstr>
      <vt:lpstr>Blockchain for Good</vt:lpstr>
      <vt:lpstr>Working in three action lines</vt:lpstr>
      <vt:lpstr>Lessons Learned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Blockchain Coalition</dc:title>
  <dc:creator>Peter Verkoulen</dc:creator>
  <cp:lastModifiedBy>Renske Stumpel</cp:lastModifiedBy>
  <cp:revision>3</cp:revision>
  <dcterms:created xsi:type="dcterms:W3CDTF">2020-04-21T09:02:19Z</dcterms:created>
  <dcterms:modified xsi:type="dcterms:W3CDTF">2021-02-04T15:50:37Z</dcterms:modified>
</cp:coreProperties>
</file>