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21" r:id="rId3"/>
    <p:sldId id="322" r:id="rId4"/>
    <p:sldId id="326" r:id="rId5"/>
    <p:sldId id="327" r:id="rId6"/>
    <p:sldId id="328" r:id="rId7"/>
    <p:sldId id="323" r:id="rId8"/>
    <p:sldId id="338" r:id="rId9"/>
    <p:sldId id="329" r:id="rId10"/>
    <p:sldId id="330" r:id="rId11"/>
    <p:sldId id="324" r:id="rId12"/>
    <p:sldId id="331" r:id="rId13"/>
    <p:sldId id="336" r:id="rId14"/>
    <p:sldId id="337" r:id="rId15"/>
    <p:sldId id="325" r:id="rId16"/>
    <p:sldId id="333" r:id="rId17"/>
    <p:sldId id="334" r:id="rId18"/>
    <p:sldId id="335" r:id="rId19"/>
    <p:sldId id="332" r:id="rId20"/>
    <p:sldId id="339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2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06837-F303-42D7-BC4C-C609C2E4B599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232DB-5F61-41DC-B11F-7E26FAE6288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63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2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240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86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128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02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91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8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781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90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8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208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E63F5-C19C-47F0-AF98-4F7AA8EECAED}" type="datetimeFigureOut">
              <a:rPr lang="nl-NL" smtClean="0"/>
              <a:pPr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BB7F-EE7F-4996-881D-19F8A2EC31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3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/>
          <a:stretch/>
        </p:blipFill>
        <p:spPr>
          <a:xfrm>
            <a:off x="0" y="692065"/>
            <a:ext cx="8674530" cy="340416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93965" y="932151"/>
            <a:ext cx="1014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CATCH</a:t>
            </a:r>
            <a:endParaRPr lang="nl-NL" sz="2000" dirty="0">
              <a:solidFill>
                <a:srgbClr val="033363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93965" y="357300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  <a:latin typeface="Century Gothic" panose="020B0502020202020204" pitchFamily="34" charset="0"/>
              </a:rPr>
              <a:t>Helge </a:t>
            </a:r>
            <a:r>
              <a:rPr lang="nl-NL" sz="14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Bormann </a:t>
            </a:r>
            <a:endParaRPr lang="nl-NL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nl-NL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Jade Hochschule</a:t>
            </a:r>
            <a:endParaRPr lang="nl-NL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01280" y="1846094"/>
            <a:ext cx="8811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DST-Tool-Training on climate change adaptation</a:t>
            </a:r>
          </a:p>
          <a:p>
            <a:endParaRPr lang="nl-N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nl-NL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Regional climate </a:t>
            </a:r>
            <a:r>
              <a:rPr lang="nl-NL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change, adaptation needs</a:t>
            </a:r>
            <a:endParaRPr lang="nl-NL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4405744" y="4999860"/>
            <a:ext cx="4738256" cy="18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 climate change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Clr>
                <a:srgbClr val="7C0030"/>
              </a:buClr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Sea level rise</a:t>
            </a: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Global change – IPCC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264420" y="6360041"/>
            <a:ext cx="11480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IPCC (2019)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85" y="2260096"/>
            <a:ext cx="9075987" cy="39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 climate change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What happens on the regional scale?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>
                <a:solidFill>
                  <a:srgbClr val="7C0030"/>
                </a:solidFill>
                <a:latin typeface="Century Gothic" panose="020B0502020202020204" pitchFamily="34" charset="0"/>
              </a:rPr>
              <a:t>National and regional analyses and reports are available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Observed and predicted trends are similar for regional warming and sea level 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Specific patterns are observed and projected for precipitation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Temperature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Weser-Ems region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131" y="2913670"/>
            <a:ext cx="6663490" cy="3677063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8480" y="6421456"/>
            <a:ext cx="20478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Bormann et al. (2020)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 climate change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What happens on the regional scale?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>
                <a:solidFill>
                  <a:srgbClr val="7C0030"/>
                </a:solidFill>
                <a:latin typeface="Century Gothic" panose="020B0502020202020204" pitchFamily="34" charset="0"/>
              </a:rPr>
              <a:t>National and regional analyses and reports are available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Observed and predicted trends are similar for regional warming and sea level 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Specific patterns are observed and projected for precipitation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Sea level rise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German </a:t>
            </a:r>
            <a:r>
              <a:rPr lang="en-US" dirty="0"/>
              <a:t>bight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8480" y="6421456"/>
            <a:ext cx="20478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Bormann et al.  (2020)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7533" y="2709769"/>
            <a:ext cx="6300603" cy="407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 climate change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What happens on the regional scale?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>
                <a:solidFill>
                  <a:srgbClr val="7C0030"/>
                </a:solidFill>
                <a:latin typeface="Century Gothic" panose="020B0502020202020204" pitchFamily="34" charset="0"/>
              </a:rPr>
              <a:t>National and regional analyses and reports are available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Hydrological impact studies (runoff generation in low lying areas)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Runoff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generation </a:t>
            </a:r>
          </a:p>
          <a:p>
            <a:r>
              <a:rPr lang="en-US" dirty="0" smtClean="0"/>
              <a:t>East </a:t>
            </a:r>
            <a:r>
              <a:rPr lang="en-US" dirty="0" err="1" smtClean="0"/>
              <a:t>Frisia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8480" y="6224974"/>
            <a:ext cx="15060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Bormann et al.  </a:t>
            </a:r>
          </a:p>
          <a:p>
            <a:pPr algn="l"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(2020)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218" y="2672851"/>
            <a:ext cx="7103632" cy="39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3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 climate change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What happens on the regional scale?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>
                <a:solidFill>
                  <a:srgbClr val="7C0030"/>
                </a:solidFill>
                <a:latin typeface="Century Gothic" panose="020B0502020202020204" pitchFamily="34" charset="0"/>
              </a:rPr>
              <a:t>National and regional analyses and reports are available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Hydrological impact studies (sluice hours for drainage)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Drainage</a:t>
            </a:r>
            <a:r>
              <a:rPr lang="en-US" dirty="0" smtClean="0"/>
              <a:t> </a:t>
            </a:r>
          </a:p>
          <a:p>
            <a:r>
              <a:rPr lang="en-US" dirty="0"/>
              <a:t>p</a:t>
            </a:r>
            <a:r>
              <a:rPr lang="en-US" dirty="0" smtClean="0"/>
              <a:t>otential </a:t>
            </a:r>
          </a:p>
          <a:p>
            <a:r>
              <a:rPr lang="en-US" dirty="0" smtClean="0"/>
              <a:t>East </a:t>
            </a:r>
            <a:r>
              <a:rPr lang="en-US" dirty="0" err="1" smtClean="0"/>
              <a:t>Frisia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8480" y="6224974"/>
            <a:ext cx="15060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Bormann et al.  </a:t>
            </a:r>
          </a:p>
          <a:p>
            <a:pPr algn="l"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(2020)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483" y="2492755"/>
            <a:ext cx="7028573" cy="42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 climate change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The sense of urgency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18" y="1856670"/>
            <a:ext cx="7143750" cy="4286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hteck 2"/>
          <p:cNvSpPr/>
          <p:nvPr/>
        </p:nvSpPr>
        <p:spPr>
          <a:xfrm>
            <a:off x="122993" y="6396649"/>
            <a:ext cx="9010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flooded village of </a:t>
            </a:r>
            <a:r>
              <a:rPr lang="en-US" dirty="0" err="1"/>
              <a:t>Dernau</a:t>
            </a:r>
            <a:r>
              <a:rPr lang="en-US" dirty="0"/>
              <a:t> after the night of the disaster in </a:t>
            </a:r>
            <a:r>
              <a:rPr lang="en-US" dirty="0" smtClean="0"/>
              <a:t>July 2021; </a:t>
            </a:r>
            <a:r>
              <a:rPr lang="de-DE" dirty="0" smtClean="0"/>
              <a:t>www.deutschland.de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27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 climate change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The sense of urgency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064886" y="6396649"/>
            <a:ext cx="6876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flood of 1953 </a:t>
            </a:r>
            <a:r>
              <a:rPr lang="en-US" dirty="0" smtClean="0"/>
              <a:t>in Zeeland (The Netherlands); </a:t>
            </a:r>
            <a:r>
              <a:rPr lang="de-DE" dirty="0"/>
              <a:t>www.rijkswaterstaat.nl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/>
          <a:srcRect l="9060" t="18094" r="9572" b="13393"/>
          <a:stretch/>
        </p:blipFill>
        <p:spPr>
          <a:xfrm>
            <a:off x="367503" y="1774356"/>
            <a:ext cx="8375342" cy="44076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19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 climate change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The sense of urgency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518177" y="6396649"/>
            <a:ext cx="6013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Arvika</a:t>
            </a:r>
            <a:r>
              <a:rPr lang="en-US" dirty="0" smtClean="0"/>
              <a:t> lake flooding in year 2000 (Sweden</a:t>
            </a:r>
            <a:r>
              <a:rPr lang="en-US" dirty="0"/>
              <a:t>); northsearegion.eu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/>
          <a:srcRect l="3318" t="26098" r="4316" b="21222"/>
          <a:stretch/>
        </p:blipFill>
        <p:spPr>
          <a:xfrm>
            <a:off x="65795" y="2368062"/>
            <a:ext cx="9073714" cy="32344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47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 climate change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The sense of urgency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416349" y="6454548"/>
            <a:ext cx="6437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Heavy </a:t>
            </a:r>
            <a:r>
              <a:rPr lang="de-DE" dirty="0" err="1" smtClean="0"/>
              <a:t>rainfall</a:t>
            </a:r>
            <a:r>
              <a:rPr lang="de-DE" dirty="0" smtClean="0"/>
              <a:t> in Oldenburg (Germany) in 2012; </a:t>
            </a:r>
            <a:r>
              <a:rPr lang="de-DE" dirty="0"/>
              <a:t>www.nwzonline.de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" t="1212" r="8077" b="10058"/>
          <a:stretch/>
        </p:blipFill>
        <p:spPr>
          <a:xfrm>
            <a:off x="691376" y="1657812"/>
            <a:ext cx="7679474" cy="45571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46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 climate change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Climate change makes adaptation necessary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endParaRPr lang="en-GB" sz="1600" i="1" dirty="0" smtClean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en-GB" sz="1600" i="1" dirty="0" smtClean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r>
              <a:rPr lang="en-GB" dirty="0" smtClean="0"/>
              <a:t>Clear indication of climate change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b="1" dirty="0" smtClean="0">
                <a:sym typeface="Wingdings" panose="05000000000000000000" pitchFamily="2" charset="2"/>
              </a:rPr>
              <a:t>Early adaptation </a:t>
            </a:r>
            <a:r>
              <a:rPr lang="en-GB" dirty="0" smtClean="0">
                <a:sym typeface="Wingdings" panose="05000000000000000000" pitchFamily="2" charset="2"/>
              </a:rPr>
              <a:t>is recommended to reduce damages and cost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698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 climate change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Clr>
                <a:srgbClr val="7C0030"/>
              </a:buClr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Observed global warming (history) </a:t>
            </a: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Global change – IPCC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7196"/>
          <a:stretch/>
        </p:blipFill>
        <p:spPr bwMode="auto">
          <a:xfrm>
            <a:off x="37671" y="2695744"/>
            <a:ext cx="4385339" cy="305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68670" y="6217416"/>
            <a:ext cx="11480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IPCC (2013)</a:t>
            </a:r>
            <a:endParaRPr lang="de-DE" sz="1600" dirty="0">
              <a:solidFill>
                <a:schemeClr val="tx1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4735172" y="1799421"/>
            <a:ext cx="4408828" cy="4843501"/>
            <a:chOff x="151140" y="1974692"/>
            <a:chExt cx="4408828" cy="4843501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1140" y="1974692"/>
              <a:ext cx="4408828" cy="4843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hteck 1"/>
            <p:cNvSpPr/>
            <p:nvPr/>
          </p:nvSpPr>
          <p:spPr>
            <a:xfrm>
              <a:off x="204537" y="2132592"/>
              <a:ext cx="288758" cy="2226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260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 climate change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Climate change makes adaptation necessary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0260"/>
            <a:ext cx="86294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C0030"/>
              </a:buClr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Effective adaptation according to IPCC (2014)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b="1" dirty="0">
                <a:sym typeface="Wingdings" panose="05000000000000000000" pitchFamily="2" charset="2"/>
              </a:rPr>
              <a:t>P</a:t>
            </a:r>
            <a:r>
              <a:rPr lang="en-GB" b="1" dirty="0" smtClean="0">
                <a:sym typeface="Wingdings" panose="05000000000000000000" pitchFamily="2" charset="2"/>
              </a:rPr>
              <a:t>lace-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>
                <a:sym typeface="Wingdings" panose="05000000000000000000" pitchFamily="2" charset="2"/>
              </a:rPr>
              <a:t>and </a:t>
            </a:r>
            <a:r>
              <a:rPr lang="en-GB" b="1" dirty="0" smtClean="0">
                <a:sym typeface="Wingdings" panose="05000000000000000000" pitchFamily="2" charset="2"/>
              </a:rPr>
              <a:t>context-specific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R</a:t>
            </a:r>
            <a:r>
              <a:rPr lang="en-US" dirty="0" smtClean="0">
                <a:sym typeface="Wingdings" panose="05000000000000000000" pitchFamily="2" charset="2"/>
              </a:rPr>
              <a:t>educing </a:t>
            </a:r>
            <a:r>
              <a:rPr lang="en-US" b="1" dirty="0">
                <a:sym typeface="Wingdings" panose="05000000000000000000" pitchFamily="2" charset="2"/>
              </a:rPr>
              <a:t>vulnerability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b="1" dirty="0">
                <a:sym typeface="Wingdings" panose="05000000000000000000" pitchFamily="2" charset="2"/>
              </a:rPr>
              <a:t>exposure</a:t>
            </a:r>
            <a:r>
              <a:rPr lang="en-US" dirty="0">
                <a:sym typeface="Wingdings" panose="05000000000000000000" pitchFamily="2" charset="2"/>
              </a:rPr>
              <a:t> to present climate variability </a:t>
            </a: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Consider </a:t>
            </a:r>
            <a:r>
              <a:rPr lang="en-US" b="1" dirty="0">
                <a:sym typeface="Wingdings" panose="05000000000000000000" pitchFamily="2" charset="2"/>
              </a:rPr>
              <a:t>societal</a:t>
            </a:r>
            <a:r>
              <a:rPr lang="en-US" dirty="0">
                <a:sym typeface="Wingdings" panose="05000000000000000000" pitchFamily="2" charset="2"/>
              </a:rPr>
              <a:t> values, objectives, and </a:t>
            </a:r>
            <a:r>
              <a:rPr lang="en-US" b="1" dirty="0">
                <a:sym typeface="Wingdings" panose="05000000000000000000" pitchFamily="2" charset="2"/>
              </a:rPr>
              <a:t>risk</a:t>
            </a:r>
            <a:r>
              <a:rPr lang="en-US" dirty="0">
                <a:sym typeface="Wingdings" panose="05000000000000000000" pitchFamily="2" charset="2"/>
              </a:rPr>
              <a:t> perceptions </a:t>
            </a: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I</a:t>
            </a:r>
            <a:r>
              <a:rPr lang="en-GB" dirty="0" smtClean="0">
                <a:sym typeface="Wingdings" panose="05000000000000000000" pitchFamily="2" charset="2"/>
              </a:rPr>
              <a:t>ncentives </a:t>
            </a:r>
            <a:r>
              <a:rPr lang="en-GB" dirty="0">
                <a:sym typeface="Wingdings" panose="05000000000000000000" pitchFamily="2" charset="2"/>
              </a:rPr>
              <a:t>for </a:t>
            </a:r>
            <a:r>
              <a:rPr lang="en-GB" b="1" dirty="0">
                <a:sym typeface="Wingdings" panose="05000000000000000000" pitchFamily="2" charset="2"/>
              </a:rPr>
              <a:t>anticipating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and </a:t>
            </a:r>
            <a:r>
              <a:rPr lang="en-GB" b="1" dirty="0">
                <a:sym typeface="Wingdings" panose="05000000000000000000" pitchFamily="2" charset="2"/>
              </a:rPr>
              <a:t>reducing</a:t>
            </a:r>
            <a:r>
              <a:rPr lang="en-GB" dirty="0">
                <a:sym typeface="Wingdings" panose="05000000000000000000" pitchFamily="2" charset="2"/>
              </a:rPr>
              <a:t> impacts</a:t>
            </a:r>
            <a:endParaRPr lang="en-GB" dirty="0" smtClean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Constraints: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Pure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Available budgets are not sufficient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i="1" dirty="0" smtClean="0">
                <a:sym typeface="Wingdings" panose="05000000000000000000" pitchFamily="2" charset="2"/>
              </a:rPr>
              <a:t>The CATCH climate adaptation tool aims at compensating such constraints and supporting successful climate change adaptation!</a:t>
            </a:r>
            <a:endParaRPr lang="en-GB" i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787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 climate change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Clr>
                <a:srgbClr val="7C0030"/>
              </a:buClr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Observed change in precipitation</a:t>
            </a: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Global change – IPCC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924" y="2060848"/>
            <a:ext cx="850009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816417" y="6444127"/>
            <a:ext cx="11480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IPCC (2013)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 climate change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Clr>
                <a:srgbClr val="7C0030"/>
              </a:buClr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Projected global warming (future) </a:t>
            </a: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Global change – IPCC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38506" y="6428116"/>
            <a:ext cx="1311275" cy="3190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1313" indent="-341313">
              <a:buFont typeface="Arial" charset="0"/>
              <a:buNone/>
            </a:pPr>
            <a:r>
              <a:rPr lang="de-DE" sz="1600" dirty="0">
                <a:solidFill>
                  <a:schemeClr val="tx1"/>
                </a:solidFill>
              </a:rPr>
              <a:t>www.ipcc.ch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1439" y="2200236"/>
            <a:ext cx="6439160" cy="431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4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 climate change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Clr>
                <a:srgbClr val="7C0030"/>
              </a:buClr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Projected global warming (uncertain future) </a:t>
            </a: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Global change – IPCC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28470" y="6400245"/>
            <a:ext cx="11480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IPCC (2013)</a:t>
            </a:r>
            <a:endParaRPr lang="de-DE" sz="1600" dirty="0">
              <a:solidFill>
                <a:schemeClr val="tx1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2181467" y="2082194"/>
            <a:ext cx="5297506" cy="4656605"/>
            <a:chOff x="2181467" y="2082194"/>
            <a:chExt cx="5297506" cy="4656605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" r="-409"/>
            <a:stretch/>
          </p:blipFill>
          <p:spPr bwMode="auto">
            <a:xfrm>
              <a:off x="2181467" y="2082194"/>
              <a:ext cx="5263387" cy="4656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hteck 1"/>
            <p:cNvSpPr/>
            <p:nvPr/>
          </p:nvSpPr>
          <p:spPr>
            <a:xfrm>
              <a:off x="7399216" y="4858603"/>
              <a:ext cx="79757" cy="15416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3092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983" y="2012866"/>
            <a:ext cx="7236297" cy="47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 climate change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Clr>
                <a:srgbClr val="7C0030"/>
              </a:buClr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Projected change in precipitation</a:t>
            </a: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Global change – IPCC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816417" y="6444127"/>
            <a:ext cx="11480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IPCC (2013)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 climate change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Clr>
                <a:srgbClr val="7C0030"/>
              </a:buClr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Extreme events</a:t>
            </a: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Global change – IPCC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624" y="2132592"/>
            <a:ext cx="8883997" cy="428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816417" y="6444127"/>
            <a:ext cx="11480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IPCC (2013)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 climate change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Clr>
                <a:srgbClr val="7C0030"/>
              </a:buClr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Water related extreme events</a:t>
            </a: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Global change – IPCC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816417" y="6444127"/>
            <a:ext cx="11480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IPCC (2014)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3222" y="2217851"/>
            <a:ext cx="672319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1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-1" r="4317" b="80227"/>
          <a:stretch/>
        </p:blipFill>
        <p:spPr>
          <a:xfrm>
            <a:off x="-1" y="131618"/>
            <a:ext cx="7289227" cy="727363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451" b="8257"/>
          <a:stretch/>
        </p:blipFill>
        <p:spPr>
          <a:xfrm>
            <a:off x="7380512" y="145901"/>
            <a:ext cx="1685109" cy="66082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18656" y="268222"/>
            <a:ext cx="84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Regional climate change</a:t>
            </a:r>
            <a:endParaRPr lang="nl-N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kstvak 11">
            <a:extLst>
              <a:ext uri="{FF2B5EF4-FFF2-40B4-BE49-F238E27FC236}">
                <a16:creationId xmlns:a16="http://schemas.microsoft.com/office/drawing/2014/main" id="{0690EDF4-0AA0-4885-97D8-9CCDFDD92D52}"/>
              </a:ext>
            </a:extLst>
          </p:cNvPr>
          <p:cNvSpPr txBox="1"/>
          <p:nvPr/>
        </p:nvSpPr>
        <p:spPr>
          <a:xfrm>
            <a:off x="318656" y="1547817"/>
            <a:ext cx="8629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Clr>
                <a:srgbClr val="7C0030"/>
              </a:buClr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Extreme events</a:t>
            </a:r>
          </a:p>
        </p:txBody>
      </p:sp>
      <p:sp>
        <p:nvSpPr>
          <p:cNvPr id="7" name="Tekstvak 12">
            <a:extLst>
              <a:ext uri="{FF2B5EF4-FFF2-40B4-BE49-F238E27FC236}">
                <a16:creationId xmlns:a16="http://schemas.microsoft.com/office/drawing/2014/main" id="{681CE13E-2A3B-4381-A943-60F70D847C14}"/>
              </a:ext>
            </a:extLst>
          </p:cNvPr>
          <p:cNvSpPr txBox="1"/>
          <p:nvPr/>
        </p:nvSpPr>
        <p:spPr>
          <a:xfrm>
            <a:off x="318656" y="1078989"/>
            <a:ext cx="819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C0030"/>
                </a:solidFill>
                <a:latin typeface="Century Gothic" panose="020B0502020202020204" pitchFamily="34" charset="0"/>
              </a:rPr>
              <a:t>Global change – IPCC</a:t>
            </a:r>
            <a:endParaRPr lang="en-US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  <a:p>
            <a:endParaRPr lang="nl-NL" sz="1600" i="1" dirty="0">
              <a:solidFill>
                <a:srgbClr val="7C003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583191-0593-4DE5-B2D6-3044B0EB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16" y="943332"/>
            <a:ext cx="1426128" cy="670034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19011" y="6345520"/>
            <a:ext cx="11480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600" dirty="0" smtClean="0">
                <a:solidFill>
                  <a:schemeClr val="tx1"/>
                </a:solidFill>
              </a:rPr>
              <a:t>IPCC (2013)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6204" y="1547817"/>
            <a:ext cx="5940090" cy="513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76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76C971372F6498C4811AB6721EF00" ma:contentTypeVersion="14" ma:contentTypeDescription="Een nieuw document maken." ma:contentTypeScope="" ma:versionID="ea91a5291415c978555ae7c2f3d7fdbc">
  <xsd:schema xmlns:xsd="http://www.w3.org/2001/XMLSchema" xmlns:xs="http://www.w3.org/2001/XMLSchema" xmlns:p="http://schemas.microsoft.com/office/2006/metadata/properties" xmlns:ns2="af5a1ab2-f5c3-453a-b6d1-be2bf0917db4" xmlns:ns3="67c45684-99ef-4564-9155-f80be5f6b570" targetNamespace="http://schemas.microsoft.com/office/2006/metadata/properties" ma:root="true" ma:fieldsID="4c06c5116d32f5e12489eca5d87eeac6" ns2:_="" ns3:_="">
    <xsd:import namespace="af5a1ab2-f5c3-453a-b6d1-be2bf0917db4"/>
    <xsd:import namespace="67c45684-99ef-4564-9155-f80be5f6b5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5a1ab2-f5c3-453a-b6d1-be2bf0917d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652d343c-fcd9-424f-9240-36ce493a3f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45684-99ef-4564-9155-f80be5f6b570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92b9c90-a780-4049-93c4-aa666e74d0dc}" ma:internalName="TaxCatchAll" ma:showField="CatchAllData" ma:web="67c45684-99ef-4564-9155-f80be5f6b5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c45684-99ef-4564-9155-f80be5f6b570" xsi:nil="true"/>
    <lcf76f155ced4ddcb4097134ff3c332f xmlns="af5a1ab2-f5c3-453a-b6d1-be2bf0917d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A3C7211-7259-4008-ABB2-7F6EAE8BDE0A}"/>
</file>

<file path=customXml/itemProps2.xml><?xml version="1.0" encoding="utf-8"?>
<ds:datastoreItem xmlns:ds="http://schemas.openxmlformats.org/officeDocument/2006/customXml" ds:itemID="{382F1E76-74DD-435B-BCF1-3A01B0926D28}"/>
</file>

<file path=customXml/itemProps3.xml><?xml version="1.0" encoding="utf-8"?>
<ds:datastoreItem xmlns:ds="http://schemas.openxmlformats.org/officeDocument/2006/customXml" ds:itemID="{90831456-8A32-4C8C-A3BC-024C8E4E445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494</Words>
  <Application>Microsoft Office PowerPoint</Application>
  <PresentationFormat>Bildschirmpräsentation (4:3)</PresentationFormat>
  <Paragraphs>122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Wingdings</vt:lpstr>
      <vt:lpstr>Kantoorthema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Waterschap Vechtstromen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Mirle van Huet</dc:creator>
  <cp:lastModifiedBy>Helge Bormann</cp:lastModifiedBy>
  <cp:revision>156</cp:revision>
  <dcterms:created xsi:type="dcterms:W3CDTF">2017-11-02T12:57:19Z</dcterms:created>
  <dcterms:modified xsi:type="dcterms:W3CDTF">2022-12-08T13:51:37Z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0x010100B1376C971372F6498C4811AB6721EF00</vt:lpwstr>
  </property>
  <property fmtid="{D5CDD505-2E9C-101B-9397-08002B2CF9AE}" pid="3" name="MediaServiceImageTags">
    <vt:lpwstr/>
  </property>
</Properties>
</file>