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1" r:id="rId3"/>
    <p:sldId id="322" r:id="rId4"/>
    <p:sldId id="323" r:id="rId5"/>
    <p:sldId id="324" r:id="rId6"/>
    <p:sldId id="325" r:id="rId7"/>
    <p:sldId id="328" r:id="rId8"/>
    <p:sldId id="326" r:id="rId9"/>
    <p:sldId id="327" r:id="rId10"/>
    <p:sldId id="333" r:id="rId11"/>
    <p:sldId id="332" r:id="rId12"/>
    <p:sldId id="334" r:id="rId13"/>
    <p:sldId id="331" r:id="rId14"/>
    <p:sldId id="329" r:id="rId15"/>
    <p:sldId id="335" r:id="rId16"/>
    <p:sldId id="330"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112" d="100"/>
          <a:sy n="112" d="100"/>
        </p:scale>
        <p:origin x="182" y="8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6837-F303-42D7-BC4C-C609C2E4B599}" type="datetimeFigureOut">
              <a:rPr lang="nl-NL" smtClean="0"/>
              <a:pPr/>
              <a:t>8-12-2022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232DB-5F61-41DC-B11F-7E26FAE62888}" type="slidenum">
              <a:rPr lang="nl-NL" smtClean="0"/>
              <a:pPr/>
              <a:t>‹Nr.›</a:t>
            </a:fld>
            <a:endParaRPr lang="nl-NL"/>
          </a:p>
        </p:txBody>
      </p:sp>
    </p:spTree>
    <p:extLst>
      <p:ext uri="{BB962C8B-B14F-4D97-AF65-F5344CB8AC3E}">
        <p14:creationId xmlns:p14="http://schemas.microsoft.com/office/powerpoint/2010/main" val="301563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D0E63F5-C19C-47F0-AF98-4F7AA8EECAED}" type="datetimeFigureOut">
              <a:rPr lang="nl-NL" smtClean="0"/>
              <a:pPr/>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21982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0E63F5-C19C-47F0-AF98-4F7AA8EECAED}" type="datetimeFigureOut">
              <a:rPr lang="nl-NL" smtClean="0"/>
              <a:pPr/>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332240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0E63F5-C19C-47F0-AF98-4F7AA8EECAED}" type="datetimeFigureOut">
              <a:rPr lang="nl-NL" smtClean="0"/>
              <a:pPr/>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375186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0E63F5-C19C-47F0-AF98-4F7AA8EECAED}" type="datetimeFigureOut">
              <a:rPr lang="nl-NL" smtClean="0"/>
              <a:pPr/>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230128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AD0E63F5-C19C-47F0-AF98-4F7AA8EECAED}" type="datetimeFigureOut">
              <a:rPr lang="nl-NL" smtClean="0"/>
              <a:pPr/>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146202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D0E63F5-C19C-47F0-AF98-4F7AA8EECAED}" type="datetimeFigureOut">
              <a:rPr lang="nl-NL" smtClean="0"/>
              <a:pPr/>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295791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D0E63F5-C19C-47F0-AF98-4F7AA8EECAED}" type="datetimeFigureOut">
              <a:rPr lang="nl-NL" smtClean="0"/>
              <a:pPr/>
              <a:t>8-12-2022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34628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D0E63F5-C19C-47F0-AF98-4F7AA8EECAED}" type="datetimeFigureOut">
              <a:rPr lang="nl-NL" smtClean="0"/>
              <a:pPr/>
              <a:t>8-12-2022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42178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E63F5-C19C-47F0-AF98-4F7AA8EECAED}" type="datetimeFigureOut">
              <a:rPr lang="nl-NL" smtClean="0"/>
              <a:pPr/>
              <a:t>8-12-2022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56090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AD0E63F5-C19C-47F0-AF98-4F7AA8EECAED}" type="datetimeFigureOut">
              <a:rPr lang="nl-NL" smtClean="0"/>
              <a:pPr/>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3289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AD0E63F5-C19C-47F0-AF98-4F7AA8EECAED}" type="datetimeFigureOut">
              <a:rPr lang="nl-NL" smtClean="0"/>
              <a:pPr/>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26BB7F-EE7F-4996-881D-19F8A2EC311E}" type="slidenum">
              <a:rPr lang="nl-NL" smtClean="0"/>
              <a:pPr/>
              <a:t>‹Nr.›</a:t>
            </a:fld>
            <a:endParaRPr lang="nl-NL"/>
          </a:p>
        </p:txBody>
      </p:sp>
    </p:spTree>
    <p:extLst>
      <p:ext uri="{BB962C8B-B14F-4D97-AF65-F5344CB8AC3E}">
        <p14:creationId xmlns:p14="http://schemas.microsoft.com/office/powerpoint/2010/main" val="184208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63F5-C19C-47F0-AF98-4F7AA8EECAED}" type="datetimeFigureOut">
              <a:rPr lang="nl-NL" smtClean="0"/>
              <a:pPr/>
              <a:t>8-12-2022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BB7F-EE7F-4996-881D-19F8A2EC311E}" type="slidenum">
              <a:rPr lang="nl-NL" smtClean="0"/>
              <a:pPr/>
              <a:t>‹Nr.›</a:t>
            </a:fld>
            <a:endParaRPr lang="nl-NL"/>
          </a:p>
        </p:txBody>
      </p:sp>
    </p:spTree>
    <p:extLst>
      <p:ext uri="{BB962C8B-B14F-4D97-AF65-F5344CB8AC3E}">
        <p14:creationId xmlns:p14="http://schemas.microsoft.com/office/powerpoint/2010/main" val="158239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4029"/>
          <a:stretch/>
        </p:blipFill>
        <p:spPr>
          <a:xfrm>
            <a:off x="0" y="692065"/>
            <a:ext cx="8674530" cy="3404163"/>
          </a:xfrm>
          <a:prstGeom prst="rect">
            <a:avLst/>
          </a:prstGeom>
        </p:spPr>
      </p:pic>
      <p:sp>
        <p:nvSpPr>
          <p:cNvPr id="5" name="Tekstvak 4"/>
          <p:cNvSpPr txBox="1"/>
          <p:nvPr/>
        </p:nvSpPr>
        <p:spPr>
          <a:xfrm>
            <a:off x="193965" y="932151"/>
            <a:ext cx="10141526" cy="646331"/>
          </a:xfrm>
          <a:prstGeom prst="rect">
            <a:avLst/>
          </a:prstGeom>
          <a:noFill/>
        </p:spPr>
        <p:txBody>
          <a:bodyPr wrap="square" rtlCol="0">
            <a:spAutoFit/>
          </a:bodyPr>
          <a:lstStyle/>
          <a:p>
            <a:r>
              <a:rPr lang="nl-NL" sz="3600" dirty="0">
                <a:solidFill>
                  <a:schemeClr val="bg1"/>
                </a:solidFill>
                <a:latin typeface="Century Gothic" panose="020B0502020202020204" pitchFamily="34" charset="0"/>
              </a:rPr>
              <a:t>CATCH</a:t>
            </a:r>
            <a:endParaRPr lang="nl-NL" sz="2000" dirty="0">
              <a:solidFill>
                <a:srgbClr val="033363"/>
              </a:solidFill>
              <a:latin typeface="Century Gothic" panose="020B0502020202020204" pitchFamily="34" charset="0"/>
            </a:endParaRPr>
          </a:p>
        </p:txBody>
      </p:sp>
      <p:sp>
        <p:nvSpPr>
          <p:cNvPr id="6" name="Tekstvak 5"/>
          <p:cNvSpPr txBox="1"/>
          <p:nvPr/>
        </p:nvSpPr>
        <p:spPr>
          <a:xfrm>
            <a:off x="193965" y="3573008"/>
            <a:ext cx="8064896" cy="523220"/>
          </a:xfrm>
          <a:prstGeom prst="rect">
            <a:avLst/>
          </a:prstGeom>
          <a:noFill/>
        </p:spPr>
        <p:txBody>
          <a:bodyPr wrap="square" rtlCol="0">
            <a:spAutoFit/>
          </a:bodyPr>
          <a:lstStyle/>
          <a:p>
            <a:r>
              <a:rPr lang="nl-NL" sz="1400" b="1">
                <a:solidFill>
                  <a:schemeClr val="bg1"/>
                </a:solidFill>
                <a:latin typeface="Century Gothic" panose="020B0502020202020204" pitchFamily="34" charset="0"/>
              </a:rPr>
              <a:t>Helge </a:t>
            </a:r>
            <a:r>
              <a:rPr lang="nl-NL" sz="1400" b="1" smtClean="0">
                <a:solidFill>
                  <a:schemeClr val="bg1"/>
                </a:solidFill>
                <a:latin typeface="Century Gothic" panose="020B0502020202020204" pitchFamily="34" charset="0"/>
              </a:rPr>
              <a:t>Bormann </a:t>
            </a:r>
            <a:endParaRPr lang="nl-NL" sz="1400" b="1" dirty="0">
              <a:solidFill>
                <a:schemeClr val="bg1"/>
              </a:solidFill>
              <a:latin typeface="Century Gothic" panose="020B0502020202020204" pitchFamily="34" charset="0"/>
            </a:endParaRPr>
          </a:p>
          <a:p>
            <a:r>
              <a:rPr lang="nl-NL" sz="1400" b="1" dirty="0">
                <a:solidFill>
                  <a:schemeClr val="bg1"/>
                </a:solidFill>
                <a:latin typeface="Century Gothic" panose="020B0502020202020204" pitchFamily="34" charset="0"/>
              </a:rPr>
              <a:t>Jade Hochschule</a:t>
            </a:r>
            <a:endParaRPr lang="nl-NL" sz="1400" dirty="0">
              <a:solidFill>
                <a:schemeClr val="bg1"/>
              </a:solidFill>
              <a:latin typeface="Century Gothic" panose="020B0502020202020204" pitchFamily="34" charset="0"/>
            </a:endParaRPr>
          </a:p>
        </p:txBody>
      </p:sp>
      <p:sp>
        <p:nvSpPr>
          <p:cNvPr id="7" name="Tekstvak 6"/>
          <p:cNvSpPr txBox="1"/>
          <p:nvPr/>
        </p:nvSpPr>
        <p:spPr>
          <a:xfrm>
            <a:off x="201280" y="1846094"/>
            <a:ext cx="8811046" cy="1323439"/>
          </a:xfrm>
          <a:prstGeom prst="rect">
            <a:avLst/>
          </a:prstGeom>
          <a:noFill/>
        </p:spPr>
        <p:txBody>
          <a:bodyPr wrap="square" rtlCol="0">
            <a:spAutoFit/>
          </a:bodyPr>
          <a:lstStyle/>
          <a:p>
            <a:r>
              <a:rPr lang="nl-NL" sz="2000" dirty="0">
                <a:solidFill>
                  <a:schemeClr val="bg1"/>
                </a:solidFill>
                <a:latin typeface="Century Gothic" panose="020B0502020202020204" pitchFamily="34" charset="0"/>
              </a:rPr>
              <a:t>DST-Tool-Training on climate change adaptation</a:t>
            </a:r>
          </a:p>
          <a:p>
            <a:endParaRPr lang="nl-NL" sz="2000" dirty="0">
              <a:solidFill>
                <a:schemeClr val="bg1"/>
              </a:solidFill>
              <a:latin typeface="Century Gothic" panose="020B0502020202020204" pitchFamily="34" charset="0"/>
            </a:endParaRPr>
          </a:p>
          <a:p>
            <a:r>
              <a:rPr lang="en-US" sz="2000" dirty="0" smtClean="0">
                <a:solidFill>
                  <a:schemeClr val="bg1"/>
                </a:solidFill>
                <a:latin typeface="Century Gothic" panose="020B0502020202020204" pitchFamily="34" charset="0"/>
              </a:rPr>
              <a:t>The self-assessment of cities, </a:t>
            </a:r>
          </a:p>
          <a:p>
            <a:r>
              <a:rPr lang="en-US" sz="2000" dirty="0" smtClean="0">
                <a:solidFill>
                  <a:schemeClr val="bg1"/>
                </a:solidFill>
                <a:latin typeface="Century Gothic" panose="020B0502020202020204" pitchFamily="34" charset="0"/>
              </a:rPr>
              <a:t>based on the Water Sensitive City theory</a:t>
            </a:r>
            <a:endParaRPr lang="nl-NL" sz="2000" dirty="0">
              <a:solidFill>
                <a:schemeClr val="bg1"/>
              </a:solidFill>
              <a:latin typeface="Century Gothic" panose="020B0502020202020204" pitchFamily="34" charset="0"/>
            </a:endParaRPr>
          </a:p>
        </p:txBody>
      </p:sp>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4405744" y="4999860"/>
            <a:ext cx="4738256" cy="1858140"/>
          </a:xfrm>
          <a:prstGeom prst="rect">
            <a:avLst/>
          </a:prstGeom>
        </p:spPr>
      </p:pic>
    </p:spTree>
    <p:extLst>
      <p:ext uri="{BB962C8B-B14F-4D97-AF65-F5344CB8AC3E}">
        <p14:creationId xmlns:p14="http://schemas.microsoft.com/office/powerpoint/2010/main" val="264961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584775"/>
          </a:xfrm>
          <a:prstGeom prst="rect">
            <a:avLst/>
          </a:prstGeom>
          <a:noFill/>
        </p:spPr>
        <p:txBody>
          <a:bodyPr wrap="square" rtlCol="0">
            <a:spAutoFit/>
          </a:bodyPr>
          <a:lstStyle/>
          <a:p>
            <a:r>
              <a:rPr lang="de-DE" sz="1600" i="1" smtClean="0">
                <a:solidFill>
                  <a:srgbClr val="7C0030"/>
                </a:solidFill>
                <a:latin typeface="Century Gothic" panose="020B0502020202020204" pitchFamily="34" charset="0"/>
              </a:rPr>
              <a:t>CATCH Tool</a:t>
            </a:r>
            <a:endParaRPr lang="nl-NL" sz="1600" i="1" dirty="0">
              <a:solidFill>
                <a:srgbClr val="7C0030"/>
              </a:solidFill>
              <a:latin typeface="Century Gothic" panose="020B0502020202020204" pitchFamily="34" charset="0"/>
            </a:endParaRPr>
          </a:p>
          <a:p>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pic>
        <p:nvPicPr>
          <p:cNvPr id="2" name="Grafik 1"/>
          <p:cNvPicPr>
            <a:picLocks noChangeAspect="1"/>
          </p:cNvPicPr>
          <p:nvPr/>
        </p:nvPicPr>
        <p:blipFill>
          <a:blip r:embed="rId5"/>
          <a:stretch>
            <a:fillRect/>
          </a:stretch>
        </p:blipFill>
        <p:spPr>
          <a:xfrm>
            <a:off x="182324" y="1414061"/>
            <a:ext cx="8710302" cy="5443939"/>
          </a:xfrm>
          <a:prstGeom prst="rect">
            <a:avLst/>
          </a:prstGeom>
        </p:spPr>
      </p:pic>
    </p:spTree>
    <p:extLst>
      <p:ext uri="{BB962C8B-B14F-4D97-AF65-F5344CB8AC3E}">
        <p14:creationId xmlns:p14="http://schemas.microsoft.com/office/powerpoint/2010/main" val="58843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584775"/>
          </a:xfrm>
          <a:prstGeom prst="rect">
            <a:avLst/>
          </a:prstGeom>
          <a:noFill/>
        </p:spPr>
        <p:txBody>
          <a:bodyPr wrap="square" rtlCol="0">
            <a:spAutoFit/>
          </a:bodyPr>
          <a:lstStyle/>
          <a:p>
            <a:r>
              <a:rPr lang="de-DE" sz="1600" i="1" dirty="0" smtClean="0">
                <a:solidFill>
                  <a:srgbClr val="7C0030"/>
                </a:solidFill>
                <a:latin typeface="Century Gothic" panose="020B0502020202020204" pitchFamily="34" charset="0"/>
              </a:rPr>
              <a:t>CATCH Tool</a:t>
            </a:r>
            <a:endParaRPr lang="nl-NL" sz="1600" i="1" dirty="0">
              <a:solidFill>
                <a:srgbClr val="7C0030"/>
              </a:solidFill>
              <a:latin typeface="Century Gothic" panose="020B0502020202020204" pitchFamily="34" charset="0"/>
            </a:endParaRPr>
          </a:p>
          <a:p>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pic>
        <p:nvPicPr>
          <p:cNvPr id="3" name="Grafik 2"/>
          <p:cNvPicPr>
            <a:picLocks noChangeAspect="1"/>
          </p:cNvPicPr>
          <p:nvPr/>
        </p:nvPicPr>
        <p:blipFill rotWithShape="1">
          <a:blip r:embed="rId5"/>
          <a:srcRect l="7895" t="9263" r="13289" b="25053"/>
          <a:stretch/>
        </p:blipFill>
        <p:spPr>
          <a:xfrm>
            <a:off x="813282" y="2110908"/>
            <a:ext cx="7206917" cy="3753854"/>
          </a:xfrm>
          <a:prstGeom prst="rect">
            <a:avLst/>
          </a:prstGeom>
        </p:spPr>
      </p:pic>
      <p:sp>
        <p:nvSpPr>
          <p:cNvPr id="12" name="Tekstvak 11">
            <a:extLst>
              <a:ext uri="{FF2B5EF4-FFF2-40B4-BE49-F238E27FC236}">
                <a16:creationId xmlns:a16="http://schemas.microsoft.com/office/drawing/2014/main" id="{0690EDF4-0AA0-4885-97D8-9CCDFDD92D52}"/>
              </a:ext>
            </a:extLst>
          </p:cNvPr>
          <p:cNvSpPr txBox="1"/>
          <p:nvPr/>
        </p:nvSpPr>
        <p:spPr>
          <a:xfrm>
            <a:off x="318656" y="1547817"/>
            <a:ext cx="8629401" cy="1169551"/>
          </a:xfrm>
          <a:prstGeom prst="rect">
            <a:avLst/>
          </a:prstGeom>
          <a:noFill/>
        </p:spPr>
        <p:txBody>
          <a:bodyPr wrap="square" rtlCol="0">
            <a:spAutoFit/>
          </a:bodyPr>
          <a:lstStyle/>
          <a:p>
            <a:r>
              <a:rPr lang="en-GB" sz="1600" i="1" dirty="0" smtClean="0">
                <a:solidFill>
                  <a:srgbClr val="7C0030"/>
                </a:solidFill>
                <a:latin typeface="Century Gothic" panose="020B0502020202020204" pitchFamily="34" charset="0"/>
              </a:rPr>
              <a:t>Assessing the state for the three pillars of WSC</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197993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de-DE" sz="1600" i="1" dirty="0">
                <a:solidFill>
                  <a:srgbClr val="7C0030"/>
                </a:solidFill>
                <a:latin typeface="Century Gothic" panose="020B0502020202020204" pitchFamily="34" charset="0"/>
              </a:rPr>
              <a:t>CATCH Tool</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2831544"/>
          </a:xfrm>
          <a:prstGeom prst="rect">
            <a:avLst/>
          </a:prstGeom>
          <a:noFill/>
        </p:spPr>
        <p:txBody>
          <a:bodyPr wrap="square" rtlCol="0">
            <a:spAutoFit/>
          </a:bodyPr>
          <a:lstStyle/>
          <a:p>
            <a:pPr>
              <a:buClr>
                <a:srgbClr val="7C0030"/>
              </a:buClr>
            </a:pPr>
            <a:r>
              <a:rPr lang="en-GB" sz="1600" i="1" dirty="0" smtClean="0">
                <a:solidFill>
                  <a:srgbClr val="7C0030"/>
                </a:solidFill>
                <a:latin typeface="Century Gothic" panose="020B0502020202020204" pitchFamily="34" charset="0"/>
              </a:rPr>
              <a:t>Answering questions by selecting pre-defined answer</a:t>
            </a:r>
          </a:p>
          <a:p>
            <a:endParaRPr lang="en-GB" dirty="0" smtClean="0"/>
          </a:p>
          <a:p>
            <a:pPr marL="285750" indent="-285750">
              <a:buFont typeface="Arial" panose="020B0604020202020204" pitchFamily="34" charset="0"/>
              <a:buChar char="•"/>
            </a:pPr>
            <a:r>
              <a:rPr lang="en-GB" b="1" dirty="0" smtClean="0"/>
              <a:t>Cities as water supply catchments</a:t>
            </a:r>
            <a:r>
              <a:rPr lang="en-GB" dirty="0" smtClean="0"/>
              <a:t>: </a:t>
            </a:r>
          </a:p>
          <a:p>
            <a:r>
              <a:rPr lang="en-GB" dirty="0" smtClean="0"/>
              <a:t>      </a:t>
            </a:r>
            <a:r>
              <a:rPr lang="en-GB" dirty="0" smtClean="0">
                <a:sym typeface="Wingdings" panose="05000000000000000000" pitchFamily="2" charset="2"/>
              </a:rPr>
              <a:t> 9 questions</a:t>
            </a:r>
          </a:p>
          <a:p>
            <a:endParaRPr lang="en-GB" dirty="0" smtClean="0"/>
          </a:p>
          <a:p>
            <a:pPr marL="285750" indent="-285750">
              <a:buFont typeface="Arial" panose="020B0604020202020204" pitchFamily="34" charset="0"/>
              <a:buChar char="•"/>
            </a:pPr>
            <a:r>
              <a:rPr lang="en-GB" b="1" dirty="0" smtClean="0"/>
              <a:t>Cities providing ecosystem services</a:t>
            </a:r>
            <a:r>
              <a:rPr lang="en-GB" dirty="0" smtClean="0"/>
              <a:t>:</a:t>
            </a:r>
          </a:p>
          <a:p>
            <a:r>
              <a:rPr lang="en-GB" dirty="0" smtClean="0"/>
              <a:t>      </a:t>
            </a:r>
            <a:r>
              <a:rPr lang="en-GB" dirty="0" smtClean="0">
                <a:sym typeface="Wingdings" panose="05000000000000000000" pitchFamily="2" charset="2"/>
              </a:rPr>
              <a:t> 6 questions</a:t>
            </a:r>
          </a:p>
          <a:p>
            <a:endParaRPr lang="en-GB" dirty="0" smtClean="0"/>
          </a:p>
          <a:p>
            <a:pPr marL="285750" indent="-285750">
              <a:buFont typeface="Arial" panose="020B0604020202020204" pitchFamily="34" charset="0"/>
              <a:buChar char="•"/>
            </a:pPr>
            <a:r>
              <a:rPr lang="en-GB" b="1" dirty="0" smtClean="0"/>
              <a:t>Cities comprising water sensitive communities and networks</a:t>
            </a:r>
            <a:r>
              <a:rPr lang="en-GB" dirty="0" smtClean="0"/>
              <a:t>: </a:t>
            </a:r>
          </a:p>
          <a:p>
            <a:r>
              <a:rPr lang="en-GB" dirty="0" smtClean="0"/>
              <a:t>      </a:t>
            </a:r>
            <a:r>
              <a:rPr lang="en-GB" dirty="0" smtClean="0">
                <a:sym typeface="Wingdings" panose="05000000000000000000" pitchFamily="2" charset="2"/>
              </a:rPr>
              <a:t> 8 questions</a:t>
            </a:r>
            <a:endParaRPr lang="en-GB" b="1" i="1" dirty="0" smtClean="0"/>
          </a:p>
        </p:txBody>
      </p:sp>
    </p:spTree>
    <p:extLst>
      <p:ext uri="{BB962C8B-B14F-4D97-AF65-F5344CB8AC3E}">
        <p14:creationId xmlns:p14="http://schemas.microsoft.com/office/powerpoint/2010/main" val="220221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584775"/>
          </a:xfrm>
          <a:prstGeom prst="rect">
            <a:avLst/>
          </a:prstGeom>
          <a:noFill/>
        </p:spPr>
        <p:txBody>
          <a:bodyPr wrap="square" rtlCol="0">
            <a:spAutoFit/>
          </a:bodyPr>
          <a:lstStyle/>
          <a:p>
            <a:r>
              <a:rPr lang="en-US" sz="1600" i="1" dirty="0">
                <a:solidFill>
                  <a:srgbClr val="7C0030"/>
                </a:solidFill>
                <a:latin typeface="Century Gothic" panose="020B0502020202020204" pitchFamily="34" charset="0"/>
              </a:rPr>
              <a:t>Results: Strengths and weaknesses</a:t>
            </a:r>
            <a:endParaRPr lang="nl-NL" sz="1600" i="1" dirty="0">
              <a:solidFill>
                <a:srgbClr val="7C0030"/>
              </a:solidFill>
              <a:latin typeface="Century Gothic" panose="020B0502020202020204" pitchFamily="34" charset="0"/>
            </a:endParaRPr>
          </a:p>
          <a:p>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1169551"/>
          </a:xfrm>
          <a:prstGeom prst="rect">
            <a:avLst/>
          </a:prstGeom>
          <a:noFill/>
        </p:spPr>
        <p:txBody>
          <a:bodyPr wrap="square" rtlCol="0">
            <a:spAutoFit/>
          </a:bodyPr>
          <a:lstStyle/>
          <a:p>
            <a:r>
              <a:rPr lang="en-GB" sz="1600" i="1" dirty="0" smtClean="0">
                <a:solidFill>
                  <a:srgbClr val="7C0030"/>
                </a:solidFill>
                <a:latin typeface="Century Gothic" panose="020B0502020202020204" pitchFamily="34" charset="0"/>
              </a:rPr>
              <a:t>CATCH transition scheme</a:t>
            </a:r>
          </a:p>
          <a:p>
            <a:endParaRPr lang="en-GB" dirty="0" smtClean="0"/>
          </a:p>
          <a:p>
            <a:endParaRPr lang="en-GB" dirty="0" smtClean="0"/>
          </a:p>
          <a:p>
            <a:endParaRPr lang="en-GB" dirty="0" smtClean="0"/>
          </a:p>
        </p:txBody>
      </p:sp>
      <p:pic>
        <p:nvPicPr>
          <p:cNvPr id="3" name="Grafik 2"/>
          <p:cNvPicPr>
            <a:picLocks noChangeAspect="1"/>
          </p:cNvPicPr>
          <p:nvPr/>
        </p:nvPicPr>
        <p:blipFill rotWithShape="1">
          <a:blip r:embed="rId5"/>
          <a:srcRect l="8158" t="8632" r="13552" b="26526"/>
          <a:stretch/>
        </p:blipFill>
        <p:spPr>
          <a:xfrm>
            <a:off x="1029725" y="2404853"/>
            <a:ext cx="7158790" cy="3705726"/>
          </a:xfrm>
          <a:prstGeom prst="rect">
            <a:avLst/>
          </a:prstGeom>
        </p:spPr>
      </p:pic>
    </p:spTree>
    <p:extLst>
      <p:ext uri="{BB962C8B-B14F-4D97-AF65-F5344CB8AC3E}">
        <p14:creationId xmlns:p14="http://schemas.microsoft.com/office/powerpoint/2010/main" val="841501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Results: Strengths and weaknesses</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1169551"/>
          </a:xfrm>
          <a:prstGeom prst="rect">
            <a:avLst/>
          </a:prstGeom>
          <a:noFill/>
        </p:spPr>
        <p:txBody>
          <a:bodyPr wrap="square" rtlCol="0">
            <a:spAutoFit/>
          </a:bodyPr>
          <a:lstStyle/>
          <a:p>
            <a:r>
              <a:rPr lang="en-GB" sz="1600" i="1" dirty="0" smtClean="0">
                <a:solidFill>
                  <a:srgbClr val="7C0030"/>
                </a:solidFill>
                <a:latin typeface="Century Gothic" panose="020B0502020202020204" pitchFamily="34" charset="0"/>
              </a:rPr>
              <a:t>Reporting function</a:t>
            </a:r>
          </a:p>
          <a:p>
            <a:endParaRPr lang="en-GB" dirty="0" smtClean="0"/>
          </a:p>
          <a:p>
            <a:endParaRPr lang="en-GB" dirty="0" smtClean="0"/>
          </a:p>
          <a:p>
            <a:endParaRPr lang="en-GB" dirty="0" smtClean="0"/>
          </a:p>
        </p:txBody>
      </p:sp>
      <p:pic>
        <p:nvPicPr>
          <p:cNvPr id="2" name="Grafik 1"/>
          <p:cNvPicPr>
            <a:picLocks noChangeAspect="1"/>
          </p:cNvPicPr>
          <p:nvPr/>
        </p:nvPicPr>
        <p:blipFill>
          <a:blip r:embed="rId5"/>
          <a:stretch>
            <a:fillRect/>
          </a:stretch>
        </p:blipFill>
        <p:spPr>
          <a:xfrm>
            <a:off x="2573657" y="1621582"/>
            <a:ext cx="6205308" cy="5183702"/>
          </a:xfrm>
          <a:prstGeom prst="rect">
            <a:avLst/>
          </a:prstGeom>
        </p:spPr>
      </p:pic>
    </p:spTree>
    <p:extLst>
      <p:ext uri="{BB962C8B-B14F-4D97-AF65-F5344CB8AC3E}">
        <p14:creationId xmlns:p14="http://schemas.microsoft.com/office/powerpoint/2010/main" val="240955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Results: Benchmark</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73" y="2173587"/>
            <a:ext cx="8989627" cy="4023171"/>
          </a:xfrm>
          <a:prstGeom prst="rect">
            <a:avLst/>
          </a:prstGeom>
        </p:spPr>
      </p:pic>
      <p:sp>
        <p:nvSpPr>
          <p:cNvPr id="13" name="Textfeld 12">
            <a:extLst>
              <a:ext uri="{FF2B5EF4-FFF2-40B4-BE49-F238E27FC236}">
                <a16:creationId xmlns:a16="http://schemas.microsoft.com/office/drawing/2014/main" id="{820E972B-C586-4BB1-AD27-7516AC9150ED}"/>
              </a:ext>
            </a:extLst>
          </p:cNvPr>
          <p:cNvSpPr txBox="1"/>
          <p:nvPr/>
        </p:nvSpPr>
        <p:spPr>
          <a:xfrm>
            <a:off x="5023266" y="3716588"/>
            <a:ext cx="546945" cy="276999"/>
          </a:xfrm>
          <a:prstGeom prst="rect">
            <a:avLst/>
          </a:prstGeom>
          <a:solidFill>
            <a:schemeClr val="bg1"/>
          </a:solidFill>
          <a:ln w="19050">
            <a:solidFill>
              <a:schemeClr val="accent1">
                <a:lumMod val="50000"/>
              </a:schemeClr>
            </a:solidFill>
          </a:ln>
        </p:spPr>
        <p:txBody>
          <a:bodyPr wrap="none" rtlCol="0">
            <a:spAutoFit/>
          </a:bodyPr>
          <a:lstStyle/>
          <a:p>
            <a:r>
              <a:rPr lang="de-DE" sz="1200" dirty="0" smtClean="0">
                <a:solidFill>
                  <a:schemeClr val="accent1">
                    <a:lumMod val="50000"/>
                  </a:schemeClr>
                </a:solidFill>
              </a:rPr>
              <a:t>City </a:t>
            </a:r>
            <a:r>
              <a:rPr lang="de-DE" sz="1200" dirty="0">
                <a:solidFill>
                  <a:schemeClr val="accent1">
                    <a:lumMod val="50000"/>
                  </a:schemeClr>
                </a:solidFill>
              </a:rPr>
              <a:t>A</a:t>
            </a:r>
          </a:p>
        </p:txBody>
      </p:sp>
      <p:sp>
        <p:nvSpPr>
          <p:cNvPr id="14" name="Textfeld 13">
            <a:extLst>
              <a:ext uri="{FF2B5EF4-FFF2-40B4-BE49-F238E27FC236}">
                <a16:creationId xmlns:a16="http://schemas.microsoft.com/office/drawing/2014/main" id="{4603B733-8063-4BCB-9391-D2E3B2F4456B}"/>
              </a:ext>
            </a:extLst>
          </p:cNvPr>
          <p:cNvSpPr txBox="1"/>
          <p:nvPr/>
        </p:nvSpPr>
        <p:spPr>
          <a:xfrm>
            <a:off x="5752788" y="3716587"/>
            <a:ext cx="626838" cy="276999"/>
          </a:xfrm>
          <a:prstGeom prst="rect">
            <a:avLst/>
          </a:prstGeom>
          <a:solidFill>
            <a:schemeClr val="bg1"/>
          </a:solidFill>
          <a:ln w="19050">
            <a:solidFill>
              <a:schemeClr val="accent1">
                <a:lumMod val="50000"/>
              </a:schemeClr>
            </a:solidFill>
          </a:ln>
        </p:spPr>
        <p:txBody>
          <a:bodyPr wrap="square" rtlCol="0">
            <a:spAutoFit/>
          </a:bodyPr>
          <a:lstStyle/>
          <a:p>
            <a:r>
              <a:rPr lang="de-DE" sz="1200" dirty="0" smtClean="0">
                <a:solidFill>
                  <a:schemeClr val="accent1">
                    <a:lumMod val="50000"/>
                  </a:schemeClr>
                </a:solidFill>
              </a:rPr>
              <a:t>City </a:t>
            </a:r>
            <a:r>
              <a:rPr lang="de-DE" sz="1200" dirty="0">
                <a:solidFill>
                  <a:schemeClr val="accent1">
                    <a:lumMod val="50000"/>
                  </a:schemeClr>
                </a:solidFill>
              </a:rPr>
              <a:t>B</a:t>
            </a:r>
          </a:p>
        </p:txBody>
      </p:sp>
      <p:sp>
        <p:nvSpPr>
          <p:cNvPr id="15" name="Textfeld 14">
            <a:extLst>
              <a:ext uri="{FF2B5EF4-FFF2-40B4-BE49-F238E27FC236}">
                <a16:creationId xmlns:a16="http://schemas.microsoft.com/office/drawing/2014/main" id="{0710E22C-4857-49FD-84A8-74EF1E5CEC98}"/>
              </a:ext>
            </a:extLst>
          </p:cNvPr>
          <p:cNvSpPr txBox="1"/>
          <p:nvPr/>
        </p:nvSpPr>
        <p:spPr>
          <a:xfrm>
            <a:off x="4253294" y="3719507"/>
            <a:ext cx="538930" cy="276999"/>
          </a:xfrm>
          <a:prstGeom prst="rect">
            <a:avLst/>
          </a:prstGeom>
          <a:solidFill>
            <a:schemeClr val="bg1"/>
          </a:solidFill>
          <a:ln w="19050">
            <a:solidFill>
              <a:schemeClr val="accent1">
                <a:lumMod val="50000"/>
              </a:schemeClr>
            </a:solidFill>
          </a:ln>
        </p:spPr>
        <p:txBody>
          <a:bodyPr wrap="none" rtlCol="0">
            <a:spAutoFit/>
          </a:bodyPr>
          <a:lstStyle/>
          <a:p>
            <a:r>
              <a:rPr lang="de-DE" sz="1200" dirty="0" smtClean="0">
                <a:solidFill>
                  <a:schemeClr val="accent1">
                    <a:lumMod val="50000"/>
                  </a:schemeClr>
                </a:solidFill>
              </a:rPr>
              <a:t>City </a:t>
            </a:r>
            <a:r>
              <a:rPr lang="de-DE" sz="1200" dirty="0">
                <a:solidFill>
                  <a:schemeClr val="accent1">
                    <a:lumMod val="50000"/>
                  </a:schemeClr>
                </a:solidFill>
              </a:rPr>
              <a:t>C</a:t>
            </a:r>
          </a:p>
        </p:txBody>
      </p:sp>
    </p:spTree>
    <p:extLst>
      <p:ext uri="{BB962C8B-B14F-4D97-AF65-F5344CB8AC3E}">
        <p14:creationId xmlns:p14="http://schemas.microsoft.com/office/powerpoint/2010/main" val="32474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2"/>
          <a:srcRect l="19041" t="927" r="32075" b="7183"/>
          <a:stretch/>
        </p:blipFill>
        <p:spPr bwMode="auto">
          <a:xfrm>
            <a:off x="4163922" y="1485102"/>
            <a:ext cx="4501323" cy="5288361"/>
          </a:xfrm>
          <a:prstGeom prst="rect">
            <a:avLst/>
          </a:prstGeom>
          <a:ln>
            <a:noFill/>
          </a:ln>
          <a:extLst>
            <a:ext uri="{53640926-AAD7-44D8-BBD7-CCE9431645EC}">
              <a14:shadowObscured xmlns:a14="http://schemas.microsoft.com/office/drawing/2010/main"/>
            </a:ext>
          </a:extLst>
        </p:spPr>
      </p:pic>
      <p:pic>
        <p:nvPicPr>
          <p:cNvPr id="9" name="Afbeelding 8"/>
          <p:cNvPicPr>
            <a:picLocks noChangeAspect="1"/>
          </p:cNvPicPr>
          <p:nvPr/>
        </p:nvPicPr>
        <p:blipFill rotWithShape="1">
          <a:blip r:embed="rId3"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4"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Using the results in the climate adaptation cycle</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5"/>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2000548"/>
          </a:xfrm>
          <a:prstGeom prst="rect">
            <a:avLst/>
          </a:prstGeom>
          <a:noFill/>
        </p:spPr>
        <p:txBody>
          <a:bodyPr wrap="square" rtlCol="0">
            <a:spAutoFit/>
          </a:bodyPr>
          <a:lstStyle/>
          <a:p>
            <a:r>
              <a:rPr lang="en-GB" sz="1600" i="1" dirty="0" smtClean="0">
                <a:solidFill>
                  <a:srgbClr val="7C0030"/>
                </a:solidFill>
                <a:latin typeface="Century Gothic" panose="020B0502020202020204" pitchFamily="34" charset="0"/>
              </a:rPr>
              <a:t>Focus on weaknesses and integration</a:t>
            </a:r>
          </a:p>
          <a:p>
            <a:endParaRPr lang="en-GB" dirty="0" smtClean="0"/>
          </a:p>
          <a:p>
            <a:pPr marL="285750" indent="-285750">
              <a:buFont typeface="Wingdings" panose="05000000000000000000" pitchFamily="2" charset="2"/>
              <a:buChar char="à"/>
            </a:pPr>
            <a:r>
              <a:rPr lang="en-GB" dirty="0" smtClean="0">
                <a:sym typeface="Wingdings" panose="05000000000000000000" pitchFamily="2" charset="2"/>
              </a:rPr>
              <a:t>E.g., indicators with lowest scores</a:t>
            </a:r>
          </a:p>
          <a:p>
            <a:pPr marL="285750" indent="-285750">
              <a:buFont typeface="Wingdings" panose="05000000000000000000" pitchFamily="2" charset="2"/>
              <a:buChar char="à"/>
            </a:pPr>
            <a:endParaRPr lang="en-GB" dirty="0">
              <a:sym typeface="Wingdings" panose="05000000000000000000" pitchFamily="2" charset="2"/>
            </a:endParaRPr>
          </a:p>
          <a:p>
            <a:pPr marL="285750" indent="-285750">
              <a:buFont typeface="Wingdings" panose="05000000000000000000" pitchFamily="2" charset="2"/>
              <a:buChar char="à"/>
            </a:pPr>
            <a:r>
              <a:rPr lang="en-GB" dirty="0" smtClean="0">
                <a:sym typeface="Wingdings" panose="05000000000000000000" pitchFamily="2" charset="2"/>
              </a:rPr>
              <a:t>E.g., pillars with lowest scores</a:t>
            </a:r>
            <a:endParaRPr lang="en-GB" dirty="0" smtClean="0"/>
          </a:p>
          <a:p>
            <a:endParaRPr lang="en-GB" dirty="0" smtClean="0"/>
          </a:p>
          <a:p>
            <a:r>
              <a:rPr lang="en-GB" dirty="0" smtClean="0">
                <a:sym typeface="Wingdings" panose="05000000000000000000" pitchFamily="2" charset="2"/>
              </a:rPr>
              <a:t> Potential for improvement</a:t>
            </a:r>
            <a:endParaRPr lang="en-GB" dirty="0" smtClean="0"/>
          </a:p>
        </p:txBody>
      </p:sp>
    </p:spTree>
    <p:extLst>
      <p:ext uri="{BB962C8B-B14F-4D97-AF65-F5344CB8AC3E}">
        <p14:creationId xmlns:p14="http://schemas.microsoft.com/office/powerpoint/2010/main" val="363376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4770537"/>
          </a:xfrm>
          <a:prstGeom prst="rect">
            <a:avLst/>
          </a:prstGeom>
          <a:noFill/>
        </p:spPr>
        <p:txBody>
          <a:bodyPr wrap="square" rtlCol="0">
            <a:spAutoFit/>
          </a:bodyPr>
          <a:lstStyle/>
          <a:p>
            <a:pPr>
              <a:buClr>
                <a:srgbClr val="7C0030"/>
              </a:buClr>
            </a:pPr>
            <a:r>
              <a:rPr lang="en-GB" sz="1600" i="1" dirty="0" smtClean="0">
                <a:solidFill>
                  <a:srgbClr val="7C0030"/>
                </a:solidFill>
                <a:latin typeface="Century Gothic" panose="020B0502020202020204" pitchFamily="34" charset="0"/>
              </a:rPr>
              <a:t>Historical background</a:t>
            </a:r>
          </a:p>
          <a:p>
            <a:endParaRPr lang="en-GB" dirty="0" smtClean="0"/>
          </a:p>
          <a:p>
            <a:pPr marL="285750" indent="-285750">
              <a:buFont typeface="Arial" panose="020B0604020202020204" pitchFamily="34" charset="0"/>
              <a:buChar char="•"/>
            </a:pPr>
            <a:r>
              <a:rPr lang="en-GB" dirty="0" smtClean="0"/>
              <a:t>Assumption of the </a:t>
            </a:r>
            <a:r>
              <a:rPr lang="en-GB" b="1" dirty="0" smtClean="0"/>
              <a:t>development</a:t>
            </a:r>
            <a:r>
              <a:rPr lang="en-GB" dirty="0" smtClean="0"/>
              <a:t> of a </a:t>
            </a:r>
            <a:r>
              <a:rPr lang="en-GB" b="1" dirty="0" smtClean="0"/>
              <a:t>socio-technological regime </a:t>
            </a:r>
            <a:r>
              <a:rPr lang="en-GB" dirty="0" smtClean="0"/>
              <a:t>(over time)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Cities started with </a:t>
            </a:r>
            <a:r>
              <a:rPr lang="en-GB" b="1" dirty="0" smtClean="0"/>
              <a:t>sectoral solutions</a:t>
            </a:r>
            <a:r>
              <a:rPr lang="en-GB" dirty="0" smtClean="0"/>
              <a:t>, addressing the (at that time) most important </a:t>
            </a:r>
            <a:r>
              <a:rPr lang="en-GB" b="1" dirty="0" smtClean="0"/>
              <a:t>socio-cultural drivers</a:t>
            </a:r>
            <a:r>
              <a:rPr lang="en-GB" dirty="0" smtClean="0"/>
              <a:t>: </a:t>
            </a:r>
          </a:p>
          <a:p>
            <a:r>
              <a:rPr lang="en-GB" dirty="0" smtClean="0"/>
              <a:t>      - water supply systems</a:t>
            </a:r>
          </a:p>
          <a:p>
            <a:r>
              <a:rPr lang="en-GB" dirty="0" smtClean="0"/>
              <a:t>      - sewage schemes, responding to health issues</a:t>
            </a:r>
          </a:p>
          <a:p>
            <a:r>
              <a:rPr lang="en-GB" dirty="0" smtClean="0"/>
              <a:t>      - drainage and channelization, responding to flood events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Later, </a:t>
            </a:r>
            <a:r>
              <a:rPr lang="en-GB" b="1" dirty="0" smtClean="0"/>
              <a:t>integrative solutions </a:t>
            </a:r>
            <a:r>
              <a:rPr lang="en-GB" dirty="0" smtClean="0"/>
              <a:t>were needed to tackle </a:t>
            </a:r>
            <a:r>
              <a:rPr lang="en-GB" b="1" dirty="0" smtClean="0"/>
              <a:t>new challenges </a:t>
            </a:r>
            <a:r>
              <a:rPr lang="en-GB" dirty="0" smtClean="0"/>
              <a:t>(e.g., water quality issues)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Such development needs to go further to be able to address </a:t>
            </a:r>
            <a:r>
              <a:rPr lang="en-GB" b="1" dirty="0" smtClean="0"/>
              <a:t>limited resources </a:t>
            </a:r>
            <a:r>
              <a:rPr lang="en-GB" dirty="0" smtClean="0"/>
              <a:t>and </a:t>
            </a:r>
            <a:r>
              <a:rPr lang="en-GB" b="1" dirty="0" smtClean="0"/>
              <a:t>climate change </a:t>
            </a:r>
            <a:r>
              <a:rPr lang="en-GB" dirty="0" smtClean="0"/>
              <a:t>adequately </a:t>
            </a:r>
          </a:p>
          <a:p>
            <a:pPr marL="285750" indent="-285750">
              <a:buFont typeface="Arial" panose="020B0604020202020204" pitchFamily="34" charset="0"/>
              <a:buChar char="•"/>
            </a:pPr>
            <a:endParaRPr lang="en-GB" dirty="0" smtClean="0"/>
          </a:p>
          <a:p>
            <a:r>
              <a:rPr lang="en-GB" dirty="0" smtClean="0">
                <a:sym typeface="Wingdings" panose="05000000000000000000" pitchFamily="2" charset="2"/>
              </a:rPr>
              <a:t> </a:t>
            </a:r>
            <a:r>
              <a:rPr lang="en-GB" i="1" dirty="0" smtClean="0">
                <a:sym typeface="Wingdings" panose="05000000000000000000" pitchFamily="2" charset="2"/>
              </a:rPr>
              <a:t>Description of city states, following this development</a:t>
            </a:r>
            <a:endParaRPr lang="en-GB" i="1" dirty="0" smtClean="0"/>
          </a:p>
        </p:txBody>
      </p:sp>
    </p:spTree>
    <p:extLst>
      <p:ext uri="{BB962C8B-B14F-4D97-AF65-F5344CB8AC3E}">
        <p14:creationId xmlns:p14="http://schemas.microsoft.com/office/powerpoint/2010/main" val="2726046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 </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1169551"/>
          </a:xfrm>
          <a:prstGeom prst="rect">
            <a:avLst/>
          </a:prstGeom>
          <a:noFill/>
        </p:spPr>
        <p:txBody>
          <a:bodyPr wrap="square" rtlCol="0">
            <a:spAutoFit/>
          </a:bodyPr>
          <a:lstStyle/>
          <a:p>
            <a:pPr>
              <a:buClr>
                <a:srgbClr val="7C0030"/>
              </a:buClr>
            </a:pPr>
            <a:r>
              <a:rPr lang="en-GB" sz="1600" i="1" dirty="0" smtClean="0">
                <a:solidFill>
                  <a:srgbClr val="7C0030"/>
                </a:solidFill>
                <a:latin typeface="Century Gothic" panose="020B0502020202020204" pitchFamily="34" charset="0"/>
              </a:rPr>
              <a:t>The transition scheme</a:t>
            </a:r>
          </a:p>
          <a:p>
            <a:endParaRPr lang="en-GB" dirty="0" smtClean="0"/>
          </a:p>
          <a:p>
            <a:endParaRPr lang="en-US" dirty="0" smtClean="0"/>
          </a:p>
          <a:p>
            <a:endParaRPr lang="en-US" dirty="0" smtClean="0"/>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73" y="2173587"/>
            <a:ext cx="8989627" cy="4023171"/>
          </a:xfrm>
          <a:prstGeom prst="rect">
            <a:avLst/>
          </a:prstGeom>
        </p:spPr>
      </p:pic>
      <p:sp>
        <p:nvSpPr>
          <p:cNvPr id="12" name="Text Box 5"/>
          <p:cNvSpPr txBox="1">
            <a:spLocks noChangeArrowheads="1"/>
          </p:cNvSpPr>
          <p:nvPr/>
        </p:nvSpPr>
        <p:spPr bwMode="auto">
          <a:xfrm>
            <a:off x="6903077" y="6353443"/>
            <a:ext cx="2209323" cy="338554"/>
          </a:xfrm>
          <a:prstGeom prst="rect">
            <a:avLst/>
          </a:prstGeom>
          <a:noFill/>
          <a:ln w="9525">
            <a:noFill/>
            <a:miter lim="800000"/>
            <a:headEnd/>
            <a:tailEnd/>
          </a:ln>
        </p:spPr>
        <p:txBody>
          <a:bodyPr wrap="none">
            <a:spAutoFit/>
          </a:bodyPr>
          <a:lstStyle/>
          <a:p>
            <a:pPr algn="l" defTabSz="914400" eaLnBrk="1" hangingPunct="1">
              <a:lnSpc>
                <a:spcPct val="100000"/>
              </a:lnSpc>
              <a:spcBef>
                <a:spcPct val="0"/>
              </a:spcBef>
              <a:buClrTx/>
              <a:buSzTx/>
              <a:buFontTx/>
              <a:buNone/>
            </a:pPr>
            <a:r>
              <a:rPr lang="en-GB" sz="1600" dirty="0" smtClean="0"/>
              <a:t>Wong and Brown</a:t>
            </a:r>
            <a:r>
              <a:rPr lang="en-GB" sz="1600" dirty="0" smtClean="0">
                <a:solidFill>
                  <a:schemeClr val="tx1"/>
                </a:solidFill>
              </a:rPr>
              <a:t> (2008)</a:t>
            </a:r>
            <a:endParaRPr lang="en-GB" sz="1600" dirty="0">
              <a:solidFill>
                <a:schemeClr val="tx1"/>
              </a:solidFill>
            </a:endParaRPr>
          </a:p>
        </p:txBody>
      </p:sp>
    </p:spTree>
    <p:extLst>
      <p:ext uri="{BB962C8B-B14F-4D97-AF65-F5344CB8AC3E}">
        <p14:creationId xmlns:p14="http://schemas.microsoft.com/office/powerpoint/2010/main" val="1024343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5016758"/>
          </a:xfrm>
          <a:prstGeom prst="rect">
            <a:avLst/>
          </a:prstGeom>
          <a:noFill/>
        </p:spPr>
        <p:txBody>
          <a:bodyPr wrap="square" rtlCol="0">
            <a:spAutoFit/>
          </a:bodyPr>
          <a:lstStyle/>
          <a:p>
            <a:pPr>
              <a:buClr>
                <a:srgbClr val="7C0030"/>
              </a:buClr>
            </a:pPr>
            <a:r>
              <a:rPr lang="en-GB" sz="1600" i="1" dirty="0" smtClean="0">
                <a:solidFill>
                  <a:srgbClr val="7C0030"/>
                </a:solidFill>
                <a:latin typeface="Century Gothic" panose="020B0502020202020204" pitchFamily="34" charset="0"/>
              </a:rPr>
              <a:t>The different pillars - </a:t>
            </a:r>
            <a:r>
              <a:rPr lang="en-US" sz="1600" i="1" dirty="0">
                <a:solidFill>
                  <a:srgbClr val="7C0030"/>
                </a:solidFill>
                <a:latin typeface="Century Gothic" panose="020B0502020202020204" pitchFamily="34" charset="0"/>
              </a:rPr>
              <a:t>three principles that help cities to evolve from an engineered urban water system to an integrated adaptive and climate resilient water system</a:t>
            </a:r>
            <a:endParaRPr lang="en-GB" sz="1600" i="1" dirty="0" smtClean="0">
              <a:solidFill>
                <a:srgbClr val="7C0030"/>
              </a:solidFill>
              <a:latin typeface="Century Gothic" panose="020B0502020202020204" pitchFamily="34" charset="0"/>
            </a:endParaRPr>
          </a:p>
          <a:p>
            <a:endParaRPr lang="en-GB" dirty="0" smtClean="0"/>
          </a:p>
          <a:p>
            <a:pPr marL="285750" indent="-285750">
              <a:buFont typeface="Arial" panose="020B0604020202020204" pitchFamily="34" charset="0"/>
              <a:buChar char="•"/>
            </a:pPr>
            <a:r>
              <a:rPr lang="en-US" b="1" dirty="0"/>
              <a:t>Cities as </a:t>
            </a:r>
            <a:r>
              <a:rPr lang="en-US" b="1" dirty="0" smtClean="0"/>
              <a:t>water supply catchments</a:t>
            </a:r>
            <a:r>
              <a:rPr lang="en-US" dirty="0"/>
              <a:t>: The urban water system is often part of a larger catchment area. The intensive exploitation of the urban landscape resulted in the progressive decrease of the natural water system to the detriment of the surrounding region. The goal is to restore the water balance within these regions. </a:t>
            </a:r>
            <a:endParaRPr lang="en-US" dirty="0" smtClean="0"/>
          </a:p>
          <a:p>
            <a:endParaRPr lang="en-US" dirty="0" smtClean="0"/>
          </a:p>
          <a:p>
            <a:pPr marL="285750" indent="-285750">
              <a:buFont typeface="Arial" panose="020B0604020202020204" pitchFamily="34" charset="0"/>
              <a:buChar char="•"/>
            </a:pPr>
            <a:r>
              <a:rPr lang="en-US" b="1" dirty="0" smtClean="0"/>
              <a:t>Cities providing ecosystem services</a:t>
            </a:r>
            <a:r>
              <a:rPr lang="en-US" dirty="0"/>
              <a:t>: The same water that poses the biggest threat to society also brings life and energy to the cities. Ecological services are the benefits that people derive from ecosystems. A river area for instance can be used multifunctional for flood protection, groundwater recharge, recreation and for the improvement of the quality of live</a:t>
            </a:r>
            <a:r>
              <a:rPr lang="en-US" dirty="0" smtClean="0"/>
              <a:t>.</a:t>
            </a:r>
          </a:p>
          <a:p>
            <a:endParaRPr lang="en-US" dirty="0" smtClean="0"/>
          </a:p>
          <a:p>
            <a:pPr marL="285750" indent="-285750">
              <a:buFont typeface="Arial" panose="020B0604020202020204" pitchFamily="34" charset="0"/>
              <a:buChar char="•"/>
            </a:pPr>
            <a:r>
              <a:rPr lang="en-US" b="1" dirty="0" smtClean="0"/>
              <a:t>Cities comprising water </a:t>
            </a:r>
            <a:r>
              <a:rPr lang="en-US" b="1" dirty="0"/>
              <a:t>sensitive communities and </a:t>
            </a:r>
            <a:r>
              <a:rPr lang="en-US" b="1" dirty="0" smtClean="0"/>
              <a:t>networks</a:t>
            </a:r>
            <a:r>
              <a:rPr lang="en-US" dirty="0" smtClean="0"/>
              <a:t>: The </a:t>
            </a:r>
            <a:r>
              <a:rPr lang="en-US" dirty="0"/>
              <a:t>implementation of integrated solutions requires improved perception of the benefits from decision makers, businesses and the public across multiple constituencies and levels of governance. Therefore collaboration is </a:t>
            </a:r>
            <a:r>
              <a:rPr lang="en-US" dirty="0" smtClean="0"/>
              <a:t>a key</a:t>
            </a:r>
            <a:r>
              <a:rPr lang="en-US" dirty="0"/>
              <a:t>. </a:t>
            </a:r>
          </a:p>
        </p:txBody>
      </p:sp>
    </p:spTree>
    <p:extLst>
      <p:ext uri="{BB962C8B-B14F-4D97-AF65-F5344CB8AC3E}">
        <p14:creationId xmlns:p14="http://schemas.microsoft.com/office/powerpoint/2010/main" val="49603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 </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3939540"/>
          </a:xfrm>
          <a:prstGeom prst="rect">
            <a:avLst/>
          </a:prstGeom>
          <a:noFill/>
        </p:spPr>
        <p:txBody>
          <a:bodyPr wrap="square" rtlCol="0">
            <a:spAutoFit/>
          </a:bodyPr>
          <a:lstStyle/>
          <a:p>
            <a:r>
              <a:rPr lang="en-US" sz="1600" i="1" dirty="0">
                <a:solidFill>
                  <a:srgbClr val="7C0030"/>
                </a:solidFill>
                <a:latin typeface="Century Gothic" panose="020B0502020202020204" pitchFamily="34" charset="0"/>
              </a:rPr>
              <a:t>Why is such approach useful for climate change adaptation?</a:t>
            </a:r>
            <a:endParaRPr lang="nl-NL" sz="1600" i="1" dirty="0">
              <a:solidFill>
                <a:srgbClr val="7C0030"/>
              </a:solidFill>
              <a:latin typeface="Century Gothic" panose="020B0502020202020204" pitchFamily="34" charset="0"/>
            </a:endParaRPr>
          </a:p>
          <a:p>
            <a:endParaRPr lang="en-GB" dirty="0" smtClean="0"/>
          </a:p>
          <a:p>
            <a:r>
              <a:rPr lang="en-US" dirty="0" smtClean="0"/>
              <a:t>Climate change adaptation needs to be… </a:t>
            </a:r>
          </a:p>
          <a:p>
            <a:endParaRPr lang="en-US" dirty="0" smtClean="0"/>
          </a:p>
          <a:p>
            <a:pPr marL="285750" indent="-285750">
              <a:buFont typeface="Arial" panose="020B0604020202020204" pitchFamily="34" charset="0"/>
              <a:buChar char="•"/>
            </a:pPr>
            <a:r>
              <a:rPr lang="en-US" dirty="0" smtClean="0"/>
              <a:t>Integrative</a:t>
            </a:r>
          </a:p>
          <a:p>
            <a:pPr marL="285750" indent="-285750">
              <a:buFont typeface="Arial" panose="020B0604020202020204" pitchFamily="34" charset="0"/>
              <a:buChar char="•"/>
            </a:pPr>
            <a:r>
              <a:rPr lang="en-US" dirty="0" smtClean="0"/>
              <a:t>Holistic</a:t>
            </a:r>
          </a:p>
          <a:p>
            <a:pPr marL="285750" indent="-285750">
              <a:buFont typeface="Arial" panose="020B0604020202020204" pitchFamily="34" charset="0"/>
              <a:buChar char="•"/>
            </a:pPr>
            <a:r>
              <a:rPr lang="en-US" dirty="0" smtClean="0"/>
              <a:t>Flexible  </a:t>
            </a:r>
          </a:p>
          <a:p>
            <a:pPr marL="285750" indent="-285750">
              <a:buFont typeface="Arial" panose="020B0604020202020204" pitchFamily="34" charset="0"/>
              <a:buChar char="•"/>
            </a:pPr>
            <a:r>
              <a:rPr lang="en-US" dirty="0" smtClean="0"/>
              <a:t>Social</a:t>
            </a:r>
          </a:p>
          <a:p>
            <a:pPr marL="285750" indent="-285750">
              <a:buFont typeface="Arial" panose="020B0604020202020204" pitchFamily="34" charset="0"/>
              <a:buChar char="•"/>
            </a:pPr>
            <a:r>
              <a:rPr lang="en-US" dirty="0" smtClean="0"/>
              <a:t>Anticipating</a:t>
            </a:r>
          </a:p>
          <a:p>
            <a:pPr marL="285750" indent="-285750">
              <a:buFont typeface="Arial" panose="020B0604020202020204" pitchFamily="34" charset="0"/>
              <a:buChar char="•"/>
            </a:pPr>
            <a:r>
              <a:rPr lang="en-US" dirty="0" smtClean="0"/>
              <a:t>…</a:t>
            </a:r>
          </a:p>
          <a:p>
            <a:pPr marL="285750" indent="-285750">
              <a:buFont typeface="Arial" panose="020B0604020202020204" pitchFamily="34" charset="0"/>
              <a:buChar char="•"/>
            </a:pPr>
            <a:r>
              <a:rPr lang="en-US" dirty="0" smtClean="0"/>
              <a:t>Nature based</a:t>
            </a:r>
          </a:p>
          <a:p>
            <a:pPr marL="285750" indent="-285750">
              <a:buFont typeface="Arial" panose="020B0604020202020204" pitchFamily="34" charset="0"/>
              <a:buChar char="•"/>
            </a:pPr>
            <a:r>
              <a:rPr lang="en-US" dirty="0" smtClean="0"/>
              <a:t>…</a:t>
            </a:r>
            <a:endParaRPr lang="en-US" dirty="0"/>
          </a:p>
          <a:p>
            <a:endParaRPr lang="en-US" dirty="0" smtClean="0"/>
          </a:p>
          <a:p>
            <a:endParaRPr lang="en-US" dirty="0" smtClean="0"/>
          </a:p>
        </p:txBody>
      </p:sp>
    </p:spTree>
    <p:extLst>
      <p:ext uri="{BB962C8B-B14F-4D97-AF65-F5344CB8AC3E}">
        <p14:creationId xmlns:p14="http://schemas.microsoft.com/office/powerpoint/2010/main" val="200307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 </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3662541"/>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Adjusting the approach to the North Sea Region conditions</a:t>
            </a:r>
            <a:endParaRPr lang="nl-NL" sz="1600" i="1" dirty="0">
              <a:solidFill>
                <a:srgbClr val="7C0030"/>
              </a:solidFill>
              <a:latin typeface="Century Gothic" panose="020B0502020202020204" pitchFamily="34" charset="0"/>
            </a:endParaRPr>
          </a:p>
          <a:p>
            <a:endParaRPr lang="en-GB" dirty="0" smtClean="0"/>
          </a:p>
          <a:p>
            <a:pPr marL="285750" indent="-285750">
              <a:buFont typeface="Arial" panose="020B0604020202020204" pitchFamily="34" charset="0"/>
              <a:buChar char="•"/>
            </a:pPr>
            <a:r>
              <a:rPr lang="en-US" dirty="0" smtClean="0"/>
              <a:t>Focusing on </a:t>
            </a:r>
            <a:r>
              <a:rPr lang="en-US" b="1" dirty="0" smtClean="0"/>
              <a:t>current challenges </a:t>
            </a:r>
            <a:r>
              <a:rPr lang="en-US" dirty="0" smtClean="0"/>
              <a:t>across the NSR</a:t>
            </a:r>
          </a:p>
          <a:p>
            <a:pPr marL="285750" indent="-285750">
              <a:buFont typeface="Arial" panose="020B0604020202020204" pitchFamily="34" charset="0"/>
              <a:buChar char="•"/>
            </a:pPr>
            <a:r>
              <a:rPr lang="en-US" dirty="0" smtClean="0"/>
              <a:t>Consider also </a:t>
            </a:r>
            <a:r>
              <a:rPr lang="en-US" b="1" dirty="0" smtClean="0"/>
              <a:t>possible future challenges </a:t>
            </a:r>
            <a:r>
              <a:rPr lang="en-US" dirty="0" smtClean="0"/>
              <a:t>of the NSR </a:t>
            </a:r>
          </a:p>
          <a:p>
            <a:endParaRPr lang="en-US" dirty="0" smtClean="0"/>
          </a:p>
          <a:p>
            <a:pPr marL="285750" indent="-285750">
              <a:buFont typeface="Arial" panose="020B0604020202020204" pitchFamily="34" charset="0"/>
              <a:buChar char="•"/>
            </a:pPr>
            <a:r>
              <a:rPr lang="en-US" dirty="0" smtClean="0"/>
              <a:t>More </a:t>
            </a:r>
            <a:r>
              <a:rPr lang="en-US" b="1" dirty="0" smtClean="0"/>
              <a:t>Floods</a:t>
            </a:r>
            <a:r>
              <a:rPr lang="en-US" dirty="0" smtClean="0"/>
              <a:t> than droughts in history</a:t>
            </a:r>
          </a:p>
          <a:p>
            <a:pPr marL="285750" indent="-285750">
              <a:buFont typeface="Arial" panose="020B0604020202020204" pitchFamily="34" charset="0"/>
              <a:buChar char="•"/>
            </a:pPr>
            <a:r>
              <a:rPr lang="en-US" dirty="0" smtClean="0"/>
              <a:t>Increasing flood risk in future</a:t>
            </a:r>
          </a:p>
          <a:p>
            <a:pPr marL="285750" indent="-285750">
              <a:buFont typeface="Arial" panose="020B0604020202020204" pitchFamily="34" charset="0"/>
              <a:buChar char="•"/>
            </a:pPr>
            <a:r>
              <a:rPr lang="en-US" dirty="0" smtClean="0"/>
              <a:t>May be more </a:t>
            </a:r>
            <a:r>
              <a:rPr lang="en-US" b="1" dirty="0" smtClean="0"/>
              <a:t>droughts</a:t>
            </a:r>
            <a:r>
              <a:rPr lang="en-US" dirty="0" smtClean="0"/>
              <a:t> in future</a:t>
            </a:r>
          </a:p>
          <a:p>
            <a:pPr marL="285750" indent="-285750">
              <a:buFont typeface="Arial" panose="020B0604020202020204" pitchFamily="34" charset="0"/>
              <a:buChar char="•"/>
            </a:pPr>
            <a:r>
              <a:rPr lang="en-US" dirty="0" smtClean="0"/>
              <a:t>Water quality issues</a:t>
            </a:r>
          </a:p>
          <a:p>
            <a:pPr marL="285750" indent="-285750">
              <a:buFont typeface="Arial" panose="020B0604020202020204" pitchFamily="34" charset="0"/>
              <a:buChar char="•"/>
            </a:pPr>
            <a:r>
              <a:rPr lang="en-US" dirty="0" smtClean="0"/>
              <a:t>…</a:t>
            </a:r>
            <a:endParaRPr lang="en-US" dirty="0"/>
          </a:p>
          <a:p>
            <a:endParaRPr lang="en-US" dirty="0" smtClean="0"/>
          </a:p>
          <a:p>
            <a:endParaRPr lang="en-US" dirty="0" smtClean="0"/>
          </a:p>
          <a:p>
            <a:r>
              <a:rPr lang="en-US" dirty="0" smtClean="0">
                <a:sym typeface="Wingdings" panose="05000000000000000000" pitchFamily="2" charset="2"/>
              </a:rPr>
              <a:t> </a:t>
            </a:r>
            <a:r>
              <a:rPr lang="en-US" i="1" dirty="0" smtClean="0">
                <a:sym typeface="Wingdings" panose="05000000000000000000" pitchFamily="2" charset="2"/>
              </a:rPr>
              <a:t>Reflecting on such regional characteristics in the city self assessment</a:t>
            </a:r>
            <a:endParaRPr lang="en-US" i="1" dirty="0" smtClean="0"/>
          </a:p>
        </p:txBody>
      </p:sp>
    </p:spTree>
    <p:extLst>
      <p:ext uri="{BB962C8B-B14F-4D97-AF65-F5344CB8AC3E}">
        <p14:creationId xmlns:p14="http://schemas.microsoft.com/office/powerpoint/2010/main" val="70023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Water Sensitive City Theory</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An approach from Australia</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4493538"/>
          </a:xfrm>
          <a:prstGeom prst="rect">
            <a:avLst/>
          </a:prstGeom>
          <a:noFill/>
        </p:spPr>
        <p:txBody>
          <a:bodyPr wrap="square" rtlCol="0">
            <a:spAutoFit/>
          </a:bodyPr>
          <a:lstStyle/>
          <a:p>
            <a:pPr>
              <a:buClr>
                <a:srgbClr val="7C0030"/>
              </a:buClr>
            </a:pPr>
            <a:r>
              <a:rPr lang="en-GB" sz="1600" i="1" dirty="0" smtClean="0">
                <a:solidFill>
                  <a:srgbClr val="7C0030"/>
                </a:solidFill>
                <a:latin typeface="Century Gothic" panose="020B0502020202020204" pitchFamily="34" charset="0"/>
              </a:rPr>
              <a:t>Indicators for the three pillars</a:t>
            </a:r>
          </a:p>
          <a:p>
            <a:endParaRPr lang="en-GB" dirty="0" smtClean="0"/>
          </a:p>
          <a:p>
            <a:pPr marL="285750" indent="-285750">
              <a:buFont typeface="Arial" panose="020B0604020202020204" pitchFamily="34" charset="0"/>
              <a:buChar char="•"/>
            </a:pPr>
            <a:r>
              <a:rPr lang="en-GB" b="1" dirty="0" smtClean="0"/>
              <a:t>Cities as water supply catchments</a:t>
            </a:r>
            <a:r>
              <a:rPr lang="en-GB" dirty="0" smtClean="0"/>
              <a:t>: </a:t>
            </a:r>
          </a:p>
          <a:p>
            <a:r>
              <a:rPr lang="en-GB" dirty="0" smtClean="0"/>
              <a:t>      </a:t>
            </a:r>
            <a:r>
              <a:rPr lang="en-GB" smtClean="0"/>
              <a:t>- Evaluating </a:t>
            </a:r>
            <a:r>
              <a:rPr lang="en-GB" dirty="0" smtClean="0"/>
              <a:t>space for </a:t>
            </a:r>
            <a:r>
              <a:rPr lang="en-GB" b="1" i="1" dirty="0" smtClean="0"/>
              <a:t>infiltration</a:t>
            </a:r>
            <a:r>
              <a:rPr lang="en-GB" dirty="0" smtClean="0"/>
              <a:t> and water storage </a:t>
            </a:r>
          </a:p>
          <a:p>
            <a:r>
              <a:rPr lang="en-GB" dirty="0" smtClean="0"/>
              <a:t>      - Analysing existing water </a:t>
            </a:r>
            <a:r>
              <a:rPr lang="en-GB" b="1" i="1" dirty="0" smtClean="0"/>
              <a:t>infrastructure</a:t>
            </a:r>
            <a:r>
              <a:rPr lang="en-GB" dirty="0" smtClean="0"/>
              <a:t> and maintenance </a:t>
            </a:r>
          </a:p>
          <a:p>
            <a:r>
              <a:rPr lang="en-GB" dirty="0" smtClean="0"/>
              <a:t>      - Checking availability of </a:t>
            </a:r>
            <a:r>
              <a:rPr lang="en-GB" b="1" i="1" dirty="0" smtClean="0"/>
              <a:t>hazard</a:t>
            </a:r>
            <a:r>
              <a:rPr lang="en-GB" dirty="0" smtClean="0"/>
              <a:t> and </a:t>
            </a:r>
            <a:r>
              <a:rPr lang="en-GB" b="1" i="1" dirty="0" smtClean="0"/>
              <a:t>risk</a:t>
            </a:r>
            <a:r>
              <a:rPr lang="en-GB" dirty="0" smtClean="0"/>
              <a:t> maps</a:t>
            </a:r>
          </a:p>
          <a:p>
            <a:endParaRPr lang="en-GB" dirty="0" smtClean="0"/>
          </a:p>
          <a:p>
            <a:pPr marL="285750" indent="-285750">
              <a:buFont typeface="Arial" panose="020B0604020202020204" pitchFamily="34" charset="0"/>
              <a:buChar char="•"/>
            </a:pPr>
            <a:r>
              <a:rPr lang="en-GB" b="1" dirty="0" smtClean="0"/>
              <a:t>Cities providing ecosystem services</a:t>
            </a:r>
            <a:r>
              <a:rPr lang="en-GB" dirty="0" smtClean="0"/>
              <a:t>:</a:t>
            </a:r>
          </a:p>
          <a:p>
            <a:r>
              <a:rPr lang="en-GB" dirty="0" smtClean="0"/>
              <a:t>      - Evaluating the qualitative and quantitative </a:t>
            </a:r>
            <a:r>
              <a:rPr lang="en-GB" b="1" i="1" dirty="0" smtClean="0"/>
              <a:t>status</a:t>
            </a:r>
            <a:r>
              <a:rPr lang="en-GB" dirty="0" smtClean="0"/>
              <a:t> of urban water bodies</a:t>
            </a:r>
          </a:p>
          <a:p>
            <a:r>
              <a:rPr lang="en-GB" dirty="0" smtClean="0"/>
              <a:t>      - Assessing the status of urban </a:t>
            </a:r>
            <a:r>
              <a:rPr lang="en-GB" b="1" i="1" dirty="0" smtClean="0"/>
              <a:t>habitats</a:t>
            </a:r>
            <a:r>
              <a:rPr lang="en-GB" dirty="0" smtClean="0"/>
              <a:t> and green-blue structures</a:t>
            </a:r>
          </a:p>
          <a:p>
            <a:r>
              <a:rPr lang="en-GB" dirty="0" smtClean="0"/>
              <a:t>      - Protecting </a:t>
            </a:r>
            <a:r>
              <a:rPr lang="en-GB" b="1" i="1" dirty="0" smtClean="0"/>
              <a:t>vulnerable</a:t>
            </a:r>
            <a:r>
              <a:rPr lang="en-GB" dirty="0" smtClean="0"/>
              <a:t> parts of the urban system</a:t>
            </a:r>
          </a:p>
          <a:p>
            <a:endParaRPr lang="en-GB" dirty="0" smtClean="0"/>
          </a:p>
          <a:p>
            <a:pPr marL="285750" indent="-285750">
              <a:buFont typeface="Arial" panose="020B0604020202020204" pitchFamily="34" charset="0"/>
              <a:buChar char="•"/>
            </a:pPr>
            <a:r>
              <a:rPr lang="en-GB" b="1" dirty="0" smtClean="0"/>
              <a:t>Cities comprising water sensitive communities and networks</a:t>
            </a:r>
            <a:r>
              <a:rPr lang="en-GB" dirty="0" smtClean="0"/>
              <a:t>: </a:t>
            </a:r>
          </a:p>
          <a:p>
            <a:r>
              <a:rPr lang="en-GB" dirty="0" smtClean="0"/>
              <a:t>      - Evaluating </a:t>
            </a:r>
            <a:r>
              <a:rPr lang="en-GB" b="1" i="1" dirty="0" smtClean="0"/>
              <a:t>organization</a:t>
            </a:r>
            <a:r>
              <a:rPr lang="en-GB" dirty="0" smtClean="0"/>
              <a:t> and </a:t>
            </a:r>
            <a:r>
              <a:rPr lang="en-GB" b="1" i="1" dirty="0" smtClean="0"/>
              <a:t>regulation</a:t>
            </a:r>
            <a:r>
              <a:rPr lang="en-GB" dirty="0" smtClean="0"/>
              <a:t> on urban scale</a:t>
            </a:r>
          </a:p>
          <a:p>
            <a:r>
              <a:rPr lang="en-GB" dirty="0" smtClean="0"/>
              <a:t>      - Analysing the urban </a:t>
            </a:r>
            <a:r>
              <a:rPr lang="en-GB" b="1" i="1" dirty="0" smtClean="0"/>
              <a:t>governance</a:t>
            </a:r>
          </a:p>
          <a:p>
            <a:r>
              <a:rPr lang="en-GB" dirty="0" smtClean="0"/>
              <a:t>      - Assessing </a:t>
            </a:r>
            <a:r>
              <a:rPr lang="en-GB" b="1" i="1" dirty="0" smtClean="0"/>
              <a:t>participation</a:t>
            </a:r>
            <a:r>
              <a:rPr lang="en-GB" dirty="0" smtClean="0"/>
              <a:t> and (risk) </a:t>
            </a:r>
            <a:r>
              <a:rPr lang="en-GB" b="1" i="1" dirty="0" smtClean="0"/>
              <a:t>awareness</a:t>
            </a:r>
          </a:p>
        </p:txBody>
      </p:sp>
    </p:spTree>
    <p:extLst>
      <p:ext uri="{BB962C8B-B14F-4D97-AF65-F5344CB8AC3E}">
        <p14:creationId xmlns:p14="http://schemas.microsoft.com/office/powerpoint/2010/main" val="108807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338554"/>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Using the WSC approach for a self assessment</a:t>
            </a:r>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sp>
        <p:nvSpPr>
          <p:cNvPr id="16" name="Tekstvak 11">
            <a:extLst>
              <a:ext uri="{FF2B5EF4-FFF2-40B4-BE49-F238E27FC236}">
                <a16:creationId xmlns:a16="http://schemas.microsoft.com/office/drawing/2014/main" id="{0690EDF4-0AA0-4885-97D8-9CCDFDD92D52}"/>
              </a:ext>
            </a:extLst>
          </p:cNvPr>
          <p:cNvSpPr txBox="1"/>
          <p:nvPr/>
        </p:nvSpPr>
        <p:spPr>
          <a:xfrm>
            <a:off x="318656" y="1547817"/>
            <a:ext cx="8629401" cy="1169551"/>
          </a:xfrm>
          <a:prstGeom prst="rect">
            <a:avLst/>
          </a:prstGeom>
          <a:noFill/>
        </p:spPr>
        <p:txBody>
          <a:bodyPr wrap="square" rtlCol="0">
            <a:spAutoFit/>
          </a:bodyPr>
          <a:lstStyle/>
          <a:p>
            <a:r>
              <a:rPr lang="en-US" sz="1600" i="1" dirty="0" smtClean="0">
                <a:solidFill>
                  <a:srgbClr val="7C0030"/>
                </a:solidFill>
                <a:latin typeface="Century Gothic" panose="020B0502020202020204" pitchFamily="34" charset="0"/>
              </a:rPr>
              <a:t>Catalogue of questions for the three pillars</a:t>
            </a:r>
            <a:endParaRPr lang="nl-NL" sz="1600" i="1" dirty="0">
              <a:solidFill>
                <a:srgbClr val="7C0030"/>
              </a:solidFill>
              <a:latin typeface="Century Gothic" panose="020B0502020202020204" pitchFamily="34" charset="0"/>
            </a:endParaRPr>
          </a:p>
          <a:p>
            <a:endParaRPr lang="en-US" dirty="0"/>
          </a:p>
          <a:p>
            <a:endParaRPr lang="en-US" dirty="0" smtClean="0"/>
          </a:p>
          <a:p>
            <a:endParaRPr lang="en-US" dirty="0" smtClean="0"/>
          </a:p>
        </p:txBody>
      </p:sp>
      <p:pic>
        <p:nvPicPr>
          <p:cNvPr id="12" name="Grafik 11"/>
          <p:cNvPicPr>
            <a:picLocks noChangeAspect="1"/>
          </p:cNvPicPr>
          <p:nvPr/>
        </p:nvPicPr>
        <p:blipFill rotWithShape="1">
          <a:blip r:embed="rId5"/>
          <a:srcRect l="50777" t="18054" r="14955" b="12477"/>
          <a:stretch/>
        </p:blipFill>
        <p:spPr>
          <a:xfrm>
            <a:off x="398100" y="1962468"/>
            <a:ext cx="7583505" cy="4804044"/>
          </a:xfrm>
          <a:prstGeom prst="rect">
            <a:avLst/>
          </a:prstGeom>
        </p:spPr>
      </p:pic>
    </p:spTree>
    <p:extLst>
      <p:ext uri="{BB962C8B-B14F-4D97-AF65-F5344CB8AC3E}">
        <p14:creationId xmlns:p14="http://schemas.microsoft.com/office/powerpoint/2010/main" val="375765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val="0"/>
              </a:ext>
            </a:extLst>
          </a:blip>
          <a:srcRect l="2500" t="-1" r="4317" b="80227"/>
          <a:stretch/>
        </p:blipFill>
        <p:spPr>
          <a:xfrm>
            <a:off x="-1" y="131618"/>
            <a:ext cx="7289227" cy="727363"/>
          </a:xfrm>
          <a:prstGeom prst="roundRect">
            <a:avLst/>
          </a:prstGeom>
        </p:spPr>
      </p:pic>
      <p:pic>
        <p:nvPicPr>
          <p:cNvPr id="10" name="Afbeelding 9"/>
          <p:cNvPicPr>
            <a:picLocks noChangeAspect="1"/>
          </p:cNvPicPr>
          <p:nvPr/>
        </p:nvPicPr>
        <p:blipFill rotWithShape="1">
          <a:blip r:embed="rId3" cstate="print">
            <a:extLst>
              <a:ext uri="{28A0092B-C50C-407E-A947-70E740481C1C}">
                <a14:useLocalDpi xmlns:a14="http://schemas.microsoft.com/office/drawing/2010/main" val="0"/>
              </a:ext>
            </a:extLst>
          </a:blip>
          <a:srcRect l="3814" r="3451" b="8257"/>
          <a:stretch/>
        </p:blipFill>
        <p:spPr>
          <a:xfrm>
            <a:off x="7380512" y="145901"/>
            <a:ext cx="1685109" cy="660827"/>
          </a:xfrm>
          <a:prstGeom prst="rect">
            <a:avLst/>
          </a:prstGeom>
        </p:spPr>
      </p:pic>
      <p:sp>
        <p:nvSpPr>
          <p:cNvPr id="11" name="Tekstvak 10"/>
          <p:cNvSpPr txBox="1"/>
          <p:nvPr/>
        </p:nvSpPr>
        <p:spPr>
          <a:xfrm>
            <a:off x="318656" y="268222"/>
            <a:ext cx="8437638"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self assessment</a:t>
            </a:r>
            <a:endParaRPr lang="nl-NL" sz="1600" dirty="0">
              <a:solidFill>
                <a:schemeClr val="bg1"/>
              </a:solidFill>
              <a:latin typeface="Century Gothic" panose="020B0502020202020204" pitchFamily="34" charset="0"/>
            </a:endParaRPr>
          </a:p>
        </p:txBody>
      </p:sp>
      <p:sp>
        <p:nvSpPr>
          <p:cNvPr id="7" name="Tekstvak 12">
            <a:extLst>
              <a:ext uri="{FF2B5EF4-FFF2-40B4-BE49-F238E27FC236}">
                <a16:creationId xmlns:a16="http://schemas.microsoft.com/office/drawing/2014/main" id="{681CE13E-2A3B-4381-A943-60F70D847C14}"/>
              </a:ext>
            </a:extLst>
          </p:cNvPr>
          <p:cNvSpPr txBox="1"/>
          <p:nvPr/>
        </p:nvSpPr>
        <p:spPr>
          <a:xfrm>
            <a:off x="318656" y="1078989"/>
            <a:ext cx="8196170" cy="584775"/>
          </a:xfrm>
          <a:prstGeom prst="rect">
            <a:avLst/>
          </a:prstGeom>
          <a:noFill/>
        </p:spPr>
        <p:txBody>
          <a:bodyPr wrap="square" rtlCol="0">
            <a:spAutoFit/>
          </a:bodyPr>
          <a:lstStyle/>
          <a:p>
            <a:r>
              <a:rPr lang="de-DE" sz="1600" i="1" smtClean="0">
                <a:solidFill>
                  <a:srgbClr val="7C0030"/>
                </a:solidFill>
                <a:latin typeface="Century Gothic" panose="020B0502020202020204" pitchFamily="34" charset="0"/>
              </a:rPr>
              <a:t>CATCH Tool</a:t>
            </a:r>
            <a:endParaRPr lang="nl-NL" sz="1600" i="1" dirty="0">
              <a:solidFill>
                <a:srgbClr val="7C0030"/>
              </a:solidFill>
              <a:latin typeface="Century Gothic" panose="020B0502020202020204" pitchFamily="34" charset="0"/>
            </a:endParaRPr>
          </a:p>
          <a:p>
            <a:endParaRPr lang="nl-NL" sz="1600" i="1" dirty="0">
              <a:solidFill>
                <a:srgbClr val="7C0030"/>
              </a:solidFill>
              <a:latin typeface="Century Gothic" panose="020B0502020202020204" pitchFamily="34" charset="0"/>
            </a:endParaRPr>
          </a:p>
        </p:txBody>
      </p:sp>
      <p:pic>
        <p:nvPicPr>
          <p:cNvPr id="8" name="Grafik 7">
            <a:extLst>
              <a:ext uri="{FF2B5EF4-FFF2-40B4-BE49-F238E27FC236}">
                <a16:creationId xmlns:a16="http://schemas.microsoft.com/office/drawing/2014/main" id="{FB583191-0593-4DE5-B2D6-3044B0EBFE36}"/>
              </a:ext>
            </a:extLst>
          </p:cNvPr>
          <p:cNvPicPr>
            <a:picLocks noChangeAspect="1"/>
          </p:cNvPicPr>
          <p:nvPr/>
        </p:nvPicPr>
        <p:blipFill>
          <a:blip r:embed="rId4"/>
          <a:stretch>
            <a:fillRect/>
          </a:stretch>
        </p:blipFill>
        <p:spPr>
          <a:xfrm>
            <a:off x="7399216" y="943332"/>
            <a:ext cx="1426128" cy="670034"/>
          </a:xfrm>
          <a:prstGeom prst="rect">
            <a:avLst/>
          </a:prstGeom>
        </p:spPr>
      </p:pic>
      <p:pic>
        <p:nvPicPr>
          <p:cNvPr id="12" name="Grafik 11"/>
          <p:cNvPicPr/>
          <p:nvPr/>
        </p:nvPicPr>
        <p:blipFill rotWithShape="1">
          <a:blip r:embed="rId5"/>
          <a:srcRect l="17196" t="2299" r="28571" b="7542"/>
          <a:stretch/>
        </p:blipFill>
        <p:spPr bwMode="auto">
          <a:xfrm>
            <a:off x="1924116" y="1186453"/>
            <a:ext cx="5440680" cy="5652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38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76C971372F6498C4811AB6721EF00" ma:contentTypeVersion="14" ma:contentTypeDescription="Een nieuw document maken." ma:contentTypeScope="" ma:versionID="ea91a5291415c978555ae7c2f3d7fdbc">
  <xsd:schema xmlns:xsd="http://www.w3.org/2001/XMLSchema" xmlns:xs="http://www.w3.org/2001/XMLSchema" xmlns:p="http://schemas.microsoft.com/office/2006/metadata/properties" xmlns:ns2="af5a1ab2-f5c3-453a-b6d1-be2bf0917db4" xmlns:ns3="67c45684-99ef-4564-9155-f80be5f6b570" targetNamespace="http://schemas.microsoft.com/office/2006/metadata/properties" ma:root="true" ma:fieldsID="4c06c5116d32f5e12489eca5d87eeac6" ns2:_="" ns3:_="">
    <xsd:import namespace="af5a1ab2-f5c3-453a-b6d1-be2bf0917db4"/>
    <xsd:import namespace="67c45684-99ef-4564-9155-f80be5f6b5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5a1ab2-f5c3-453a-b6d1-be2bf0917db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652d343c-fcd9-424f-9240-36ce493a3f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45684-99ef-4564-9155-f80be5f6b57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92b9c90-a780-4049-93c4-aa666e74d0dc}" ma:internalName="TaxCatchAll" ma:showField="CatchAllData" ma:web="67c45684-99ef-4564-9155-f80be5f6b5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c45684-99ef-4564-9155-f80be5f6b570" xsi:nil="true"/>
    <lcf76f155ced4ddcb4097134ff3c332f xmlns="af5a1ab2-f5c3-453a-b6d1-be2bf0917d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641E2D-5DEE-49B4-9A8E-837C706E7548}"/>
</file>

<file path=customXml/itemProps2.xml><?xml version="1.0" encoding="utf-8"?>
<ds:datastoreItem xmlns:ds="http://schemas.openxmlformats.org/officeDocument/2006/customXml" ds:itemID="{BABB2EF2-D7D4-4975-AAF4-92CD0269FE2D}"/>
</file>

<file path=customXml/itemProps3.xml><?xml version="1.0" encoding="utf-8"?>
<ds:datastoreItem xmlns:ds="http://schemas.openxmlformats.org/officeDocument/2006/customXml" ds:itemID="{759E5560-2EA0-49F4-8468-E421BA00ECC5}"/>
</file>

<file path=docProps/app.xml><?xml version="1.0" encoding="utf-8"?>
<Properties xmlns="http://schemas.openxmlformats.org/officeDocument/2006/extended-properties" xmlns:vt="http://schemas.openxmlformats.org/officeDocument/2006/docPropsVTypes">
  <Template>Office Theme</Template>
  <TotalTime>0</TotalTime>
  <Words>706</Words>
  <Application>Microsoft Office PowerPoint</Application>
  <PresentationFormat>Bildschirmpräsentation (4:3)</PresentationFormat>
  <Paragraphs>130</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Century Gothic</vt:lpstr>
      <vt:lpstr>Wingdings</vt:lpstr>
      <vt:lpstr>Kantoorthema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Waterschap Vechtstromen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Mirle van Huet</dc:creator>
  <cp:lastModifiedBy>Helge Bormann</cp:lastModifiedBy>
  <cp:revision>158</cp:revision>
  <dcterms:created xsi:type="dcterms:W3CDTF">2017-11-02T12:57:19Z</dcterms:created>
  <dcterms:modified xsi:type="dcterms:W3CDTF">2022-12-08T13:52:59Z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0x010100B1376C971372F6498C4811AB6721EF00</vt:lpwstr>
  </property>
  <property fmtid="{D5CDD505-2E9C-101B-9397-08002B2CF9AE}" pid="3" name="MediaServiceImageTags">
    <vt:lpwstr/>
  </property>
</Properties>
</file>