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21" r:id="rId3"/>
    <p:sldId id="324" r:id="rId4"/>
    <p:sldId id="322" r:id="rId5"/>
    <p:sldId id="330" r:id="rId6"/>
    <p:sldId id="331" r:id="rId7"/>
    <p:sldId id="332" r:id="rId8"/>
    <p:sldId id="323" r:id="rId9"/>
    <p:sldId id="334" r:id="rId10"/>
    <p:sldId id="325" r:id="rId11"/>
    <p:sldId id="326" r:id="rId12"/>
    <p:sldId id="335" r:id="rId13"/>
    <p:sldId id="327" r:id="rId14"/>
    <p:sldId id="328" r:id="rId15"/>
    <p:sldId id="336" r:id="rId16"/>
    <p:sldId id="337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2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06837-F303-42D7-BC4C-C609C2E4B599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232DB-5F61-41DC-B11F-7E26FAE6288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63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2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240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86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128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02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91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8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781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90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8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208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3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/>
          <a:stretch/>
        </p:blipFill>
        <p:spPr>
          <a:xfrm>
            <a:off x="0" y="692065"/>
            <a:ext cx="8674530" cy="340416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93965" y="932151"/>
            <a:ext cx="1014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CATCH</a:t>
            </a:r>
            <a:endParaRPr lang="nl-NL" sz="2000" dirty="0">
              <a:solidFill>
                <a:srgbClr val="033363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93965" y="357300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  <a:latin typeface="Century Gothic" panose="020B0502020202020204" pitchFamily="34" charset="0"/>
              </a:rPr>
              <a:t>Helge </a:t>
            </a:r>
            <a:r>
              <a:rPr lang="nl-NL" sz="14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Bormann </a:t>
            </a:r>
            <a:endParaRPr lang="nl-NL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nl-NL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Jade Hochschule</a:t>
            </a:r>
            <a:endParaRPr lang="nl-NL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01280" y="1846094"/>
            <a:ext cx="8811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DST-Tool-Training on climate change adaptation</a:t>
            </a:r>
          </a:p>
          <a:p>
            <a:endParaRPr lang="nl-N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climate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adaptation cycle: steps 1-3</a:t>
            </a:r>
            <a:endParaRPr lang="nl-N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4405744" y="4999860"/>
            <a:ext cx="4738256" cy="18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Step 2: Problem specification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Objectives of step 2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</a:t>
            </a:r>
            <a:r>
              <a:rPr lang="en-US" b="1" dirty="0" smtClean="0"/>
              <a:t>availability</a:t>
            </a:r>
            <a:r>
              <a:rPr lang="en-US" dirty="0" smtClean="0"/>
              <a:t> of analyses quantifying potential </a:t>
            </a:r>
            <a:r>
              <a:rPr lang="en-US" b="1" dirty="0" smtClean="0"/>
              <a:t>climate change related risks</a:t>
            </a:r>
          </a:p>
          <a:p>
            <a:r>
              <a:rPr lang="en-US" dirty="0"/>
              <a:t> </a:t>
            </a:r>
            <a:r>
              <a:rPr lang="en-US" dirty="0" smtClean="0"/>
              <a:t>     - e.g. climate impact analyses</a:t>
            </a:r>
          </a:p>
          <a:p>
            <a:r>
              <a:rPr lang="en-US" dirty="0"/>
              <a:t> </a:t>
            </a:r>
            <a:r>
              <a:rPr lang="en-US" dirty="0" smtClean="0"/>
              <a:t>     - hazard and risk maps according to EU regulations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Determine </a:t>
            </a:r>
            <a:r>
              <a:rPr lang="en-US" b="1" dirty="0" smtClean="0"/>
              <a:t>sense of urgency</a:t>
            </a:r>
            <a:r>
              <a:rPr lang="en-US" dirty="0" smtClean="0"/>
              <a:t> of adaptation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 links to </a:t>
            </a:r>
            <a:r>
              <a:rPr lang="en-US" b="1" dirty="0" smtClean="0"/>
              <a:t>good practice </a:t>
            </a:r>
            <a:r>
              <a:rPr lang="en-US" dirty="0" smtClean="0"/>
              <a:t>such as available checklists and procedures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04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7C0030"/>
                </a:solidFill>
                <a:latin typeface="Century Gothic" panose="020B0502020202020204" pitchFamily="34" charset="0"/>
              </a:rPr>
              <a:t>Step 2: Problem specification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Good practice example Oldenburg (Germany)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/>
          <a:srcRect l="10085" t="21299" r="11795" b="20376"/>
          <a:stretch/>
        </p:blipFill>
        <p:spPr>
          <a:xfrm>
            <a:off x="357508" y="2354455"/>
            <a:ext cx="8467836" cy="39513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5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The CATCH www-site: step 3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/>
          <a:srcRect t="4036" b="4284"/>
          <a:stretch/>
        </p:blipFill>
        <p:spPr>
          <a:xfrm>
            <a:off x="430751" y="1787467"/>
            <a:ext cx="8229600" cy="47155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90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Step 3: Generation of solutions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Objectives of step 3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Identify possible </a:t>
            </a:r>
            <a:r>
              <a:rPr lang="en-US" b="1" dirty="0" smtClean="0"/>
              <a:t>strategies</a:t>
            </a:r>
            <a:r>
              <a:rPr lang="en-US" dirty="0" smtClean="0"/>
              <a:t> / </a:t>
            </a:r>
            <a:r>
              <a:rPr lang="en-US" b="1" dirty="0" smtClean="0"/>
              <a:t>adaptation options </a:t>
            </a:r>
            <a:r>
              <a:rPr lang="en-US" dirty="0" smtClean="0"/>
              <a:t>to cope with climate change in your city, considering the whole spectrum of measures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Consider </a:t>
            </a:r>
            <a:r>
              <a:rPr lang="en-US" b="1" dirty="0" smtClean="0"/>
              <a:t>whom to involve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Consider </a:t>
            </a:r>
            <a:r>
              <a:rPr lang="en-US" b="1" dirty="0" smtClean="0"/>
              <a:t>nature based solutions</a:t>
            </a:r>
          </a:p>
          <a:p>
            <a:endParaRPr lang="en-US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093" y="2785409"/>
            <a:ext cx="3822593" cy="394010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991186" y="6386960"/>
            <a:ext cx="30925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/>
              <a:t>https://northsearegion.eu/frames/</a:t>
            </a:r>
          </a:p>
        </p:txBody>
      </p:sp>
    </p:spTree>
    <p:extLst>
      <p:ext uri="{BB962C8B-B14F-4D97-AF65-F5344CB8AC3E}">
        <p14:creationId xmlns:p14="http://schemas.microsoft.com/office/powerpoint/2010/main" val="3325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>
                <a:solidFill>
                  <a:srgbClr val="7C0030"/>
                </a:solidFill>
                <a:latin typeface="Century Gothic" panose="020B0502020202020204" pitchFamily="34" charset="0"/>
              </a:rPr>
              <a:t>Step 3: Generation of solutions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319536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Good practice example </a:t>
            </a:r>
            <a:r>
              <a:rPr lang="en-GB" sz="1600" i="1" dirty="0" err="1" smtClean="0">
                <a:solidFill>
                  <a:srgbClr val="7C0030"/>
                </a:solidFill>
                <a:latin typeface="Century Gothic" panose="020B0502020202020204" pitchFamily="34" charset="0"/>
              </a:rPr>
              <a:t>Vejle</a:t>
            </a: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 (Denmark)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 of solution options, including</a:t>
            </a:r>
          </a:p>
          <a:p>
            <a:endParaRPr lang="en-US" dirty="0" smtClean="0"/>
          </a:p>
          <a:p>
            <a:r>
              <a:rPr lang="en-US" dirty="0" smtClean="0"/>
              <a:t>      - water retention </a:t>
            </a:r>
          </a:p>
          <a:p>
            <a:r>
              <a:rPr lang="en-US" dirty="0"/>
              <a:t> </a:t>
            </a:r>
            <a:r>
              <a:rPr lang="en-US" dirty="0" smtClean="0"/>
              <a:t>     - multifunctional areas</a:t>
            </a:r>
          </a:p>
          <a:p>
            <a:r>
              <a:rPr lang="en-US" dirty="0" smtClean="0"/>
              <a:t>      - green city structures</a:t>
            </a:r>
          </a:p>
          <a:p>
            <a:r>
              <a:rPr lang="en-US" dirty="0"/>
              <a:t> </a:t>
            </a:r>
            <a:r>
              <a:rPr lang="en-US" dirty="0" smtClean="0"/>
              <a:t>     - pumping station</a:t>
            </a:r>
          </a:p>
          <a:p>
            <a:r>
              <a:rPr lang="en-US" dirty="0"/>
              <a:t> </a:t>
            </a:r>
            <a:r>
              <a:rPr lang="en-US" dirty="0" smtClean="0"/>
              <a:t>     - catchment management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Options can be easily embedded in the available  climate adaptation strategy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4612" y="2149837"/>
            <a:ext cx="5315522" cy="44798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9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>
                <a:solidFill>
                  <a:srgbClr val="7C0030"/>
                </a:solidFill>
                <a:latin typeface="Century Gothic" panose="020B0502020202020204" pitchFamily="34" charset="0"/>
              </a:rPr>
              <a:t>Step 3: Generation of solutions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768423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Additional helpful tools for this step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Governance assessment</a:t>
            </a:r>
            <a:r>
              <a:rPr lang="en-US" dirty="0" smtClean="0"/>
              <a:t>: analyzing the local / regional governance system</a:t>
            </a:r>
          </a:p>
          <a:p>
            <a:endParaRPr lang="en-US" dirty="0" smtClean="0"/>
          </a:p>
          <a:p>
            <a:r>
              <a:rPr lang="en-US" dirty="0" smtClean="0"/>
              <a:t>    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I</a:t>
            </a:r>
            <a:r>
              <a:rPr lang="en-US" dirty="0" smtClean="0"/>
              <a:t>dentify additional important </a:t>
            </a:r>
            <a:r>
              <a:rPr lang="en-US" b="1" dirty="0" smtClean="0"/>
              <a:t>stakeholders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ym typeface="Wingdings" panose="05000000000000000000" pitchFamily="2" charset="2"/>
              </a:rPr>
              <a:t> Understand </a:t>
            </a:r>
            <a:r>
              <a:rPr lang="en-US" b="1" dirty="0" smtClean="0">
                <a:sym typeface="Wingdings" panose="05000000000000000000" pitchFamily="2" charset="2"/>
              </a:rPr>
              <a:t>decision making </a:t>
            </a:r>
            <a:r>
              <a:rPr lang="en-US" dirty="0" smtClean="0">
                <a:sym typeface="Wingdings" panose="05000000000000000000" pitchFamily="2" charset="2"/>
              </a:rPr>
              <a:t>processes</a:t>
            </a:r>
            <a:endParaRPr lang="en-US" dirty="0" smtClean="0"/>
          </a:p>
          <a:p>
            <a:r>
              <a:rPr lang="en-US" dirty="0" smtClean="0"/>
              <a:t>      </a:t>
            </a:r>
            <a:r>
              <a:rPr lang="en-US" dirty="0" smtClean="0">
                <a:sym typeface="Wingdings" panose="05000000000000000000" pitchFamily="2" charset="2"/>
              </a:rPr>
              <a:t> Discover restrictions in your local / regional system</a:t>
            </a:r>
          </a:p>
          <a:p>
            <a:r>
              <a:rPr lang="en-US" dirty="0" smtClean="0"/>
              <a:t>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Ecosystem Services assessment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      </a:t>
            </a:r>
            <a:r>
              <a:rPr lang="en-US" dirty="0" smtClean="0">
                <a:sym typeface="Wingdings" panose="05000000000000000000" pitchFamily="2" charset="2"/>
              </a:rPr>
              <a:t> Understand the values of </a:t>
            </a:r>
            <a:r>
              <a:rPr lang="en-US" b="1" dirty="0" smtClean="0">
                <a:sym typeface="Wingdings" panose="05000000000000000000" pitchFamily="2" charset="2"/>
              </a:rPr>
              <a:t>urban ecosystems </a:t>
            </a:r>
            <a:r>
              <a:rPr lang="en-US" dirty="0" smtClean="0">
                <a:sym typeface="Wingdings" panose="05000000000000000000" pitchFamily="2" charset="2"/>
              </a:rPr>
              <a:t>/ </a:t>
            </a:r>
            <a:r>
              <a:rPr lang="en-US" b="1" dirty="0">
                <a:sym typeface="Wingdings" panose="05000000000000000000" pitchFamily="2" charset="2"/>
              </a:rPr>
              <a:t>blue-green</a:t>
            </a:r>
            <a:r>
              <a:rPr lang="en-US" dirty="0">
                <a:sym typeface="Wingdings" panose="05000000000000000000" pitchFamily="2" charset="2"/>
              </a:rPr>
              <a:t> structures 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 Integrate the approach into planning processes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Direct links to the GA and the EA are provided in the adaptation cycle</a:t>
            </a:r>
          </a:p>
          <a:p>
            <a:r>
              <a:rPr lang="en-US" i="1" dirty="0" smtClean="0"/>
              <a:t>(for details on GA and EA see module 6)</a:t>
            </a:r>
          </a:p>
        </p:txBody>
      </p:sp>
    </p:spTree>
    <p:extLst>
      <p:ext uri="{BB962C8B-B14F-4D97-AF65-F5344CB8AC3E}">
        <p14:creationId xmlns:p14="http://schemas.microsoft.com/office/powerpoint/2010/main" val="29203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>
                <a:solidFill>
                  <a:srgbClr val="7C0030"/>
                </a:solidFill>
                <a:latin typeface="Century Gothic" panose="020B0502020202020204" pitchFamily="34" charset="0"/>
              </a:rPr>
              <a:t>Step 3: Generation of solutions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76842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Additional helpful tools for this and following steps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Governance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Ecosystem services assessment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/>
          <a:srcRect l="25544" t="15821" r="28765" b="4651"/>
          <a:stretch/>
        </p:blipFill>
        <p:spPr>
          <a:xfrm>
            <a:off x="4880678" y="2896522"/>
            <a:ext cx="3342388" cy="363602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6"/>
          <a:srcRect l="25156" t="15984" r="28369" b="4530"/>
          <a:stretch/>
        </p:blipFill>
        <p:spPr>
          <a:xfrm>
            <a:off x="787169" y="2898388"/>
            <a:ext cx="3399692" cy="363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>
                <a:solidFill>
                  <a:srgbClr val="7C0030"/>
                </a:solidFill>
                <a:latin typeface="Century Gothic" panose="020B0502020202020204" pitchFamily="34" charset="0"/>
              </a:rPr>
              <a:t>CATCH Tool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pic>
        <p:nvPicPr>
          <p:cNvPr id="12" name="Grafik 11"/>
          <p:cNvPicPr/>
          <p:nvPr/>
        </p:nvPicPr>
        <p:blipFill rotWithShape="1">
          <a:blip r:embed="rId5"/>
          <a:srcRect l="17196" t="2299" r="28571" b="7542"/>
          <a:stretch/>
        </p:blipFill>
        <p:spPr bwMode="auto">
          <a:xfrm>
            <a:off x="1924116" y="1186453"/>
            <a:ext cx="5440680" cy="5652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60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The CATCH www-site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/>
          <a:srcRect t="4363" b="12497"/>
          <a:stretch/>
        </p:blipFill>
        <p:spPr>
          <a:xfrm>
            <a:off x="288428" y="1881699"/>
            <a:ext cx="8624082" cy="44813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58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General objectives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Guiding you trough the climate adaptation process by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Asking </a:t>
            </a:r>
            <a:r>
              <a:rPr lang="en-GB" b="1" dirty="0" smtClean="0"/>
              <a:t>simple questions </a:t>
            </a:r>
            <a:r>
              <a:rPr lang="en-GB" dirty="0" smtClean="0"/>
              <a:t>on your city status concerning climate adaptation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Giving </a:t>
            </a:r>
            <a:r>
              <a:rPr lang="en-GB" b="1" dirty="0" smtClean="0"/>
              <a:t>recommendations</a:t>
            </a:r>
            <a:r>
              <a:rPr lang="en-GB" dirty="0" smtClean="0"/>
              <a:t> for the further adaptation process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Providing </a:t>
            </a:r>
            <a:r>
              <a:rPr lang="en-GB" b="1" dirty="0" smtClean="0"/>
              <a:t>explanatory material </a:t>
            </a:r>
            <a:r>
              <a:rPr lang="en-GB" dirty="0" smtClean="0"/>
              <a:t>for all steps of the adaptation cycle</a:t>
            </a:r>
          </a:p>
          <a:p>
            <a:endParaRPr lang="en-GB" dirty="0" smtClean="0"/>
          </a:p>
          <a:p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Providing good practice examples from by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Good practice examples </a:t>
            </a:r>
            <a:r>
              <a:rPr lang="en-GB" dirty="0" smtClean="0"/>
              <a:t>from CATCH pilot cities as well as from other “front runner” cities / organisations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070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The CATCH www-site: step 1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/>
          <a:srcRect t="4616" b="4438"/>
          <a:stretch/>
        </p:blipFill>
        <p:spPr>
          <a:xfrm>
            <a:off x="422675" y="1885627"/>
            <a:ext cx="8229600" cy="4677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79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Step 1: Problem analysis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Objectives of step 1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Defining the </a:t>
            </a:r>
            <a:r>
              <a:rPr lang="en-US" b="1" dirty="0" smtClean="0"/>
              <a:t>main</a:t>
            </a:r>
            <a:r>
              <a:rPr lang="en-US" dirty="0" smtClean="0"/>
              <a:t> climate change related </a:t>
            </a:r>
            <a:r>
              <a:rPr lang="en-US" b="1" dirty="0" smtClean="0"/>
              <a:t>hazard / risk </a:t>
            </a:r>
            <a:r>
              <a:rPr lang="en-US" dirty="0" smtClean="0"/>
              <a:t>of your 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Identifying the formation of </a:t>
            </a:r>
            <a:r>
              <a:rPr lang="en-US" b="1" dirty="0" smtClean="0"/>
              <a:t>historic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Checking available </a:t>
            </a:r>
            <a:r>
              <a:rPr lang="en-US" b="1" dirty="0" smtClean="0"/>
              <a:t>data</a:t>
            </a:r>
            <a:r>
              <a:rPr lang="en-US" dirty="0" smtClean="0"/>
              <a:t> bases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2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Step 1: Problem analysis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09838" y="1547817"/>
            <a:ext cx="86382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Process and recommendations</a:t>
            </a:r>
          </a:p>
          <a:p>
            <a:endParaRPr lang="en-GB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63A930D-C875-4E0C-9959-17BE91144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01" y="1947388"/>
            <a:ext cx="7760323" cy="4848472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3005119" y="3287123"/>
            <a:ext cx="1398631" cy="153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3017048" y="5180541"/>
            <a:ext cx="2440092" cy="1332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8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Step 1: Problem analysis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Good practice example </a:t>
            </a:r>
            <a:r>
              <a:rPr lang="en-GB" sz="1600" i="1" dirty="0" err="1" smtClean="0">
                <a:solidFill>
                  <a:srgbClr val="7C0030"/>
                </a:solidFill>
                <a:latin typeface="Century Gothic" panose="020B0502020202020204" pitchFamily="34" charset="0"/>
              </a:rPr>
              <a:t>Vejle</a:t>
            </a: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 (Denmark)</a:t>
            </a:r>
          </a:p>
          <a:p>
            <a:endParaRPr lang="de-DE" dirty="0" smtClean="0"/>
          </a:p>
          <a:p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/>
          <a:srcRect l="10073" t="19576" r="11665" b="13186"/>
          <a:stretch/>
        </p:blipFill>
        <p:spPr>
          <a:xfrm>
            <a:off x="623356" y="2158632"/>
            <a:ext cx="7752126" cy="41626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94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The CATCH www-site: step 2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/>
          <a:srcRect t="4613" b="4588"/>
          <a:stretch/>
        </p:blipFill>
        <p:spPr>
          <a:xfrm>
            <a:off x="422675" y="1885627"/>
            <a:ext cx="8229600" cy="46702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945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76C971372F6498C4811AB6721EF00" ma:contentTypeVersion="14" ma:contentTypeDescription="Een nieuw document maken." ma:contentTypeScope="" ma:versionID="ea91a5291415c978555ae7c2f3d7fdbc">
  <xsd:schema xmlns:xsd="http://www.w3.org/2001/XMLSchema" xmlns:xs="http://www.w3.org/2001/XMLSchema" xmlns:p="http://schemas.microsoft.com/office/2006/metadata/properties" xmlns:ns2="af5a1ab2-f5c3-453a-b6d1-be2bf0917db4" xmlns:ns3="67c45684-99ef-4564-9155-f80be5f6b570" targetNamespace="http://schemas.microsoft.com/office/2006/metadata/properties" ma:root="true" ma:fieldsID="4c06c5116d32f5e12489eca5d87eeac6" ns2:_="" ns3:_="">
    <xsd:import namespace="af5a1ab2-f5c3-453a-b6d1-be2bf0917db4"/>
    <xsd:import namespace="67c45684-99ef-4564-9155-f80be5f6b5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5a1ab2-f5c3-453a-b6d1-be2bf0917d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652d343c-fcd9-424f-9240-36ce493a3f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45684-99ef-4564-9155-f80be5f6b570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92b9c90-a780-4049-93c4-aa666e74d0dc}" ma:internalName="TaxCatchAll" ma:showField="CatchAllData" ma:web="67c45684-99ef-4564-9155-f80be5f6b5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c45684-99ef-4564-9155-f80be5f6b570" xsi:nil="true"/>
    <lcf76f155ced4ddcb4097134ff3c332f xmlns="af5a1ab2-f5c3-453a-b6d1-be2bf0917d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7E68B3-C89C-4BED-AD1F-D8A94C0816E4}"/>
</file>

<file path=customXml/itemProps2.xml><?xml version="1.0" encoding="utf-8"?>
<ds:datastoreItem xmlns:ds="http://schemas.openxmlformats.org/officeDocument/2006/customXml" ds:itemID="{0A7EDF7A-639F-413C-B1E0-4C35BE354B89}"/>
</file>

<file path=customXml/itemProps3.xml><?xml version="1.0" encoding="utf-8"?>
<ds:datastoreItem xmlns:ds="http://schemas.openxmlformats.org/officeDocument/2006/customXml" ds:itemID="{89F048A5-3BE9-45F2-9B31-A40223AB9D7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484</Words>
  <Application>Microsoft Office PowerPoint</Application>
  <PresentationFormat>Bildschirmpräsentation (4:3)</PresentationFormat>
  <Paragraphs>106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</vt:lpstr>
      <vt:lpstr>Kantoorthema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Waterschap Vechtstromen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Mirle van Huet</dc:creator>
  <cp:lastModifiedBy>Helge Bormann</cp:lastModifiedBy>
  <cp:revision>166</cp:revision>
  <dcterms:created xsi:type="dcterms:W3CDTF">2017-11-02T12:57:19Z</dcterms:created>
  <dcterms:modified xsi:type="dcterms:W3CDTF">2022-12-08T13:53:52Z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0x010100B1376C971372F6498C4811AB6721EF00</vt:lpwstr>
  </property>
  <property fmtid="{D5CDD505-2E9C-101B-9397-08002B2CF9AE}" pid="3" name="MediaServiceImageTags">
    <vt:lpwstr/>
  </property>
</Properties>
</file>