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24" r:id="rId3"/>
    <p:sldId id="331" r:id="rId4"/>
    <p:sldId id="332" r:id="rId5"/>
    <p:sldId id="322" r:id="rId6"/>
    <p:sldId id="323" r:id="rId7"/>
    <p:sldId id="329" r:id="rId8"/>
    <p:sldId id="333" r:id="rId9"/>
    <p:sldId id="325" r:id="rId10"/>
    <p:sldId id="326" r:id="rId11"/>
    <p:sldId id="334" r:id="rId12"/>
    <p:sldId id="327" r:id="rId13"/>
    <p:sldId id="328" r:id="rId14"/>
    <p:sldId id="33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6837-F303-42D7-BC4C-C609C2E4B599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32DB-5F61-41DC-B11F-7E26FAE6288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4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6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2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8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0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/>
          <a:stretch/>
        </p:blipFill>
        <p:spPr>
          <a:xfrm>
            <a:off x="0" y="692065"/>
            <a:ext cx="8674530" cy="34041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3965" y="932151"/>
            <a:ext cx="101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2000" dirty="0">
              <a:solidFill>
                <a:srgbClr val="03336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3965" y="35730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Century Gothic" panose="020B0502020202020204" pitchFamily="34" charset="0"/>
              </a:rPr>
              <a:t>Helge </a:t>
            </a:r>
            <a:r>
              <a:rPr lang="nl-NL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Bormann </a:t>
            </a:r>
            <a:endParaRPr lang="nl-NL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Jade Hochschule</a:t>
            </a:r>
            <a:endParaRPr lang="nl-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1280" y="1846094"/>
            <a:ext cx="881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DST-Tool-Training on climate change adaptation</a:t>
            </a:r>
          </a:p>
          <a:p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climate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adaptation cycle: steps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4-6</a:t>
            </a:r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4405744" y="4999860"/>
            <a:ext cx="4738256" cy="1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Step 5: Implementation phase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Good practice example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Zwolle (The Netherlands) climate adaptation communication material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10266" t="19131" r="13763" b="18141"/>
          <a:stretch/>
        </p:blipFill>
        <p:spPr>
          <a:xfrm>
            <a:off x="802885" y="2653993"/>
            <a:ext cx="7657171" cy="3951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www-site: step 6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t="4229" b="4626"/>
          <a:stretch/>
        </p:blipFill>
        <p:spPr>
          <a:xfrm>
            <a:off x="422675" y="1833374"/>
            <a:ext cx="8229600" cy="4688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9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6: Evaluation and Monitoring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Objectives of step 6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onitor </a:t>
            </a:r>
            <a:r>
              <a:rPr lang="en-US" dirty="0"/>
              <a:t>and evaluate the </a:t>
            </a:r>
            <a:r>
              <a:rPr lang="en-US" b="1" dirty="0"/>
              <a:t>intended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/>
              <a:t>unforeseen consequences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Essential </a:t>
            </a:r>
            <a:r>
              <a:rPr lang="en-US" dirty="0"/>
              <a:t>for the identification of </a:t>
            </a:r>
            <a:r>
              <a:rPr lang="en-US" b="1" dirty="0"/>
              <a:t>further development options </a:t>
            </a:r>
            <a:r>
              <a:rPr lang="en-US" dirty="0"/>
              <a:t>and strategic adjustments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CATCH </a:t>
            </a:r>
            <a:r>
              <a:rPr lang="en-US" b="1" dirty="0"/>
              <a:t>self-assessment</a:t>
            </a:r>
            <a:r>
              <a:rPr lang="en-US" dirty="0"/>
              <a:t> can be used as evaluation tool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Step 6: Evaluation and Monitoring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Good practice example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CATCH city self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Assessment of the current state for the three pillars of the WSC concept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087"/>
            <a:ext cx="9144000" cy="20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19041" t="927" r="32075" b="7183"/>
          <a:stretch/>
        </p:blipFill>
        <p:spPr bwMode="auto">
          <a:xfrm>
            <a:off x="4163922" y="1485102"/>
            <a:ext cx="4501323" cy="5288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New challenges emerging?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A</a:t>
            </a:r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djustment </a:t>
            </a:r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in scale </a:t>
            </a:r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or </a:t>
            </a:r>
          </a:p>
          <a:p>
            <a:pPr>
              <a:buClr>
                <a:srgbClr val="7C0030"/>
              </a:buClr>
            </a:pPr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level </a:t>
            </a:r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of integration required? </a:t>
            </a:r>
            <a:endParaRPr lang="en-GB" sz="1600" i="1" dirty="0" smtClean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en-GB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Redo </a:t>
            </a:r>
            <a:r>
              <a:rPr lang="en-US" dirty="0"/>
              <a:t>the climate adaptation cycle</a:t>
            </a:r>
          </a:p>
          <a:p>
            <a:endParaRPr lang="en-US" dirty="0" smtClean="0"/>
          </a:p>
          <a:p>
            <a:pPr>
              <a:buClr>
                <a:srgbClr val="7C0030"/>
              </a:buClr>
            </a:pPr>
            <a:endParaRPr lang="en-US" sz="1600" i="1" dirty="0" smtClean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7C0030"/>
              </a:buClr>
            </a:pPr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Additional information on governance</a:t>
            </a:r>
          </a:p>
          <a:p>
            <a:pPr>
              <a:buClr>
                <a:srgbClr val="7C0030"/>
              </a:buClr>
            </a:pPr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And/or ecosystem services needed? </a:t>
            </a:r>
            <a:endParaRPr lang="en-GB" dirty="0"/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Apply GA and/or EA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9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CATCH tool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 rotWithShape="1">
          <a:blip r:embed="rId5"/>
          <a:srcRect l="17196" t="2299" r="28571" b="7542"/>
          <a:stretch/>
        </p:blipFill>
        <p:spPr bwMode="auto">
          <a:xfrm>
            <a:off x="1924116" y="1186453"/>
            <a:ext cx="5440680" cy="5652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8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t="4363" b="12497"/>
          <a:stretch/>
        </p:blipFill>
        <p:spPr>
          <a:xfrm>
            <a:off x="288428" y="1881699"/>
            <a:ext cx="8624082" cy="4481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83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www-site: step 4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t="4523" b="4275"/>
          <a:stretch/>
        </p:blipFill>
        <p:spPr>
          <a:xfrm>
            <a:off x="422675" y="1885627"/>
            <a:ext cx="8229600" cy="4690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73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4: Choice of a climate adaptation measure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Objectives of step 4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Supporting the choice of the </a:t>
            </a:r>
            <a:r>
              <a:rPr lang="en-US" b="1" dirty="0" smtClean="0"/>
              <a:t>most suitable adaptation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Drawing the attention 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en-US" dirty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 The important </a:t>
            </a:r>
            <a:r>
              <a:rPr lang="en-US" b="1" dirty="0" smtClean="0">
                <a:sym typeface="Wingdings" panose="05000000000000000000" pitchFamily="2" charset="2"/>
              </a:rPr>
              <a:t>stakeholders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- An adequate </a:t>
            </a:r>
            <a:r>
              <a:rPr lang="en-US" b="1" dirty="0" smtClean="0">
                <a:sym typeface="Wingdings" panose="05000000000000000000" pitchFamily="2" charset="2"/>
              </a:rPr>
              <a:t>time horizon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- Solutions achieving max. potential </a:t>
            </a:r>
            <a:r>
              <a:rPr lang="en-US" b="1" dirty="0" smtClean="0">
                <a:sym typeface="Wingdings" panose="05000000000000000000" pitchFamily="2" charset="2"/>
              </a:rPr>
              <a:t>synergies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Helping to find suitable indicators for a good decision </a:t>
            </a:r>
            <a:endParaRPr lang="en-US" i="1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0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4: </a:t>
            </a:r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Choice of a climate adaptation measure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Good practice example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b="1" dirty="0" smtClean="0"/>
              <a:t>multi-criteria</a:t>
            </a:r>
            <a:r>
              <a:rPr lang="en-US" dirty="0" smtClean="0"/>
              <a:t> assessment applied in Norwich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Considering technical, environmental, social and economic </a:t>
            </a:r>
            <a:r>
              <a:rPr lang="en-US" b="1" dirty="0" smtClean="0"/>
              <a:t>indicators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10433" t="26210" r="11518" b="24793"/>
          <a:stretch/>
        </p:blipFill>
        <p:spPr>
          <a:xfrm>
            <a:off x="298349" y="3196682"/>
            <a:ext cx="8620983" cy="3382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4: </a:t>
            </a:r>
            <a:r>
              <a:rPr lang="en-US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Choice of a climate adaptation measure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Important to consider: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Governance assessment</a:t>
            </a:r>
            <a:r>
              <a:rPr lang="en-US" dirty="0"/>
              <a:t>: analyzing the local / regional governance system</a:t>
            </a:r>
          </a:p>
          <a:p>
            <a:endParaRPr lang="en-US" dirty="0"/>
          </a:p>
          <a:p>
            <a:r>
              <a:rPr lang="en-US" dirty="0"/>
              <a:t>      </a:t>
            </a:r>
            <a:r>
              <a:rPr lang="en-US" dirty="0">
                <a:sym typeface="Wingdings" panose="05000000000000000000" pitchFamily="2" charset="2"/>
              </a:rPr>
              <a:t> I</a:t>
            </a:r>
            <a:r>
              <a:rPr lang="en-US" dirty="0"/>
              <a:t>dentify additional important </a:t>
            </a:r>
            <a:r>
              <a:rPr lang="en-US" b="1" dirty="0"/>
              <a:t>stakeholders</a:t>
            </a:r>
          </a:p>
          <a:p>
            <a:r>
              <a:rPr lang="en-US" dirty="0"/>
              <a:t>      </a:t>
            </a:r>
            <a:r>
              <a:rPr lang="en-US" dirty="0">
                <a:sym typeface="Wingdings" panose="05000000000000000000" pitchFamily="2" charset="2"/>
              </a:rPr>
              <a:t> Understand </a:t>
            </a:r>
            <a:r>
              <a:rPr lang="en-US" b="1" dirty="0">
                <a:sym typeface="Wingdings" panose="05000000000000000000" pitchFamily="2" charset="2"/>
              </a:rPr>
              <a:t>decision making </a:t>
            </a:r>
            <a:r>
              <a:rPr lang="en-US" dirty="0">
                <a:sym typeface="Wingdings" panose="05000000000000000000" pitchFamily="2" charset="2"/>
              </a:rPr>
              <a:t>processes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>
                <a:sym typeface="Wingdings" panose="05000000000000000000" pitchFamily="2" charset="2"/>
              </a:rPr>
              <a:t> Discover </a:t>
            </a:r>
            <a:r>
              <a:rPr lang="en-US" b="1" dirty="0">
                <a:sym typeface="Wingdings" panose="05000000000000000000" pitchFamily="2" charset="2"/>
              </a:rPr>
              <a:t>restrictions</a:t>
            </a:r>
            <a:r>
              <a:rPr lang="en-US" dirty="0">
                <a:sym typeface="Wingdings" panose="05000000000000000000" pitchFamily="2" charset="2"/>
              </a:rPr>
              <a:t> in your local / regional system</a:t>
            </a:r>
          </a:p>
          <a:p>
            <a:r>
              <a:rPr lang="en-US" dirty="0"/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Ecosystem Services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     </a:t>
            </a:r>
            <a:r>
              <a:rPr lang="en-US" dirty="0">
                <a:sym typeface="Wingdings" panose="05000000000000000000" pitchFamily="2" charset="2"/>
              </a:rPr>
              <a:t> Understand the values of </a:t>
            </a:r>
            <a:r>
              <a:rPr lang="en-US" b="1" dirty="0">
                <a:sym typeface="Wingdings" panose="05000000000000000000" pitchFamily="2" charset="2"/>
              </a:rPr>
              <a:t>urban ecosystems </a:t>
            </a:r>
            <a:r>
              <a:rPr lang="en-US" dirty="0">
                <a:sym typeface="Wingdings" panose="05000000000000000000" pitchFamily="2" charset="2"/>
              </a:rPr>
              <a:t>/ </a:t>
            </a:r>
            <a:r>
              <a:rPr lang="en-US" b="1" dirty="0">
                <a:sym typeface="Wingdings" panose="05000000000000000000" pitchFamily="2" charset="2"/>
              </a:rPr>
              <a:t>blue-green</a:t>
            </a:r>
            <a:r>
              <a:rPr lang="en-US" dirty="0">
                <a:sym typeface="Wingdings" panose="05000000000000000000" pitchFamily="2" charset="2"/>
              </a:rPr>
              <a:t> structures </a:t>
            </a:r>
          </a:p>
          <a:p>
            <a:r>
              <a:rPr lang="en-US" dirty="0">
                <a:sym typeface="Wingdings" panose="05000000000000000000" pitchFamily="2" charset="2"/>
              </a:rPr>
              <a:t>       Integrate the approach </a:t>
            </a:r>
            <a:r>
              <a:rPr lang="en-US" b="1" dirty="0">
                <a:sym typeface="Wingdings" panose="05000000000000000000" pitchFamily="2" charset="2"/>
              </a:rPr>
              <a:t>into planning processes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Direct links to the GA and the EA are provided in the adaptation cycle</a:t>
            </a:r>
          </a:p>
          <a:p>
            <a:r>
              <a:rPr lang="en-US" i="1" dirty="0"/>
              <a:t>(for details on GA and EA see module 6)</a:t>
            </a:r>
          </a:p>
        </p:txBody>
      </p:sp>
    </p:spTree>
    <p:extLst>
      <p:ext uri="{BB962C8B-B14F-4D97-AF65-F5344CB8AC3E}">
        <p14:creationId xmlns:p14="http://schemas.microsoft.com/office/powerpoint/2010/main" val="3431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CATCH www-site: step 5</a:t>
            </a:r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t="4642" b="4479"/>
          <a:stretch/>
        </p:blipFill>
        <p:spPr>
          <a:xfrm>
            <a:off x="496080" y="1815153"/>
            <a:ext cx="8229600" cy="46743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6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climate adaptation cycle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Step 5: Implementation phase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6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Objectives of step 5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Assisting a </a:t>
            </a:r>
            <a:r>
              <a:rPr lang="en-US" b="1" dirty="0" smtClean="0"/>
              <a:t>smooth implementation </a:t>
            </a:r>
            <a:r>
              <a:rPr lang="en-US" dirty="0" smtClean="0"/>
              <a:t>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here is not in technical issues but on </a:t>
            </a:r>
            <a:r>
              <a:rPr lang="en-US" b="1" dirty="0" smtClean="0"/>
              <a:t>communication</a:t>
            </a:r>
            <a:endParaRPr lang="en-US" b="1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Optimize communication to prevent obstruction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Involve actors, inform the public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Consider do’s and don’ts if available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76C971372F6498C4811AB6721EF00" ma:contentTypeVersion="14" ma:contentTypeDescription="Een nieuw document maken." ma:contentTypeScope="" ma:versionID="ea91a5291415c978555ae7c2f3d7fdbc">
  <xsd:schema xmlns:xsd="http://www.w3.org/2001/XMLSchema" xmlns:xs="http://www.w3.org/2001/XMLSchema" xmlns:p="http://schemas.microsoft.com/office/2006/metadata/properties" xmlns:ns2="af5a1ab2-f5c3-453a-b6d1-be2bf0917db4" xmlns:ns3="67c45684-99ef-4564-9155-f80be5f6b570" targetNamespace="http://schemas.microsoft.com/office/2006/metadata/properties" ma:root="true" ma:fieldsID="4c06c5116d32f5e12489eca5d87eeac6" ns2:_="" ns3:_="">
    <xsd:import namespace="af5a1ab2-f5c3-453a-b6d1-be2bf0917db4"/>
    <xsd:import namespace="67c45684-99ef-4564-9155-f80be5f6b5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1ab2-f5c3-453a-b6d1-be2bf0917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52d343c-fcd9-424f-9240-36ce493a3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5684-99ef-4564-9155-f80be5f6b57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92b9c90-a780-4049-93c4-aa666e74d0dc}" ma:internalName="TaxCatchAll" ma:showField="CatchAllData" ma:web="67c45684-99ef-4564-9155-f80be5f6b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45684-99ef-4564-9155-f80be5f6b570" xsi:nil="true"/>
    <lcf76f155ced4ddcb4097134ff3c332f xmlns="af5a1ab2-f5c3-453a-b6d1-be2bf0917d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5E4DE4-A5D7-445E-B3A5-0E31494666D7}"/>
</file>

<file path=customXml/itemProps2.xml><?xml version="1.0" encoding="utf-8"?>
<ds:datastoreItem xmlns:ds="http://schemas.openxmlformats.org/officeDocument/2006/customXml" ds:itemID="{11D4A9EB-8F28-4C48-B53A-C00BC7F9D52A}"/>
</file>

<file path=customXml/itemProps3.xml><?xml version="1.0" encoding="utf-8"?>
<ds:datastoreItem xmlns:ds="http://schemas.openxmlformats.org/officeDocument/2006/customXml" ds:itemID="{C5DF0E0A-C540-4D47-B30E-1024E547B6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425</Words>
  <Application>Microsoft Office PowerPoint</Application>
  <PresentationFormat>Bildschirmpräsentation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Waterschap Vechtstromen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Mirle van Huet</dc:creator>
  <cp:lastModifiedBy>Helge Bormann</cp:lastModifiedBy>
  <cp:revision>159</cp:revision>
  <dcterms:created xsi:type="dcterms:W3CDTF">2017-11-02T12:57:19Z</dcterms:created>
  <dcterms:modified xsi:type="dcterms:W3CDTF">2022-12-08T13:54:50Z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0x010100B1376C971372F6498C4811AB6721EF00</vt:lpwstr>
  </property>
  <property fmtid="{D5CDD505-2E9C-101B-9397-08002B2CF9AE}" pid="3" name="MediaServiceImageTags">
    <vt:lpwstr/>
  </property>
</Properties>
</file>