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324" r:id="rId3"/>
    <p:sldId id="347" r:id="rId4"/>
    <p:sldId id="338" r:id="rId5"/>
    <p:sldId id="339" r:id="rId6"/>
    <p:sldId id="332" r:id="rId7"/>
    <p:sldId id="345" r:id="rId8"/>
    <p:sldId id="340" r:id="rId9"/>
    <p:sldId id="341" r:id="rId10"/>
    <p:sldId id="343" r:id="rId11"/>
    <p:sldId id="342" r:id="rId12"/>
    <p:sldId id="346" r:id="rId13"/>
    <p:sldId id="344" r:id="rId1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82" y="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06837-F303-42D7-BC4C-C609C2E4B599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232DB-5F61-41DC-B11F-7E26FAE6288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563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82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2406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186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1284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022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791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28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7816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0905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98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208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23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.jpeg"/><Relationship Id="rId7" Type="http://schemas.openxmlformats.org/officeDocument/2006/relationships/hyperlink" Target="https://www.google.se/url?sa=i&amp;rct=j&amp;q=&amp;esrc=s&amp;source=images&amp;cd=&amp;cad=rja&amp;uact=8&amp;ved=2ahUKEwi8waTwtY7iAhXHwcQBHXlpCxcQjRx6BAgBEAU&amp;url=https://www.vegtech.se/vatten/flytande-o/fotogalleri/&amp;psig=AOvVaw2WWSBKeIvgtoCRz3kOYbq6&amp;ust=1557490357354746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/>
          <a:stretch/>
        </p:blipFill>
        <p:spPr>
          <a:xfrm>
            <a:off x="0" y="692065"/>
            <a:ext cx="8674530" cy="340416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93965" y="932151"/>
            <a:ext cx="1014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CATCH</a:t>
            </a:r>
            <a:endParaRPr lang="nl-NL" sz="2000" dirty="0">
              <a:solidFill>
                <a:srgbClr val="033363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93965" y="357300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>
                <a:solidFill>
                  <a:schemeClr val="bg1"/>
                </a:solidFill>
                <a:latin typeface="Century Gothic" panose="020B0502020202020204" pitchFamily="34" charset="0"/>
              </a:rPr>
              <a:t>Helge </a:t>
            </a:r>
            <a:r>
              <a:rPr lang="nl-NL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t>Bormann </a:t>
            </a:r>
            <a:endParaRPr lang="nl-NL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nl-NL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Jade Hochschule</a:t>
            </a:r>
            <a:endParaRPr lang="nl-NL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01280" y="1846094"/>
            <a:ext cx="8811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DST-Tool-Training on climate change adaptation</a:t>
            </a:r>
          </a:p>
          <a:p>
            <a:endParaRPr lang="nl-NL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Hands on tool session, </a:t>
            </a:r>
            <a:endParaRPr lang="en-US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good 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practice </a:t>
            </a: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examples from the CATCH pilots</a:t>
            </a:r>
            <a:endParaRPr lang="nl-NL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4405744" y="4999860"/>
            <a:ext cx="4738256" cy="18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1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Good practice examples from CATCH pilots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Get inspired!</a:t>
            </a:r>
            <a:endParaRPr lang="nl-NL" sz="1600" i="1" dirty="0">
              <a:solidFill>
                <a:srgbClr val="7C003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Traffic redirection in Oldenburg (Germany) in case of flooding</a:t>
            </a:r>
          </a:p>
          <a:p>
            <a:endParaRPr lang="en-GB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D24BA48-B9FB-4399-8026-74FEE50F3D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4" t="8808" b="15733"/>
          <a:stretch/>
        </p:blipFill>
        <p:spPr>
          <a:xfrm>
            <a:off x="792386" y="2112644"/>
            <a:ext cx="6925485" cy="4089559"/>
          </a:xfrm>
          <a:prstGeom prst="rect">
            <a:avLst/>
          </a:prstGeom>
        </p:spPr>
      </p:pic>
      <p:pic>
        <p:nvPicPr>
          <p:cNvPr id="14" name="Picture 2" descr="Lichtzeichenanlage - Verkehrsschild VZ 131">
            <a:extLst>
              <a:ext uri="{FF2B5EF4-FFF2-40B4-BE49-F238E27FC236}">
                <a16:creationId xmlns:a16="http://schemas.microsoft.com/office/drawing/2014/main" id="{B0E98C91-8E55-4AAB-84B6-E578B02D1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05" y="2771127"/>
            <a:ext cx="973124" cy="97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ichtzeichenanlage - Verkehrsschild VZ 131">
            <a:extLst>
              <a:ext uri="{FF2B5EF4-FFF2-40B4-BE49-F238E27FC236}">
                <a16:creationId xmlns:a16="http://schemas.microsoft.com/office/drawing/2014/main" id="{EFDA04F5-AB65-40F4-8E1C-6DA02E340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112" y="3468812"/>
            <a:ext cx="973124" cy="97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ichtzeichenanlage - Verkehrsschild VZ 131">
            <a:extLst>
              <a:ext uri="{FF2B5EF4-FFF2-40B4-BE49-F238E27FC236}">
                <a16:creationId xmlns:a16="http://schemas.microsoft.com/office/drawing/2014/main" id="{5384BF1B-50FA-400D-9915-47F30BA4A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988" y="5229079"/>
            <a:ext cx="973124" cy="97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8AFD332-9E76-45E9-85BE-A3F0B936486B}"/>
              </a:ext>
            </a:extLst>
          </p:cNvPr>
          <p:cNvSpPr txBox="1"/>
          <p:nvPr/>
        </p:nvSpPr>
        <p:spPr>
          <a:xfrm>
            <a:off x="1971413" y="6396153"/>
            <a:ext cx="5167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https://gis4ol.oldenburg.de/Starkregengefahrenkarte/index.html</a:t>
            </a:r>
          </a:p>
        </p:txBody>
      </p:sp>
    </p:spTree>
    <p:extLst>
      <p:ext uri="{BB962C8B-B14F-4D97-AF65-F5344CB8AC3E}">
        <p14:creationId xmlns:p14="http://schemas.microsoft.com/office/powerpoint/2010/main" val="421691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Good practice examples from CATCH pilots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Get inspired!</a:t>
            </a:r>
            <a:endParaRPr lang="nl-NL" sz="1600" i="1" dirty="0">
              <a:solidFill>
                <a:srgbClr val="7C003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Free water butts on private ground in Norwich (UK)</a:t>
            </a:r>
          </a:p>
          <a:p>
            <a:endParaRPr lang="en-GB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DA3427E-CFD6-4085-A339-9D8E0AAC9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354" y="2289779"/>
            <a:ext cx="4247047" cy="424704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C475457F-AACE-4981-A756-A0B8A4153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908" y="2289780"/>
            <a:ext cx="4247046" cy="424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1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Good practice examples from CATCH pilots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Get inspired!</a:t>
            </a:r>
            <a:endParaRPr lang="nl-NL" sz="1600" i="1" dirty="0">
              <a:solidFill>
                <a:srgbClr val="7C003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Awareness raising in Zwolle (Netherlands): A climate mobile escape room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8" y="4487471"/>
            <a:ext cx="2809875" cy="2105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769" y="3553794"/>
            <a:ext cx="5378450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282" y="2115372"/>
            <a:ext cx="2420937" cy="185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8" y="2115372"/>
            <a:ext cx="2809875" cy="21050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116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Good practice examples from CATCH pilots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Get inspired!</a:t>
            </a:r>
            <a:endParaRPr lang="nl-NL" sz="1600" i="1" dirty="0">
              <a:solidFill>
                <a:srgbClr val="7C003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Sediment traps in </a:t>
            </a:r>
            <a:r>
              <a:rPr lang="en-GB" sz="1600" i="1" dirty="0" err="1" smtClean="0">
                <a:solidFill>
                  <a:srgbClr val="7C0030"/>
                </a:solidFill>
                <a:latin typeface="Century Gothic" panose="020B0502020202020204" pitchFamily="34" charset="0"/>
              </a:rPr>
              <a:t>Arvika</a:t>
            </a:r>
            <a:r>
              <a:rPr lang="en-GB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 (Sweden) against lake pollution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7" name="Bildobjekt 13">
            <a:extLst>
              <a:ext uri="{FF2B5EF4-FFF2-40B4-BE49-F238E27FC236}">
                <a16:creationId xmlns:a16="http://schemas.microsoft.com/office/drawing/2014/main" id="{7DEFB79B-921B-4F62-B9D3-9B4B822EF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50384"/>
            <a:ext cx="4971267" cy="395067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4C4E4B78-73F4-47C1-97F7-3CED16103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"/>
          <a:stretch/>
        </p:blipFill>
        <p:spPr bwMode="auto">
          <a:xfrm>
            <a:off x="5075924" y="2306386"/>
            <a:ext cx="4068075" cy="1956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Bildresultat för flytande våtmark">
            <a:hlinkClick r:id="rId7"/>
            <a:extLst>
              <a:ext uri="{FF2B5EF4-FFF2-40B4-BE49-F238E27FC236}">
                <a16:creationId xmlns:a16="http://schemas.microsoft.com/office/drawing/2014/main" id="{8D3765D2-C46D-4C26-9F2F-8A82F8153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25" y="4313940"/>
            <a:ext cx="4068075" cy="228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68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CATCH tool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The CATCH www-site</a:t>
            </a:r>
            <a:endParaRPr lang="nl-NL" sz="1600" i="1" dirty="0">
              <a:solidFill>
                <a:srgbClr val="7C003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80" y="1552910"/>
            <a:ext cx="8362714" cy="522669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584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/>
          <p:nvPr/>
        </p:nvPicPr>
        <p:blipFill rotWithShape="1">
          <a:blip r:embed="rId2"/>
          <a:srcRect l="17196" t="2299" r="28571" b="7542"/>
          <a:stretch/>
        </p:blipFill>
        <p:spPr bwMode="auto">
          <a:xfrm>
            <a:off x="3703320" y="1131242"/>
            <a:ext cx="5440680" cy="5652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CATCH tool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Play with the tool!</a:t>
            </a:r>
            <a:endParaRPr lang="nl-NL" sz="1600" i="1" dirty="0">
              <a:solidFill>
                <a:srgbClr val="7C003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4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Apply all parts (sequentially)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Self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Climate adaptation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Governance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Ecosystem services assessment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i="1" dirty="0" smtClean="0"/>
          </a:p>
          <a:p>
            <a:r>
              <a:rPr lang="en-US" i="1" dirty="0" smtClean="0"/>
              <a:t>Please write down your feedback ;-)</a:t>
            </a:r>
          </a:p>
          <a:p>
            <a:r>
              <a:rPr lang="en-US" i="1" dirty="0"/>
              <a:t>Detailed feedback is welcome also in the final module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1943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CATCH tool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Explore the tool in small groups (60 min)</a:t>
            </a:r>
            <a:endParaRPr lang="nl-NL" sz="1600" i="1" dirty="0">
              <a:solidFill>
                <a:srgbClr val="7C003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520552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Recommendations from internal tool testing sessions: 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Build an </a:t>
            </a:r>
            <a:r>
              <a:rPr lang="en-US" b="1" dirty="0" smtClean="0"/>
              <a:t>interdisciplinary</a:t>
            </a:r>
            <a:r>
              <a:rPr lang="en-US" dirty="0" smtClean="0"/>
              <a:t>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Select a spatiotemporal </a:t>
            </a:r>
            <a:r>
              <a:rPr lang="en-US" b="1" dirty="0" smtClean="0"/>
              <a:t>scale</a:t>
            </a:r>
            <a:r>
              <a:rPr lang="en-US" dirty="0" smtClean="0"/>
              <a:t> and keep it consistent (e.g., pilot scale for short-term adaptation; or city scale for long-term adaptation).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Keep the full spectrum of </a:t>
            </a:r>
            <a:r>
              <a:rPr lang="en-US" b="1" dirty="0" smtClean="0"/>
              <a:t>different interest </a:t>
            </a:r>
            <a:r>
              <a:rPr lang="en-US" dirty="0" smtClean="0"/>
              <a:t>in mind, including policy/management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Consider further </a:t>
            </a:r>
            <a:r>
              <a:rPr lang="en-US" b="1" dirty="0" smtClean="0"/>
              <a:t>iteration(s</a:t>
            </a:r>
            <a:r>
              <a:rPr lang="en-US" dirty="0" smtClean="0"/>
              <a:t>) if you are not satisfied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Picture 4" descr="http://www.wise-rtd.info/uploads/gra77.gif"/>
          <p:cNvPicPr>
            <a:picLocks noChangeAspect="1" noChangeArrowheads="1"/>
          </p:cNvPicPr>
          <p:nvPr/>
        </p:nvPicPr>
        <p:blipFill>
          <a:blip r:embed="rId5" cstate="print"/>
          <a:srcRect l="7559" t="4924" r="1890"/>
          <a:stretch>
            <a:fillRect/>
          </a:stretch>
        </p:blipFill>
        <p:spPr bwMode="auto">
          <a:xfrm>
            <a:off x="5724727" y="2437772"/>
            <a:ext cx="3311570" cy="266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5"/>
          <p:cNvSpPr>
            <a:spLocks noChangeArrowheads="1"/>
          </p:cNvSpPr>
          <p:nvPr/>
        </p:nvSpPr>
        <p:spPr bwMode="auto">
          <a:xfrm>
            <a:off x="7256710" y="5195714"/>
            <a:ext cx="177958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buFont typeface="Arial" charset="0"/>
              <a:buNone/>
            </a:pPr>
            <a:r>
              <a:rPr lang="de-DE" sz="1600" u="none" dirty="0"/>
              <a:t>www.wise-rtd.info</a:t>
            </a:r>
          </a:p>
        </p:txBody>
      </p:sp>
    </p:spTree>
    <p:extLst>
      <p:ext uri="{BB962C8B-B14F-4D97-AF65-F5344CB8AC3E}">
        <p14:creationId xmlns:p14="http://schemas.microsoft.com/office/powerpoint/2010/main" val="143411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CATCH tool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First feedback from the hands on session?</a:t>
            </a:r>
            <a:endParaRPr lang="nl-NL" sz="1600" i="1" dirty="0">
              <a:solidFill>
                <a:srgbClr val="7C003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Detailed feedback is welcome also in the final module! </a:t>
            </a:r>
          </a:p>
          <a:p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On technical issues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On the content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On the training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458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Good practice examples from CATCH pilots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Get inspired by the </a:t>
            </a:r>
            <a:r>
              <a:rPr lang="en-US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CATCH www-site</a:t>
            </a:r>
            <a:endParaRPr lang="nl-NL" sz="1600" i="1" dirty="0">
              <a:solidFill>
                <a:srgbClr val="7C003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t="5013" b="4628"/>
          <a:stretch/>
        </p:blipFill>
        <p:spPr>
          <a:xfrm>
            <a:off x="422675" y="2029210"/>
            <a:ext cx="8229600" cy="46475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The pilot cities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40559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Good practice examples from CATCH pilots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Get inspired!</a:t>
            </a:r>
            <a:endParaRPr lang="nl-NL" sz="1600" i="1" dirty="0">
              <a:solidFill>
                <a:srgbClr val="7C003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Spatial planning alternatives for flood planes in </a:t>
            </a:r>
            <a:r>
              <a:rPr lang="en-GB" sz="1600" i="1" dirty="0" err="1" smtClean="0">
                <a:solidFill>
                  <a:srgbClr val="7C0030"/>
                </a:solidFill>
                <a:latin typeface="Century Gothic" panose="020B0502020202020204" pitchFamily="34" charset="0"/>
              </a:rPr>
              <a:t>Herentals</a:t>
            </a:r>
            <a:r>
              <a:rPr lang="en-GB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 (Belgium)</a:t>
            </a:r>
          </a:p>
          <a:p>
            <a:endParaRPr lang="en-GB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Comparative planning alternatives </a:t>
            </a:r>
          </a:p>
          <a:p>
            <a:r>
              <a:rPr lang="en-US" dirty="0" smtClean="0"/>
              <a:t>for an urban flood plane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CD4CF0F-8C2A-4352-8B20-1CF6FC2C7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09" y="2038410"/>
            <a:ext cx="3972032" cy="21359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Afbeelding 14">
            <a:extLst>
              <a:ext uri="{FF2B5EF4-FFF2-40B4-BE49-F238E27FC236}">
                <a16:creationId xmlns:a16="http://schemas.microsoft.com/office/drawing/2014/main" id="{6A939337-87AF-44B9-A784-12BA4D6F7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434" y="3234533"/>
            <a:ext cx="3967063" cy="21664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Afbeelding 16">
            <a:extLst>
              <a:ext uri="{FF2B5EF4-FFF2-40B4-BE49-F238E27FC236}">
                <a16:creationId xmlns:a16="http://schemas.microsoft.com/office/drawing/2014/main" id="{DCF54E9C-2513-4F72-98D1-44E666D0D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3483" y="4637918"/>
            <a:ext cx="3844574" cy="213995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672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t="4907" r="9589" b="10468"/>
          <a:stretch/>
        </p:blipFill>
        <p:spPr>
          <a:xfrm>
            <a:off x="3430787" y="1476065"/>
            <a:ext cx="5721024" cy="395020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Good practice examples from CATCH pilots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Get inspired!</a:t>
            </a:r>
            <a:endParaRPr lang="nl-NL" sz="1600" i="1" dirty="0">
              <a:solidFill>
                <a:srgbClr val="7C003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Urban water retention in </a:t>
            </a:r>
            <a:r>
              <a:rPr lang="en-GB" sz="1600" i="1" dirty="0" err="1" smtClean="0">
                <a:solidFill>
                  <a:srgbClr val="7C0030"/>
                </a:solidFill>
                <a:latin typeface="Century Gothic" panose="020B0502020202020204" pitchFamily="34" charset="0"/>
              </a:rPr>
              <a:t>Vejle</a:t>
            </a:r>
            <a:r>
              <a:rPr lang="en-GB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 (Denmark) 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Sportsground for retention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Multifunctional area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/>
          <a:srcRect l="8816" r="8816"/>
          <a:stretch/>
        </p:blipFill>
        <p:spPr>
          <a:xfrm>
            <a:off x="-1" y="3271366"/>
            <a:ext cx="4726847" cy="358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Good practice examples from CATCH pilots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Get inspired!</a:t>
            </a:r>
            <a:endParaRPr lang="nl-NL" sz="1600" i="1" dirty="0">
              <a:solidFill>
                <a:srgbClr val="7C003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Urban water course and retention in </a:t>
            </a:r>
            <a:r>
              <a:rPr lang="en-GB" sz="1600" i="1" dirty="0" err="1" smtClean="0">
                <a:solidFill>
                  <a:srgbClr val="7C0030"/>
                </a:solidFill>
                <a:latin typeface="Century Gothic" panose="020B0502020202020204" pitchFamily="34" charset="0"/>
              </a:rPr>
              <a:t>Enschede</a:t>
            </a:r>
            <a:r>
              <a:rPr lang="en-GB" sz="1600" i="1" dirty="0" smtClean="0">
                <a:solidFill>
                  <a:srgbClr val="7C0030"/>
                </a:solidFill>
                <a:latin typeface="Century Gothic" panose="020B0502020202020204" pitchFamily="34" charset="0"/>
              </a:rPr>
              <a:t> (The Netherlands)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Multifunctional area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Combining recreation and retention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FD040F7-2224-40CC-9BB3-8DC6B99F39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43" r="12034"/>
          <a:stretch/>
        </p:blipFill>
        <p:spPr>
          <a:xfrm>
            <a:off x="318656" y="3355054"/>
            <a:ext cx="4674284" cy="338581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/>
          <a:srcRect l="8782" t="7975" r="8848" b="7176"/>
          <a:stretch/>
        </p:blipFill>
        <p:spPr>
          <a:xfrm>
            <a:off x="5199233" y="1903807"/>
            <a:ext cx="3643026" cy="234542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/>
          <a:srcRect l="8797" t="10199" r="9385" b="1867"/>
          <a:stretch/>
        </p:blipFill>
        <p:spPr>
          <a:xfrm>
            <a:off x="5199233" y="4293783"/>
            <a:ext cx="3643026" cy="24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5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376C971372F6498C4811AB6721EF00" ma:contentTypeVersion="14" ma:contentTypeDescription="Een nieuw document maken." ma:contentTypeScope="" ma:versionID="ea91a5291415c978555ae7c2f3d7fdbc">
  <xsd:schema xmlns:xsd="http://www.w3.org/2001/XMLSchema" xmlns:xs="http://www.w3.org/2001/XMLSchema" xmlns:p="http://schemas.microsoft.com/office/2006/metadata/properties" xmlns:ns2="af5a1ab2-f5c3-453a-b6d1-be2bf0917db4" xmlns:ns3="67c45684-99ef-4564-9155-f80be5f6b570" targetNamespace="http://schemas.microsoft.com/office/2006/metadata/properties" ma:root="true" ma:fieldsID="4c06c5116d32f5e12489eca5d87eeac6" ns2:_="" ns3:_="">
    <xsd:import namespace="af5a1ab2-f5c3-453a-b6d1-be2bf0917db4"/>
    <xsd:import namespace="67c45684-99ef-4564-9155-f80be5f6b5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5a1ab2-f5c3-453a-b6d1-be2bf0917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652d343c-fcd9-424f-9240-36ce493a3f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45684-99ef-4564-9155-f80be5f6b570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92b9c90-a780-4049-93c4-aa666e74d0dc}" ma:internalName="TaxCatchAll" ma:showField="CatchAllData" ma:web="67c45684-99ef-4564-9155-f80be5f6b5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f5a1ab2-f5c3-453a-b6d1-be2bf0917db4">
      <Terms xmlns="http://schemas.microsoft.com/office/infopath/2007/PartnerControls"/>
    </lcf76f155ced4ddcb4097134ff3c332f>
    <TaxCatchAll xmlns="67c45684-99ef-4564-9155-f80be5f6b570" xsi:nil="true"/>
  </documentManagement>
</p:properties>
</file>

<file path=customXml/itemProps1.xml><?xml version="1.0" encoding="utf-8"?>
<ds:datastoreItem xmlns:ds="http://schemas.openxmlformats.org/officeDocument/2006/customXml" ds:itemID="{BFC8D999-277A-456B-8585-5F194B7F1E26}"/>
</file>

<file path=customXml/itemProps2.xml><?xml version="1.0" encoding="utf-8"?>
<ds:datastoreItem xmlns:ds="http://schemas.openxmlformats.org/officeDocument/2006/customXml" ds:itemID="{383D7051-ECED-4977-B9DD-03B1BE960A2B}"/>
</file>

<file path=customXml/itemProps3.xml><?xml version="1.0" encoding="utf-8"?>
<ds:datastoreItem xmlns:ds="http://schemas.openxmlformats.org/officeDocument/2006/customXml" ds:itemID="{CC8BE6F0-D914-4AE4-9313-365EA19993B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341</Words>
  <Application>Microsoft Office PowerPoint</Application>
  <PresentationFormat>Bildschirmpräsentation (4:3)</PresentationFormat>
  <Paragraphs>102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Kantoorthema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Waterschap Vechtstromen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Mirle van Huet</dc:creator>
  <cp:lastModifiedBy>Helge Bormann</cp:lastModifiedBy>
  <cp:revision>163</cp:revision>
  <dcterms:created xsi:type="dcterms:W3CDTF">2017-11-02T12:57:19Z</dcterms:created>
  <dcterms:modified xsi:type="dcterms:W3CDTF">2022-12-08T13:57:26Z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0x010100B1376C971372F6498C4811AB6721EF00</vt:lpwstr>
  </property>
</Properties>
</file>