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6" r:id="rId5"/>
    <p:sldId id="343" r:id="rId6"/>
    <p:sldId id="344" r:id="rId7"/>
    <p:sldId id="345" r:id="rId8"/>
    <p:sldId id="350" r:id="rId9"/>
    <p:sldId id="346" r:id="rId10"/>
    <p:sldId id="353" r:id="rId11"/>
    <p:sldId id="352" r:id="rId12"/>
    <p:sldId id="354" r:id="rId13"/>
    <p:sldId id="355" r:id="rId14"/>
    <p:sldId id="356" r:id="rId15"/>
    <p:sldId id="347" r:id="rId16"/>
    <p:sldId id="348" r:id="rId17"/>
    <p:sldId id="351" r:id="rId18"/>
    <p:sldId id="349" r:id="rId19"/>
    <p:sldId id="357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2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06837-F303-42D7-BC4C-C609C2E4B599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232DB-5F61-41DC-B11F-7E26FAE6288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63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82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40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86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28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02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91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8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81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90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8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208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E63F5-C19C-47F0-AF98-4F7AA8EECAED}" type="datetimeFigureOut">
              <a:rPr lang="nl-NL" smtClean="0"/>
              <a:pPr/>
              <a:t>8-12-2022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BB7F-EE7F-4996-881D-19F8A2EC311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3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nwzonline.d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s4ol.oldenburg.de/Starkregengefahrenkarte/index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nwzonline.d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gis4ol.oldenburg.de/Starkregengefahrenkarte/index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8QoD-RdfNKE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8QoD-RdfNKE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www.youtube.com/watch?v=8QoD-RdfNK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/>
          <a:stretch/>
        </p:blipFill>
        <p:spPr>
          <a:xfrm>
            <a:off x="0" y="692065"/>
            <a:ext cx="8674530" cy="34041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3965" y="932151"/>
            <a:ext cx="1014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CATCH</a:t>
            </a:r>
            <a:endParaRPr lang="nl-NL" sz="2000" dirty="0">
              <a:solidFill>
                <a:srgbClr val="03336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93965" y="35730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>
                <a:solidFill>
                  <a:schemeClr val="bg1"/>
                </a:solidFill>
                <a:latin typeface="Century Gothic" panose="020B0502020202020204" pitchFamily="34" charset="0"/>
              </a:rPr>
              <a:t>Helge Bormann </a:t>
            </a:r>
            <a:endParaRPr lang="nl-NL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nl-NL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Jade Hochschule</a:t>
            </a:r>
            <a:endParaRPr lang="nl-NL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01280" y="1846094"/>
            <a:ext cx="8811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DST-Tool-Training on climate change adaptation</a:t>
            </a:r>
          </a:p>
          <a:p>
            <a:endParaRPr lang="nl-N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 regional CATCH pilot 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Traffic redirection in Oldenburg, OOWV </a:t>
            </a:r>
            <a:endParaRPr lang="nl-N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4405744" y="4999860"/>
            <a:ext cx="4738256" cy="18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Impressions of implementation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D67F9715-2D10-48F7-8C21-3EFFA37B2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27" y="2101755"/>
            <a:ext cx="6348574" cy="4761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1B5AD08-1C3B-4AAB-B951-8EADD03BB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99481"/>
            <a:ext cx="3568890" cy="4758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327416E-F016-407C-B169-2AE09E4A26E9}"/>
              </a:ext>
            </a:extLst>
          </p:cNvPr>
          <p:cNvSpPr/>
          <p:nvPr/>
        </p:nvSpPr>
        <p:spPr>
          <a:xfrm>
            <a:off x="6266897" y="1766645"/>
            <a:ext cx="2902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 err="1"/>
              <a:t>Jähnig</a:t>
            </a:r>
            <a:r>
              <a:rPr lang="de-DE" sz="1400" dirty="0"/>
              <a:t> Elektrotechnik GmbH</a:t>
            </a:r>
          </a:p>
        </p:txBody>
      </p:sp>
    </p:spTree>
    <p:extLst>
      <p:ext uri="{BB962C8B-B14F-4D97-AF65-F5344CB8AC3E}">
        <p14:creationId xmlns:p14="http://schemas.microsoft.com/office/powerpoint/2010/main" val="416020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Impressions of implementation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DC2A0768-EBC2-4A0A-A870-6C570C2F5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095385"/>
            <a:ext cx="3571960" cy="4762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CEF8D65-AA49-4B9B-90AC-0BAB71623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64"/>
          <a:stretch/>
        </p:blipFill>
        <p:spPr>
          <a:xfrm>
            <a:off x="3553253" y="2095385"/>
            <a:ext cx="5590748" cy="4762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57776DD-CF1B-470E-8AFC-59E2A6AD810F}"/>
              </a:ext>
            </a:extLst>
          </p:cNvPr>
          <p:cNvSpPr/>
          <p:nvPr/>
        </p:nvSpPr>
        <p:spPr>
          <a:xfrm>
            <a:off x="6266897" y="1766645"/>
            <a:ext cx="2902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 err="1"/>
              <a:t>Jähnig</a:t>
            </a:r>
            <a:r>
              <a:rPr lang="de-DE" sz="1400" dirty="0"/>
              <a:t> Elektrotechnik GmbH</a:t>
            </a:r>
          </a:p>
        </p:txBody>
      </p:sp>
    </p:spTree>
    <p:extLst>
      <p:ext uri="{BB962C8B-B14F-4D97-AF65-F5344CB8AC3E}">
        <p14:creationId xmlns:p14="http://schemas.microsoft.com/office/powerpoint/2010/main" val="390580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Press work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97" y="2217851"/>
            <a:ext cx="4078847" cy="406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2844B67-BCF4-430D-AC76-2B5166086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6" y="2217851"/>
            <a:ext cx="4051455" cy="30385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DE7F7D5-0C4A-4F67-829A-95B50154D0B1}"/>
              </a:ext>
            </a:extLst>
          </p:cNvPr>
          <p:cNvSpPr txBox="1"/>
          <p:nvPr/>
        </p:nvSpPr>
        <p:spPr>
          <a:xfrm>
            <a:off x="4746497" y="6282001"/>
            <a:ext cx="285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7"/>
              </a:rPr>
              <a:t>https://www.nwzonline.de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746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Related activities by OOWV in Oldenburg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Heavy rainfall risk map for Oldenburg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Calculation of potentially flooded areas for 3 extreme rainfall scenarios: </a:t>
            </a:r>
          </a:p>
          <a:p>
            <a:r>
              <a:rPr lang="en-US" dirty="0"/>
              <a:t>      29,8 mm/h; 36,5 mm/h; and 44 mm/h (shown 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5BC1C84-E5DD-4121-A302-72C6848EE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51" y="2916550"/>
            <a:ext cx="7159230" cy="318399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65AB82B-DC9B-473E-9101-E55F3A26F8F5}"/>
              </a:ext>
            </a:extLst>
          </p:cNvPr>
          <p:cNvSpPr txBox="1"/>
          <p:nvPr/>
        </p:nvSpPr>
        <p:spPr>
          <a:xfrm>
            <a:off x="597450" y="6100549"/>
            <a:ext cx="5711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6"/>
              </a:rPr>
              <a:t>https://gis4ol.oldenburg.de/Starkregengefahrenkarte/index.html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8100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Related activities by OOWV in Oldenburg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Merging data bases towards a Water Sensitive Oldenburg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1D765D9-8E0E-4988-B5F4-C35604834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99" y="1962468"/>
            <a:ext cx="7076416" cy="46722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51E7B8D-853E-499F-9BFE-FDE3C330C82F}"/>
              </a:ext>
            </a:extLst>
          </p:cNvPr>
          <p:cNvSpPr txBox="1"/>
          <p:nvPr/>
        </p:nvSpPr>
        <p:spPr>
          <a:xfrm>
            <a:off x="419799" y="6605391"/>
            <a:ext cx="231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Dr. Pecher AG</a:t>
            </a:r>
          </a:p>
        </p:txBody>
      </p:sp>
    </p:spTree>
    <p:extLst>
      <p:ext uri="{BB962C8B-B14F-4D97-AF65-F5344CB8AC3E}">
        <p14:creationId xmlns:p14="http://schemas.microsoft.com/office/powerpoint/2010/main" val="38883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Related activities by OOWV in Oldenburg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importance of ditches for draining Oldenburg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of a ditch study in the North of Oldenburg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6" y="2620371"/>
            <a:ext cx="9088968" cy="4002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E2C84A3-3177-49AB-96E6-3AAE7882EAA0}"/>
              </a:ext>
            </a:extLst>
          </p:cNvPr>
          <p:cNvSpPr txBox="1"/>
          <p:nvPr/>
        </p:nvSpPr>
        <p:spPr>
          <a:xfrm>
            <a:off x="46406" y="6589778"/>
            <a:ext cx="231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Planungsbüro </a:t>
            </a:r>
            <a:r>
              <a:rPr lang="de-DE" sz="1400" dirty="0" err="1"/>
              <a:t>Hahm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3759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Related activities by OOWV in Oldenburg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Moderated process of further development towards a water sensitive city of Oldenburg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FFCB4A0-6D7B-4900-82A2-5712DFD36C32}"/>
              </a:ext>
            </a:extLst>
          </p:cNvPr>
          <p:cNvSpPr/>
          <p:nvPr/>
        </p:nvSpPr>
        <p:spPr>
          <a:xfrm>
            <a:off x="321832" y="3858907"/>
            <a:ext cx="8475257" cy="2769206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bgerundetes Rechteck 8">
            <a:extLst>
              <a:ext uri="{FF2B5EF4-FFF2-40B4-BE49-F238E27FC236}">
                <a16:creationId xmlns:a16="http://schemas.microsoft.com/office/drawing/2014/main" id="{A04773E4-5B45-40CF-B616-E7821CFE9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859" y="2481865"/>
            <a:ext cx="2232250" cy="785455"/>
          </a:xfrm>
          <a:prstGeom prst="roundRect">
            <a:avLst>
              <a:gd name="adj" fmla="val 16667"/>
            </a:avLst>
          </a:prstGeom>
          <a:solidFill>
            <a:srgbClr val="009FE4"/>
          </a:solidFill>
          <a:ln w="9525" algn="ctr">
            <a:noFill/>
            <a:round/>
            <a:headEnd/>
            <a:tailEnd/>
          </a:ln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1800" b="1" kern="0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Working </a:t>
            </a:r>
            <a:r>
              <a:rPr lang="de-DE" altLang="de-DE" sz="1800" b="1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group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de-DE" altLang="de-DE" sz="1600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flooding</a:t>
            </a:r>
            <a:endParaRPr kumimoji="0" lang="de-DE" altLang="de-DE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FBF779C-6A70-4038-8E57-4EA0ECB7B0E2}"/>
              </a:ext>
            </a:extLst>
          </p:cNvPr>
          <p:cNvGrpSpPr/>
          <p:nvPr/>
        </p:nvGrpSpPr>
        <p:grpSpPr>
          <a:xfrm>
            <a:off x="618609" y="4687047"/>
            <a:ext cx="5859114" cy="934469"/>
            <a:chOff x="-234464" y="2772437"/>
            <a:chExt cx="5859114" cy="934469"/>
          </a:xfrm>
        </p:grpSpPr>
        <p:sp>
          <p:nvSpPr>
            <p:cNvPr id="16" name="Abgerundetes Rechteck 33">
              <a:extLst>
                <a:ext uri="{FF2B5EF4-FFF2-40B4-BE49-F238E27FC236}">
                  <a16:creationId xmlns:a16="http://schemas.microsoft.com/office/drawing/2014/main" id="{BC701B44-D56F-4EB1-ADA9-3E8DD1882E0E}"/>
                </a:ext>
              </a:extLst>
            </p:cNvPr>
            <p:cNvSpPr/>
            <p:nvPr/>
          </p:nvSpPr>
          <p:spPr bwMode="auto">
            <a:xfrm>
              <a:off x="-234464" y="2838543"/>
              <a:ext cx="2304255" cy="868363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Round Table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„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Water</a:t>
              </a: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 Sensitive City Oldenburg“</a:t>
              </a:r>
              <a:endPara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ＭＳ Ｐゴシック" pitchFamily="-1" charset="-128"/>
              </a:endParaRPr>
            </a:p>
          </p:txBody>
        </p:sp>
        <p:sp>
          <p:nvSpPr>
            <p:cNvPr id="17" name="Abgerundetes Rechteck 16">
              <a:extLst>
                <a:ext uri="{FF2B5EF4-FFF2-40B4-BE49-F238E27FC236}">
                  <a16:creationId xmlns:a16="http://schemas.microsoft.com/office/drawing/2014/main" id="{0C032F9D-1A1A-4AF1-BD12-E90F6CAFE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395" y="2772437"/>
              <a:ext cx="2304255" cy="868363"/>
            </a:xfrm>
            <a:prstGeom prst="roundRect">
              <a:avLst>
                <a:gd name="adj" fmla="val 16667"/>
              </a:avLst>
            </a:prstGeom>
            <a:solidFill>
              <a:srgbClr val="1F497D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Expert Workshops</a:t>
              </a:r>
              <a:endPara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ＭＳ Ｐゴシック" pitchFamily="-1" charset="-128"/>
              </a:endParaRPr>
            </a:p>
          </p:txBody>
        </p:sp>
      </p:grp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FC643BC-B43B-4E81-8058-8CC93BFFFCC1}"/>
              </a:ext>
            </a:extLst>
          </p:cNvPr>
          <p:cNvCxnSpPr/>
          <p:nvPr/>
        </p:nvCxnSpPr>
        <p:spPr>
          <a:xfrm>
            <a:off x="4391360" y="2889930"/>
            <a:ext cx="303228" cy="1"/>
          </a:xfrm>
          <a:prstGeom prst="straightConnector1">
            <a:avLst/>
          </a:prstGeom>
          <a:noFill/>
          <a:ln w="12700" cap="flat" cmpd="sng" algn="ctr">
            <a:solidFill>
              <a:srgbClr val="00B0F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9" name="Abgerundetes Rechteck 8">
            <a:extLst>
              <a:ext uri="{FF2B5EF4-FFF2-40B4-BE49-F238E27FC236}">
                <a16:creationId xmlns:a16="http://schemas.microsoft.com/office/drawing/2014/main" id="{BB52F9E2-28A5-4A78-AC97-D16C97959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924" y="2481866"/>
            <a:ext cx="2232250" cy="785455"/>
          </a:xfrm>
          <a:prstGeom prst="roundRect">
            <a:avLst>
              <a:gd name="adj" fmla="val 16667"/>
            </a:avLst>
          </a:prstGeom>
          <a:solidFill>
            <a:srgbClr val="009FE4"/>
          </a:solidFill>
          <a:ln w="9525" algn="ctr">
            <a:noFill/>
            <a:round/>
            <a:headEnd/>
            <a:tailEnd/>
          </a:ln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Project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group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  CATCH 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Oldenburg</a:t>
            </a:r>
          </a:p>
        </p:txBody>
      </p:sp>
      <p:cxnSp>
        <p:nvCxnSpPr>
          <p:cNvPr id="20" name="Gerade Verbindung 26">
            <a:extLst>
              <a:ext uri="{FF2B5EF4-FFF2-40B4-BE49-F238E27FC236}">
                <a16:creationId xmlns:a16="http://schemas.microsoft.com/office/drawing/2014/main" id="{F616EF01-1906-4E7B-80BF-C325D3183424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3185984" y="3267320"/>
            <a:ext cx="0" cy="261058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21" name="Gerade Verbindung 27">
            <a:extLst>
              <a:ext uri="{FF2B5EF4-FFF2-40B4-BE49-F238E27FC236}">
                <a16:creationId xmlns:a16="http://schemas.microsoft.com/office/drawing/2014/main" id="{4EC20564-78D7-4F30-A27E-BE99970EE933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902049" y="3267321"/>
            <a:ext cx="0" cy="261057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22" name="Gerade Verbindung 28">
            <a:extLst>
              <a:ext uri="{FF2B5EF4-FFF2-40B4-BE49-F238E27FC236}">
                <a16:creationId xmlns:a16="http://schemas.microsoft.com/office/drawing/2014/main" id="{5C680BA1-6A3D-470C-BD1D-76244ED42715}"/>
              </a:ext>
            </a:extLst>
          </p:cNvPr>
          <p:cNvCxnSpPr/>
          <p:nvPr/>
        </p:nvCxnSpPr>
        <p:spPr>
          <a:xfrm>
            <a:off x="3185984" y="3528378"/>
            <a:ext cx="2716065" cy="0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23" name="Gerade Verbindung 29">
            <a:extLst>
              <a:ext uri="{FF2B5EF4-FFF2-40B4-BE49-F238E27FC236}">
                <a16:creationId xmlns:a16="http://schemas.microsoft.com/office/drawing/2014/main" id="{D204BBD7-19F4-4855-8E36-EEF187B5313B}"/>
              </a:ext>
            </a:extLst>
          </p:cNvPr>
          <p:cNvCxnSpPr>
            <a:cxnSpLocks/>
          </p:cNvCxnSpPr>
          <p:nvPr/>
        </p:nvCxnSpPr>
        <p:spPr>
          <a:xfrm>
            <a:off x="4540811" y="3528378"/>
            <a:ext cx="0" cy="330529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192704C0-F201-42F0-AB66-F5D28D1F6884}"/>
              </a:ext>
            </a:extLst>
          </p:cNvPr>
          <p:cNvSpPr/>
          <p:nvPr/>
        </p:nvSpPr>
        <p:spPr>
          <a:xfrm>
            <a:off x="321832" y="3858908"/>
            <a:ext cx="8475257" cy="2769206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Abgerundetes Rechteck 8">
            <a:extLst>
              <a:ext uri="{FF2B5EF4-FFF2-40B4-BE49-F238E27FC236}">
                <a16:creationId xmlns:a16="http://schemas.microsoft.com/office/drawing/2014/main" id="{A833272C-E453-4EFE-9B22-BEDC6B2D5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859" y="2481866"/>
            <a:ext cx="2232250" cy="785455"/>
          </a:xfrm>
          <a:prstGeom prst="roundRect">
            <a:avLst>
              <a:gd name="adj" fmla="val 16667"/>
            </a:avLst>
          </a:prstGeom>
          <a:solidFill>
            <a:srgbClr val="009FE4"/>
          </a:solidFill>
          <a:ln w="9525" algn="ctr">
            <a:noFill/>
            <a:round/>
            <a:headEnd/>
            <a:tailEnd/>
          </a:ln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altLang="de-DE" sz="1800" b="1" kern="0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Working </a:t>
            </a:r>
            <a:r>
              <a:rPr lang="de-DE" altLang="de-DE" sz="1800" b="1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group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de-DE" altLang="de-DE" sz="1600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flooding</a:t>
            </a:r>
            <a:endParaRPr kumimoji="0" lang="de-DE" altLang="de-DE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503CC00-2C12-4585-A95E-F2CF51B78DD9}"/>
              </a:ext>
            </a:extLst>
          </p:cNvPr>
          <p:cNvGrpSpPr/>
          <p:nvPr/>
        </p:nvGrpSpPr>
        <p:grpSpPr>
          <a:xfrm>
            <a:off x="599722" y="3975459"/>
            <a:ext cx="7890328" cy="1646058"/>
            <a:chOff x="-253351" y="2060848"/>
            <a:chExt cx="7890328" cy="1646058"/>
          </a:xfrm>
        </p:grpSpPr>
        <p:sp>
          <p:nvSpPr>
            <p:cNvPr id="27" name="Abgerundetes Rechteck 33">
              <a:extLst>
                <a:ext uri="{FF2B5EF4-FFF2-40B4-BE49-F238E27FC236}">
                  <a16:creationId xmlns:a16="http://schemas.microsoft.com/office/drawing/2014/main" id="{0DB49A59-9879-4461-B3EC-6B1C3311FCA6}"/>
                </a:ext>
              </a:extLst>
            </p:cNvPr>
            <p:cNvSpPr/>
            <p:nvPr/>
          </p:nvSpPr>
          <p:spPr bwMode="auto">
            <a:xfrm>
              <a:off x="-234464" y="2838543"/>
              <a:ext cx="2304255" cy="868363"/>
            </a:xfrm>
            <a:prstGeom prst="roundRect">
              <a:avLst/>
            </a:prstGeom>
            <a:solidFill>
              <a:srgbClr val="1F497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Round Table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„</a:t>
              </a:r>
              <a:r>
                <a:rPr kumimoji="0" lang="de-DE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Water</a:t>
              </a: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 Sensitive City Oldenburg“</a:t>
              </a:r>
              <a:endPara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ＭＳ Ｐゴシック" pitchFamily="-1" charset="-128"/>
              </a:endParaRPr>
            </a:p>
          </p:txBody>
        </p:sp>
        <p:sp>
          <p:nvSpPr>
            <p:cNvPr id="28" name="Abgerundetes Rechteck 16">
              <a:extLst>
                <a:ext uri="{FF2B5EF4-FFF2-40B4-BE49-F238E27FC236}">
                  <a16:creationId xmlns:a16="http://schemas.microsoft.com/office/drawing/2014/main" id="{06AD509A-BEEA-4276-9CEB-240AA2C98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395" y="2772437"/>
              <a:ext cx="2304255" cy="868363"/>
            </a:xfrm>
            <a:prstGeom prst="roundRect">
              <a:avLst>
                <a:gd name="adj" fmla="val 16667"/>
              </a:avLst>
            </a:prstGeom>
            <a:solidFill>
              <a:srgbClr val="1F497D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ＭＳ Ｐゴシック" pitchFamily="-1" charset="-128"/>
                </a:rPr>
                <a:t>Expert Workshops</a:t>
              </a:r>
              <a:endPara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ＭＳ Ｐゴシック" pitchFamily="-1" charset="-128"/>
              </a:endParaRPr>
            </a:p>
          </p:txBody>
        </p:sp>
        <p:sp>
          <p:nvSpPr>
            <p:cNvPr id="29" name="Abgerundetes Rechteck 35">
              <a:extLst>
                <a:ext uri="{FF2B5EF4-FFF2-40B4-BE49-F238E27FC236}">
                  <a16:creationId xmlns:a16="http://schemas.microsoft.com/office/drawing/2014/main" id="{175F7055-D6A9-4FE8-9FE2-6D3CB9C93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3351" y="2060848"/>
              <a:ext cx="5832649" cy="409575"/>
            </a:xfrm>
            <a:prstGeom prst="roundRect">
              <a:avLst>
                <a:gd name="adj" fmla="val 16667"/>
              </a:avLst>
            </a:prstGeom>
            <a:solidFill>
              <a:srgbClr val="64B32D"/>
            </a:solidFill>
            <a:ln w="6350" algn="ctr">
              <a:noFill/>
              <a:round/>
              <a:headEnd/>
              <a:tailEnd/>
            </a:ln>
          </p:spPr>
          <p:txBody>
            <a:bodyPr anchor="ctr"/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Arial" charset="0"/>
                </a:rPr>
                <a:t>GIS4OL </a:t>
              </a:r>
              <a:r>
                <a:rPr lang="de-DE" altLang="de-DE" sz="1800" b="1" kern="0" dirty="0">
                  <a:solidFill>
                    <a:prstClr val="white"/>
                  </a:solidFill>
                  <a:ea typeface="ＭＳ Ｐゴシック" pitchFamily="34" charset="-128"/>
                  <a:cs typeface="Arial" charset="0"/>
                </a:rPr>
                <a:t> Heavy Rain Hazard </a:t>
              </a:r>
              <a:r>
                <a:rPr lang="de-DE" altLang="de-DE" sz="1800" b="1" kern="0" dirty="0" err="1">
                  <a:solidFill>
                    <a:prstClr val="white"/>
                  </a:solidFill>
                  <a:ea typeface="ＭＳ Ｐゴシック" pitchFamily="34" charset="-128"/>
                  <a:cs typeface="Arial" charset="0"/>
                </a:rPr>
                <a:t>Map</a:t>
              </a:r>
              <a:endPara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30" name="Abgerundetes Rechteck 36">
              <a:extLst>
                <a:ext uri="{FF2B5EF4-FFF2-40B4-BE49-F238E27FC236}">
                  <a16:creationId xmlns:a16="http://schemas.microsoft.com/office/drawing/2014/main" id="{6DE81CA5-A3A0-460D-BB71-E5FC5C55D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4371" y="2630355"/>
              <a:ext cx="1762606" cy="576263"/>
            </a:xfrm>
            <a:prstGeom prst="roundRect">
              <a:avLst>
                <a:gd name="adj" fmla="val 16667"/>
              </a:avLst>
            </a:prstGeom>
            <a:solidFill>
              <a:srgbClr val="64B32D"/>
            </a:solidFill>
            <a:ln w="6350" algn="ctr">
              <a:noFill/>
              <a:round/>
              <a:headEnd/>
              <a:tailEnd/>
            </a:ln>
          </p:spPr>
          <p:txBody>
            <a:bodyPr anchor="ctr"/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de-DE" sz="1800" b="1" kern="0" dirty="0">
                  <a:solidFill>
                    <a:prstClr val="white"/>
                  </a:solidFill>
                  <a:ea typeface="ＭＳ Ｐゴシック" pitchFamily="34" charset="-128"/>
                  <a:cs typeface="Arial" charset="0"/>
                </a:rPr>
                <a:t>CATCH Pilot Traffic </a:t>
              </a:r>
              <a:r>
                <a:rPr lang="de-DE" altLang="de-DE" sz="1800" b="1" kern="0" dirty="0" err="1">
                  <a:solidFill>
                    <a:prstClr val="white"/>
                  </a:solidFill>
                  <a:ea typeface="ＭＳ Ｐゴシック" pitchFamily="34" charset="-128"/>
                  <a:cs typeface="Arial" charset="0"/>
                </a:rPr>
                <a:t>control</a:t>
              </a:r>
              <a:endPara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endParaRPr>
            </a:p>
          </p:txBody>
        </p:sp>
      </p:grp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4BD34EBB-0006-4107-BDA2-5A9296E963CB}"/>
              </a:ext>
            </a:extLst>
          </p:cNvPr>
          <p:cNvCxnSpPr/>
          <p:nvPr/>
        </p:nvCxnSpPr>
        <p:spPr>
          <a:xfrm>
            <a:off x="4391360" y="2889931"/>
            <a:ext cx="303228" cy="1"/>
          </a:xfrm>
          <a:prstGeom prst="straightConnector1">
            <a:avLst/>
          </a:prstGeom>
          <a:noFill/>
          <a:ln w="12700" cap="flat" cmpd="sng" algn="ctr">
            <a:solidFill>
              <a:srgbClr val="00B0F0"/>
            </a:solidFill>
            <a:prstDash val="solid"/>
            <a:headEnd type="arrow"/>
            <a:tailEnd type="arrow"/>
          </a:ln>
          <a:effectLst/>
        </p:spPr>
      </p:cxnSp>
      <p:sp>
        <p:nvSpPr>
          <p:cNvPr id="32" name="Abgerundetes Rechteck 8">
            <a:extLst>
              <a:ext uri="{FF2B5EF4-FFF2-40B4-BE49-F238E27FC236}">
                <a16:creationId xmlns:a16="http://schemas.microsoft.com/office/drawing/2014/main" id="{30561350-E830-40DD-AA1D-53477CBDE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924" y="2481867"/>
            <a:ext cx="2232250" cy="785455"/>
          </a:xfrm>
          <a:prstGeom prst="roundRect">
            <a:avLst>
              <a:gd name="adj" fmla="val 16667"/>
            </a:avLst>
          </a:prstGeom>
          <a:solidFill>
            <a:srgbClr val="009FE4"/>
          </a:solidFill>
          <a:ln w="9525" algn="ctr">
            <a:noFill/>
            <a:round/>
            <a:headEnd/>
            <a:tailEnd/>
          </a:ln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Project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group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  CATCH </a:t>
            </a:r>
            <a:r>
              <a:rPr kumimoji="0" lang="de-DE" alt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Oldenburg</a:t>
            </a:r>
          </a:p>
        </p:txBody>
      </p:sp>
      <p:cxnSp>
        <p:nvCxnSpPr>
          <p:cNvPr id="33" name="Gerade Verbindung 26">
            <a:extLst>
              <a:ext uri="{FF2B5EF4-FFF2-40B4-BE49-F238E27FC236}">
                <a16:creationId xmlns:a16="http://schemas.microsoft.com/office/drawing/2014/main" id="{4BF8AE7A-B6C7-4D5C-8E8F-D5D6FB441E7F}"/>
              </a:ext>
            </a:extLst>
          </p:cNvPr>
          <p:cNvCxnSpPr>
            <a:stCxn id="25" idx="2"/>
          </p:cNvCxnSpPr>
          <p:nvPr/>
        </p:nvCxnSpPr>
        <p:spPr>
          <a:xfrm>
            <a:off x="3185984" y="3267321"/>
            <a:ext cx="0" cy="261058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34" name="Gerade Verbindung 27">
            <a:extLst>
              <a:ext uri="{FF2B5EF4-FFF2-40B4-BE49-F238E27FC236}">
                <a16:creationId xmlns:a16="http://schemas.microsoft.com/office/drawing/2014/main" id="{E49379C2-1753-4A80-9D20-37708810D0F5}"/>
              </a:ext>
            </a:extLst>
          </p:cNvPr>
          <p:cNvCxnSpPr>
            <a:stCxn id="32" idx="2"/>
          </p:cNvCxnSpPr>
          <p:nvPr/>
        </p:nvCxnSpPr>
        <p:spPr>
          <a:xfrm>
            <a:off x="5902049" y="3267322"/>
            <a:ext cx="0" cy="261057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35" name="Gerade Verbindung 28">
            <a:extLst>
              <a:ext uri="{FF2B5EF4-FFF2-40B4-BE49-F238E27FC236}">
                <a16:creationId xmlns:a16="http://schemas.microsoft.com/office/drawing/2014/main" id="{F86301F3-A12A-4E3C-8EC3-98419AAEBC55}"/>
              </a:ext>
            </a:extLst>
          </p:cNvPr>
          <p:cNvCxnSpPr/>
          <p:nvPr/>
        </p:nvCxnSpPr>
        <p:spPr>
          <a:xfrm>
            <a:off x="3185984" y="3528379"/>
            <a:ext cx="2716065" cy="0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36" name="Gerade Verbindung 29">
            <a:extLst>
              <a:ext uri="{FF2B5EF4-FFF2-40B4-BE49-F238E27FC236}">
                <a16:creationId xmlns:a16="http://schemas.microsoft.com/office/drawing/2014/main" id="{8AB48753-4883-43B0-AADA-9E3C445549DD}"/>
              </a:ext>
            </a:extLst>
          </p:cNvPr>
          <p:cNvCxnSpPr>
            <a:cxnSpLocks/>
          </p:cNvCxnSpPr>
          <p:nvPr/>
        </p:nvCxnSpPr>
        <p:spPr>
          <a:xfrm>
            <a:off x="4540811" y="3528379"/>
            <a:ext cx="0" cy="330529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</a:ln>
          <a:effectLst/>
        </p:spPr>
      </p:cxnSp>
      <p:sp>
        <p:nvSpPr>
          <p:cNvPr id="37" name="Abgerundetes Rechteck 35">
            <a:extLst>
              <a:ext uri="{FF2B5EF4-FFF2-40B4-BE49-F238E27FC236}">
                <a16:creationId xmlns:a16="http://schemas.microsoft.com/office/drawing/2014/main" id="{F95E24CC-813F-4480-9341-3E9D5488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590" y="6043549"/>
            <a:ext cx="5832649" cy="409575"/>
          </a:xfrm>
          <a:prstGeom prst="roundRect">
            <a:avLst>
              <a:gd name="adj" fmla="val 16667"/>
            </a:avLst>
          </a:prstGeom>
          <a:solidFill>
            <a:srgbClr val="64B32D"/>
          </a:solidFill>
          <a:ln w="6350" algn="ctr">
            <a:noFill/>
            <a:round/>
            <a:headEnd/>
            <a:tailEnd/>
          </a:ln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b="1" kern="0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Action </a:t>
            </a:r>
            <a:r>
              <a:rPr lang="de-DE" altLang="de-DE" sz="1800" b="1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Map</a:t>
            </a:r>
            <a:r>
              <a:rPr lang="de-DE" altLang="de-DE" sz="1800" b="1" kern="0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 „</a:t>
            </a:r>
            <a:r>
              <a:rPr lang="de-DE" altLang="de-DE" sz="1800" b="1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Water</a:t>
            </a:r>
            <a:r>
              <a:rPr lang="de-DE" altLang="de-DE" sz="1800" b="1" kern="0" dirty="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 Sensitive City Oldenburg“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8" name="Abgerundetes Rechteck 36">
            <a:extLst>
              <a:ext uri="{FF2B5EF4-FFF2-40B4-BE49-F238E27FC236}">
                <a16:creationId xmlns:a16="http://schemas.microsoft.com/office/drawing/2014/main" id="{10B7C8D2-2F02-49E3-8FFD-64AAFE4BB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444" y="5298408"/>
            <a:ext cx="1762606" cy="576263"/>
          </a:xfrm>
          <a:prstGeom prst="roundRect">
            <a:avLst>
              <a:gd name="adj" fmla="val 16667"/>
            </a:avLst>
          </a:prstGeom>
          <a:solidFill>
            <a:srgbClr val="64B32D"/>
          </a:solidFill>
          <a:ln w="6350" algn="ctr">
            <a:noFill/>
            <a:round/>
            <a:headEnd/>
            <a:tailEnd/>
          </a:ln>
        </p:spPr>
        <p:txBody>
          <a:bodyPr anchor="ctr"/>
          <a:lstStyle>
            <a:lvl1pPr defTabSz="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Ditch</a:t>
            </a: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 Study </a:t>
            </a:r>
            <a:r>
              <a:rPr kumimoji="0" lang="de-DE" alt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charset="0"/>
              </a:rPr>
              <a:t>Ofe</a:t>
            </a:r>
            <a:r>
              <a:rPr lang="de-DE" altLang="de-DE" sz="1800" b="1" kern="0" dirty="0" err="1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nerdiek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425825BB-44FA-4A1C-B548-F864F632F809}"/>
              </a:ext>
            </a:extLst>
          </p:cNvPr>
          <p:cNvCxnSpPr>
            <a:stCxn id="28" idx="3"/>
            <a:endCxn id="30" idx="1"/>
          </p:cNvCxnSpPr>
          <p:nvPr/>
        </p:nvCxnSpPr>
        <p:spPr bwMode="auto">
          <a:xfrm flipV="1">
            <a:off x="6477723" y="4833098"/>
            <a:ext cx="249721" cy="288132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044EB161-1232-4696-A3C0-43B66DB318F1}"/>
              </a:ext>
            </a:extLst>
          </p:cNvPr>
          <p:cNvCxnSpPr>
            <a:cxnSpLocks/>
            <a:stCxn id="28" idx="3"/>
            <a:endCxn id="38" idx="1"/>
          </p:cNvCxnSpPr>
          <p:nvPr/>
        </p:nvCxnSpPr>
        <p:spPr bwMode="auto">
          <a:xfrm>
            <a:off x="6477723" y="5121230"/>
            <a:ext cx="249721" cy="465310"/>
          </a:xfrm>
          <a:prstGeom prst="straightConnector1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1441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challenge</a:t>
            </a:r>
            <a:endParaRPr lang="en-GB" dirty="0"/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Frequent urban flooding due to heavy rainfall events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315441-EF5D-4AB3-BF0B-939A364552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2558" r="12696"/>
          <a:stretch/>
        </p:blipFill>
        <p:spPr>
          <a:xfrm>
            <a:off x="4858950" y="2966665"/>
            <a:ext cx="4082402" cy="3072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F8E1CF-D576-4D2D-A2AB-A7DF07F1E4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8345" r="8069"/>
          <a:stretch/>
        </p:blipFill>
        <p:spPr>
          <a:xfrm>
            <a:off x="181878" y="2966665"/>
            <a:ext cx="4572892" cy="3072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173CC3D-D0BF-41C9-B077-D0F1F8389C66}"/>
              </a:ext>
            </a:extLst>
          </p:cNvPr>
          <p:cNvSpPr txBox="1"/>
          <p:nvPr/>
        </p:nvSpPr>
        <p:spPr>
          <a:xfrm>
            <a:off x="87406" y="6039470"/>
            <a:ext cx="285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7"/>
              </a:rPr>
              <a:t>https://www.nwzonline.de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91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pilot approach</a:t>
            </a:r>
            <a:endParaRPr lang="en-GB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traffic redirection in case of heavy rainfall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D24BA48-B9FB-4399-8026-74FEE50F3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4" t="8808" b="15733"/>
          <a:stretch/>
        </p:blipFill>
        <p:spPr>
          <a:xfrm>
            <a:off x="1113107" y="2440083"/>
            <a:ext cx="6925485" cy="4089559"/>
          </a:xfrm>
          <a:prstGeom prst="rect">
            <a:avLst/>
          </a:prstGeom>
        </p:spPr>
      </p:pic>
      <p:pic>
        <p:nvPicPr>
          <p:cNvPr id="14" name="Picture 2" descr="Lichtzeichenanlage - Verkehrsschild VZ 131">
            <a:extLst>
              <a:ext uri="{FF2B5EF4-FFF2-40B4-BE49-F238E27FC236}">
                <a16:creationId xmlns:a16="http://schemas.microsoft.com/office/drawing/2014/main" id="{B0E98C91-8E55-4AAB-84B6-E578B02D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26" y="3098566"/>
            <a:ext cx="973124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ichtzeichenanlage - Verkehrsschild VZ 131">
            <a:extLst>
              <a:ext uri="{FF2B5EF4-FFF2-40B4-BE49-F238E27FC236}">
                <a16:creationId xmlns:a16="http://schemas.microsoft.com/office/drawing/2014/main" id="{EFDA04F5-AB65-40F4-8E1C-6DA02E34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33" y="3796251"/>
            <a:ext cx="973124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ichtzeichenanlage - Verkehrsschild VZ 131">
            <a:extLst>
              <a:ext uri="{FF2B5EF4-FFF2-40B4-BE49-F238E27FC236}">
                <a16:creationId xmlns:a16="http://schemas.microsoft.com/office/drawing/2014/main" id="{5384BF1B-50FA-400D-9915-47F30BA4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09" y="5556518"/>
            <a:ext cx="973124" cy="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8AFD332-9E76-45E9-85BE-A3F0B936486B}"/>
              </a:ext>
            </a:extLst>
          </p:cNvPr>
          <p:cNvSpPr txBox="1"/>
          <p:nvPr/>
        </p:nvSpPr>
        <p:spPr>
          <a:xfrm>
            <a:off x="220684" y="6529642"/>
            <a:ext cx="8825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7"/>
              </a:rPr>
              <a:t>https://gis4ol.oldenburg.de/Starkregengefahrenkarte/index.html</a:t>
            </a:r>
            <a:r>
              <a:rPr lang="de-DE" sz="1400" dirty="0"/>
              <a:t>; © Bundesamt für Kartographie und Geodäsie</a:t>
            </a:r>
          </a:p>
        </p:txBody>
      </p:sp>
    </p:spTree>
    <p:extLst>
      <p:ext uri="{BB962C8B-B14F-4D97-AF65-F5344CB8AC3E}">
        <p14:creationId xmlns:p14="http://schemas.microsoft.com/office/powerpoint/2010/main" val="56820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B13939D-B838-4AD8-BD12-8B0C5EE98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1" t="2820"/>
          <a:stretch/>
        </p:blipFill>
        <p:spPr>
          <a:xfrm>
            <a:off x="5108549" y="1575328"/>
            <a:ext cx="3647745" cy="4995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7" y="1547817"/>
            <a:ext cx="401450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Partners to be involved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of Oldenburg: traffic department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Citizens </a:t>
            </a:r>
            <a:r>
              <a:rPr lang="en-US" dirty="0">
                <a:sym typeface="Wingdings" panose="05000000000000000000" pitchFamily="2" charset="2"/>
              </a:rPr>
              <a:t> communication strategy, citizen involvement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91F810-782B-41AF-99B3-E02E6FC8D192}"/>
              </a:ext>
            </a:extLst>
          </p:cNvPr>
          <p:cNvSpPr txBox="1"/>
          <p:nvPr/>
        </p:nvSpPr>
        <p:spPr>
          <a:xfrm>
            <a:off x="5079733" y="6572493"/>
            <a:ext cx="231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Source: Dr. Pecher AG</a:t>
            </a:r>
          </a:p>
        </p:txBody>
      </p:sp>
    </p:spTree>
    <p:extLst>
      <p:ext uri="{BB962C8B-B14F-4D97-AF65-F5344CB8AC3E}">
        <p14:creationId xmlns:p14="http://schemas.microsoft.com/office/powerpoint/2010/main" val="383423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pilot approach</a:t>
            </a:r>
            <a:endParaRPr lang="en-GB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traffic redirection in case of heavy rainfall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sensors in the sewage system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5E1171A-022F-4776-A01B-31481F2716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" t="1647" r="462" b="5460"/>
          <a:stretch/>
        </p:blipFill>
        <p:spPr>
          <a:xfrm>
            <a:off x="717916" y="2841442"/>
            <a:ext cx="6650183" cy="37407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F33038E-C987-45BD-AC5B-5C8A03A2894B}"/>
              </a:ext>
            </a:extLst>
          </p:cNvPr>
          <p:cNvSpPr/>
          <p:nvPr/>
        </p:nvSpPr>
        <p:spPr>
          <a:xfrm>
            <a:off x="717916" y="656958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6"/>
              </a:rPr>
              <a:t>https://www.youtube.com/watch?v=8QoD-RdfNKE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404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solution in detail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Inhaltsplatzhalt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0" y="1962468"/>
            <a:ext cx="8332101" cy="4757630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V="1">
            <a:off x="485741" y="2108014"/>
            <a:ext cx="0" cy="4366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6200000">
            <a:off x="-1247316" y="4106798"/>
            <a:ext cx="311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Driving direction out of the city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D7BD20F-54CA-435B-8355-16862837977C}"/>
              </a:ext>
            </a:extLst>
          </p:cNvPr>
          <p:cNvSpPr/>
          <p:nvPr/>
        </p:nvSpPr>
        <p:spPr>
          <a:xfrm>
            <a:off x="123187" y="657646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 err="1"/>
              <a:t>Secumat</a:t>
            </a:r>
            <a:r>
              <a:rPr lang="de-DE" sz="1400" dirty="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74501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solution in detail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485741" y="2108014"/>
            <a:ext cx="0" cy="4366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6200000">
            <a:off x="-1247316" y="4106798"/>
            <a:ext cx="311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Driving direction out of the city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90" y="2483094"/>
            <a:ext cx="6725932" cy="3616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34627BC-8524-4156-B2F8-4F856A6655A4}"/>
              </a:ext>
            </a:extLst>
          </p:cNvPr>
          <p:cNvSpPr/>
          <p:nvPr/>
        </p:nvSpPr>
        <p:spPr>
          <a:xfrm>
            <a:off x="123187" y="646912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6"/>
              </a:rPr>
              <a:t>https://www.youtube.com/watch?v=8QoD-RdfNKE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00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solution in detail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19" y="1910986"/>
            <a:ext cx="6764566" cy="470122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7084D2E-FAFF-4856-AA4D-646A58F1E053}"/>
              </a:ext>
            </a:extLst>
          </p:cNvPr>
          <p:cNvSpPr/>
          <p:nvPr/>
        </p:nvSpPr>
        <p:spPr>
          <a:xfrm>
            <a:off x="948519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 err="1"/>
              <a:t>Secumat</a:t>
            </a:r>
            <a:r>
              <a:rPr lang="de-DE" sz="1400" dirty="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12729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-1" r="4317" b="80227"/>
          <a:stretch/>
        </p:blipFill>
        <p:spPr>
          <a:xfrm>
            <a:off x="-1" y="131618"/>
            <a:ext cx="7289227" cy="727363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r="3451" b="8257"/>
          <a:stretch/>
        </p:blipFill>
        <p:spPr>
          <a:xfrm>
            <a:off x="7380512" y="145901"/>
            <a:ext cx="1685109" cy="66082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18656" y="268222"/>
            <a:ext cx="843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The Oldenburg CATCH pilot</a:t>
            </a:r>
            <a:endParaRPr lang="nl-N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kstvak 12">
            <a:extLst>
              <a:ext uri="{FF2B5EF4-FFF2-40B4-BE49-F238E27FC236}">
                <a16:creationId xmlns:a16="http://schemas.microsoft.com/office/drawing/2014/main" id="{681CE13E-2A3B-4381-A943-60F70D847C14}"/>
              </a:ext>
            </a:extLst>
          </p:cNvPr>
          <p:cNvSpPr txBox="1"/>
          <p:nvPr/>
        </p:nvSpPr>
        <p:spPr>
          <a:xfrm>
            <a:off x="318656" y="1078989"/>
            <a:ext cx="8196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Traffic redirection in Oldenburg (Germany) in case of flooding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B583191-0593-4DE5-B2D6-3044B0EB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16" y="943332"/>
            <a:ext cx="1426128" cy="67003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690EDF4-0AA0-4885-97D8-9CCDFDD92D52}"/>
              </a:ext>
            </a:extLst>
          </p:cNvPr>
          <p:cNvSpPr txBox="1"/>
          <p:nvPr/>
        </p:nvSpPr>
        <p:spPr>
          <a:xfrm>
            <a:off x="318656" y="1547817"/>
            <a:ext cx="8629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7C0030"/>
              </a:buClr>
            </a:pPr>
            <a:r>
              <a:rPr lang="en-GB" sz="1600" i="1" dirty="0">
                <a:solidFill>
                  <a:srgbClr val="7C0030"/>
                </a:solidFill>
                <a:latin typeface="Century Gothic" panose="020B0502020202020204" pitchFamily="34" charset="0"/>
              </a:rPr>
              <a:t>The solution in detail</a:t>
            </a: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r="93645"/>
          <a:stretch/>
        </p:blipFill>
        <p:spPr>
          <a:xfrm>
            <a:off x="948519" y="1999766"/>
            <a:ext cx="429905" cy="470122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72" y="2816791"/>
            <a:ext cx="5849780" cy="32564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27C34A3-7769-4555-A223-F4F24393159E}"/>
              </a:ext>
            </a:extLst>
          </p:cNvPr>
          <p:cNvSpPr/>
          <p:nvPr/>
        </p:nvSpPr>
        <p:spPr>
          <a:xfrm>
            <a:off x="948519" y="62820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/>
              <a:t>Source: </a:t>
            </a:r>
            <a:r>
              <a:rPr lang="de-DE" sz="1400" dirty="0">
                <a:hlinkClick r:id="rId7"/>
              </a:rPr>
              <a:t>https://www.youtube.com/watch?v=8QoD-RdfNKE</a:t>
            </a:r>
            <a:r>
              <a:rPr lang="de-DE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2400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376C971372F6498C4811AB6721EF00" ma:contentTypeVersion="14" ma:contentTypeDescription="Een nieuw document maken." ma:contentTypeScope="" ma:versionID="ea91a5291415c978555ae7c2f3d7fdbc">
  <xsd:schema xmlns:xsd="http://www.w3.org/2001/XMLSchema" xmlns:xs="http://www.w3.org/2001/XMLSchema" xmlns:p="http://schemas.microsoft.com/office/2006/metadata/properties" xmlns:ns2="af5a1ab2-f5c3-453a-b6d1-be2bf0917db4" xmlns:ns3="67c45684-99ef-4564-9155-f80be5f6b570" targetNamespace="http://schemas.microsoft.com/office/2006/metadata/properties" ma:root="true" ma:fieldsID="4c06c5116d32f5e12489eca5d87eeac6" ns2:_="" ns3:_="">
    <xsd:import namespace="af5a1ab2-f5c3-453a-b6d1-be2bf0917db4"/>
    <xsd:import namespace="67c45684-99ef-4564-9155-f80be5f6b5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a1ab2-f5c3-453a-b6d1-be2bf0917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652d343c-fcd9-424f-9240-36ce493a3f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45684-99ef-4564-9155-f80be5f6b57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92b9c90-a780-4049-93c4-aa666e74d0dc}" ma:internalName="TaxCatchAll" ma:showField="CatchAllData" ma:web="67c45684-99ef-4564-9155-f80be5f6b5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c45684-99ef-4564-9155-f80be5f6b570" xsi:nil="true"/>
    <lcf76f155ced4ddcb4097134ff3c332f xmlns="af5a1ab2-f5c3-453a-b6d1-be2bf0917d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8B9CB6-D484-4AAA-9026-BB1F3854B9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4DE3D8-1C8E-4BA2-B368-FB3DF4BF405D}"/>
</file>

<file path=customXml/itemProps3.xml><?xml version="1.0" encoding="utf-8"?>
<ds:datastoreItem xmlns:ds="http://schemas.openxmlformats.org/officeDocument/2006/customXml" ds:itemID="{8A2F544F-636F-44F8-8726-E6209B13FA09}">
  <ds:schemaRefs>
    <ds:schemaRef ds:uri="http://purl.org/dc/dcmitype/"/>
    <ds:schemaRef ds:uri="http://schemas.microsoft.com/office/2006/documentManagement/types"/>
    <ds:schemaRef ds:uri="http://purl.org/dc/elements/1.1/"/>
    <ds:schemaRef ds:uri="0ed6ca8d-f769-4653-8107-741d5b89cb16"/>
    <ds:schemaRef ds:uri="1df00fa9-76a2-46d3-863d-a5127c4bfc9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516</Words>
  <Application>Microsoft Office PowerPoint</Application>
  <PresentationFormat>Bildschirmpräsentation (4:3)</PresentationFormat>
  <Paragraphs>103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Century Gothic</vt:lpstr>
      <vt:lpstr>Wingdings</vt:lpstr>
      <vt:lpstr>Kantoorthema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Waterschap Vechtstromen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Mirle van Huet</dc:creator>
  <cp:lastModifiedBy>Helge Bormann</cp:lastModifiedBy>
  <cp:revision>173</cp:revision>
  <dcterms:created xsi:type="dcterms:W3CDTF">2017-11-02T12:57:19Z</dcterms:created>
  <dcterms:modified xsi:type="dcterms:W3CDTF">2022-12-08T14:02:45Z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0x010100673A3D193797EA49A52E36858491496B</vt:lpwstr>
  </property>
</Properties>
</file>