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0" r:id="rId6"/>
    <p:sldId id="303" r:id="rId7"/>
    <p:sldId id="261" r:id="rId8"/>
    <p:sldId id="265" r:id="rId9"/>
    <p:sldId id="271" r:id="rId10"/>
    <p:sldId id="264" r:id="rId11"/>
    <p:sldId id="267" r:id="rId12"/>
    <p:sldId id="282" r:id="rId13"/>
    <p:sldId id="301" r:id="rId14"/>
    <p:sldId id="283" r:id="rId15"/>
    <p:sldId id="272" r:id="rId16"/>
    <p:sldId id="292" r:id="rId17"/>
    <p:sldId id="296" r:id="rId18"/>
    <p:sldId id="299" r:id="rId19"/>
    <p:sldId id="262" r:id="rId20"/>
    <p:sldId id="300" r:id="rId21"/>
    <p:sldId id="289" r:id="rId22"/>
    <p:sldId id="302" r:id="rId23"/>
    <p:sldId id="268" r:id="rId24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aire Stevenson" initials="C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547D8-ABAB-4188-970F-3D85CB8CCBE1}" v="134" dt="2022-11-02T09:57:38.6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4249" autoAdjust="0"/>
  </p:normalViewPr>
  <p:slideViewPr>
    <p:cSldViewPr>
      <p:cViewPr varScale="1">
        <p:scale>
          <a:sx n="106" d="100"/>
          <a:sy n="106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CA301-8548-4FA5-9343-4D225FCD2F27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9DC3-3B8F-4AE8-AA6B-B14840D870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2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14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685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884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52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343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259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6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39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59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2AC1-2A8E-4468-BF50-FAF27BA9810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1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18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3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22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230791"/>
            <a:ext cx="4716953" cy="5505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30000"/>
                  <a:lumOff val="70000"/>
                  <a:alpha val="70000"/>
                </a:schemeClr>
              </a:gs>
            </a:gsLst>
            <a:lin ang="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08000" rIns="180000" bIns="108000" anchor="ctr" anchorCtr="0">
            <a:spAutoFit/>
          </a:bodyPr>
          <a:lstStyle>
            <a:lvl1pPr>
              <a:defRPr lang="en-AU" sz="2400" b="1" kern="12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987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7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946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9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01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5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4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2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79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8915C-43DA-4657-BEBB-31E90E39DE26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CF4E9-269E-459D-94E2-B1BF076F5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05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HyTrEc2/" TargetMode="External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urostat/web/products-datasets/-/tsdcc34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 </a:t>
            </a:r>
            <a:b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drogen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ansport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</a:t>
            </a: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onomy for the </a:t>
            </a:r>
            <a:b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North Sea Region </a:t>
            </a:r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GB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186" y="3645024"/>
            <a:ext cx="6400800" cy="1752600"/>
          </a:xfrm>
        </p:spPr>
        <p:txBody>
          <a:bodyPr/>
          <a:lstStyle/>
          <a:p>
            <a:endParaRPr lang="en-GB" dirty="0"/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5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0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9141714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24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6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0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1109" y="2327452"/>
            <a:ext cx="6050597" cy="455736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28A17C62-D2A3-4DCA-8381-5570D6E45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FCD521E4-D2D8-0D2D-AD99-5306AB65440A}"/>
              </a:ext>
            </a:extLst>
          </p:cNvPr>
          <p:cNvSpPr txBox="1">
            <a:spLocks/>
          </p:cNvSpPr>
          <p:nvPr/>
        </p:nvSpPr>
        <p:spPr>
          <a:xfrm>
            <a:off x="3091109" y="2505471"/>
            <a:ext cx="6050597" cy="4312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Vehicle Deployments – Retrofitting</a:t>
            </a:r>
          </a:p>
          <a:p>
            <a:pPr algn="ctr"/>
            <a:r>
              <a:rPr lang="en-GB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Streetscooter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in Groningen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Renault </a:t>
            </a:r>
            <a:r>
              <a:rPr lang="en-GB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Kangoos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in Groningen and Aberdeen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Nissan env200 van in Aberdeen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DAF H2ICEd </a:t>
            </a:r>
            <a:r>
              <a:rPr lang="en-GB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Roadsweeper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Mix of electric + hydrogen range extenders and hydrogen-diesel injection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38B9F-6439-F197-28C1-9080F86CD8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93" y="191542"/>
            <a:ext cx="2614569" cy="1822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5" name="Picture 4" descr="A red van parked next to a bus&#10;&#10;Description automatically generated with low confidence">
            <a:extLst>
              <a:ext uri="{FF2B5EF4-FFF2-40B4-BE49-F238E27FC236}">
                <a16:creationId xmlns:a16="http://schemas.microsoft.com/office/drawing/2014/main" id="{C18C6F9B-46D6-131D-8474-A82D4920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93" y="4842978"/>
            <a:ext cx="2589977" cy="1671967"/>
          </a:xfrm>
          <a:prstGeom prst="rect">
            <a:avLst/>
          </a:prstGeom>
        </p:spPr>
      </p:pic>
      <p:pic>
        <p:nvPicPr>
          <p:cNvPr id="7" name="Picture 6" descr="A picture containing outdoor, sky, truck, road&#10;&#10;Description automatically generated">
            <a:extLst>
              <a:ext uri="{FF2B5EF4-FFF2-40B4-BE49-F238E27FC236}">
                <a16:creationId xmlns:a16="http://schemas.microsoft.com/office/drawing/2014/main" id="{5311454E-86DA-4DB2-D635-8093748F7A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3894" y="183699"/>
            <a:ext cx="2754305" cy="1836204"/>
          </a:xfrm>
          <a:prstGeom prst="rect">
            <a:avLst/>
          </a:prstGeom>
        </p:spPr>
      </p:pic>
      <p:pic>
        <p:nvPicPr>
          <p:cNvPr id="10" name="Picture 9" descr="A white van parked on a street&#10;&#10;Description automatically generated with low confidence">
            <a:extLst>
              <a:ext uri="{FF2B5EF4-FFF2-40B4-BE49-F238E27FC236}">
                <a16:creationId xmlns:a16="http://schemas.microsoft.com/office/drawing/2014/main" id="{0C1B7F8F-1767-8542-8BF9-F9441EF904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615" y="191541"/>
            <a:ext cx="2438431" cy="1828361"/>
          </a:xfrm>
          <a:prstGeom prst="rect">
            <a:avLst/>
          </a:prstGeom>
        </p:spPr>
      </p:pic>
      <p:pic>
        <p:nvPicPr>
          <p:cNvPr id="19" name="Picture 18" descr="A group of cars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CA172FB1-AA90-6A94-1263-5B15DB54CC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93" y="2462243"/>
            <a:ext cx="2589977" cy="187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18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36958067-57E7-4852-82C8-351CBC2BF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0" r="16210"/>
          <a:stretch>
            <a:fillRect/>
          </a:stretch>
        </p:blipFill>
        <p:spPr bwMode="auto">
          <a:xfrm>
            <a:off x="6037312" y="3117963"/>
            <a:ext cx="3106688" cy="362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075240" cy="36233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Deployments - Simulation</a:t>
            </a:r>
          </a:p>
          <a:p>
            <a:pPr marL="0" indent="0">
              <a:buNone/>
            </a:pPr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Forklift Truck Simulation 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and medium sized forklifts often have electrical drivelines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 capacity is often not big enough during long working days with several shifts</a:t>
            </a: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5042007-0DE2-4043-9DCC-3D1900169C0E}"/>
              </a:ext>
            </a:extLst>
          </p:cNvPr>
          <p:cNvSpPr txBox="1">
            <a:spLocks/>
          </p:cNvSpPr>
          <p:nvPr/>
        </p:nvSpPr>
        <p:spPr>
          <a:xfrm>
            <a:off x="457200" y="3347792"/>
            <a:ext cx="6347048" cy="316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/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Trialled swapping out larger battery and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replacing with Hydrogen storage and a battery with smaller capacity and volume</a:t>
            </a:r>
          </a:p>
          <a:p>
            <a:pPr marL="342900" lvl="2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Assume battery capacity of 54kWh and fuel cell 15kW</a:t>
            </a:r>
          </a:p>
          <a:p>
            <a:pPr marL="342900" lvl="2" indent="-342900"/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Conclusion: possible to build and can perform, but size of fuel cell and optimal performance depends on detailed knowledge of the power requirement over the course of the day</a:t>
            </a: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50299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01411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Monitoring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67FC00-7FA6-49FB-9719-E30570BC68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69" y="4527186"/>
            <a:ext cx="3194083" cy="2156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9" name="Afbeelding 4" descr="I:\SO\BEL\Ruimtelijke Economie\Hytrec\WP2 Communicatie activiteiten\Foto's\Fotos waterstof presentatie\MTV_4138.JPG">
            <a:extLst>
              <a:ext uri="{FF2B5EF4-FFF2-40B4-BE49-F238E27FC236}">
                <a16:creationId xmlns:a16="http://schemas.microsoft.com/office/drawing/2014/main" id="{0E71C812-DBEB-4B97-BE62-B5798950F1E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052" y="4522850"/>
            <a:ext cx="3194082" cy="21676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F36B13-29CB-477B-A9B8-76CA70019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" y="4522850"/>
            <a:ext cx="2959816" cy="21716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C15EB8-C4C2-4B66-B8A5-98785C5B50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686" y="1817351"/>
            <a:ext cx="1763690" cy="25031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471448-EFC0-AB3B-AF31-28A145C26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858980"/>
            <a:ext cx="5262219" cy="25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7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9141714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Afbeelding 5" descr="I:\SO\BEL\Ruimtelijke Economie\Hytrec\WP2 Communicatie activiteiten\Foto's\Fotos waterstof presentatie\IMG_1018.JPG">
            <a:extLst>
              <a:ext uri="{FF2B5EF4-FFF2-40B4-BE49-F238E27FC236}">
                <a16:creationId xmlns:a16="http://schemas.microsoft.com/office/drawing/2014/main" id="{49DDD035-2BCF-4856-6EEB-A44C1C7266B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47785" y="346167"/>
            <a:ext cx="2319016" cy="1547944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E173BF-837F-A43B-FAF5-FA8D700D84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77" y="377548"/>
            <a:ext cx="2640328" cy="1485185"/>
          </a:xfrm>
          <a:prstGeom prst="rect">
            <a:avLst/>
          </a:prstGeom>
        </p:spPr>
      </p:pic>
      <p:pic>
        <p:nvPicPr>
          <p:cNvPr id="7" name="Picture 6" descr="A picture containing outdoor, snow, sky&#10;&#10;Description automatically generated">
            <a:extLst>
              <a:ext uri="{FF2B5EF4-FFF2-40B4-BE49-F238E27FC236}">
                <a16:creationId xmlns:a16="http://schemas.microsoft.com/office/drawing/2014/main" id="{0F010046-C0EE-CC34-5807-097A8913FA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7" y="2639045"/>
            <a:ext cx="2118578" cy="1588934"/>
          </a:xfrm>
          <a:prstGeom prst="rect">
            <a:avLst/>
          </a:prstGeom>
        </p:spPr>
      </p:pic>
      <p:pic>
        <p:nvPicPr>
          <p:cNvPr id="9" name="Picture 8" descr="A red car parked next to a gas station&#10;&#10;Description automatically generated with low confidence">
            <a:extLst>
              <a:ext uri="{FF2B5EF4-FFF2-40B4-BE49-F238E27FC236}">
                <a16:creationId xmlns:a16="http://schemas.microsoft.com/office/drawing/2014/main" id="{51F76B37-2327-F889-BDD6-8C4D26823B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21" y="4930536"/>
            <a:ext cx="2110218" cy="158266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02CFF5C-FF8A-3939-C5E8-B2BADCD7E6B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89" y="0"/>
            <a:ext cx="1211816" cy="17090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F31AF4-C83F-AED6-2EBE-533878783B9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01" y="276167"/>
            <a:ext cx="1213448" cy="1743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7CA1ED-BEF7-3B92-75AE-C32B76A874D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336" y="530519"/>
            <a:ext cx="1213447" cy="1709081"/>
          </a:xfrm>
          <a:prstGeom prst="rect">
            <a:avLst/>
          </a:prstGeom>
        </p:spPr>
      </p:pic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3C8EE094-C6DB-6BA0-8517-D55DC8F2920F}"/>
              </a:ext>
            </a:extLst>
          </p:cNvPr>
          <p:cNvSpPr txBox="1">
            <a:spLocks/>
          </p:cNvSpPr>
          <p:nvPr/>
        </p:nvSpPr>
        <p:spPr>
          <a:xfrm>
            <a:off x="3091109" y="2327452"/>
            <a:ext cx="6050597" cy="455736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b="1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b="1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sz="1700">
              <a:solidFill>
                <a:srgbClr val="FFFFFF"/>
              </a:solidFill>
            </a:endParaRPr>
          </a:p>
          <a:p>
            <a:endParaRPr lang="en-GB" sz="1700">
              <a:solidFill>
                <a:srgbClr val="FFFFF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3620DA1E-03E2-2958-73F5-32AB00CFEB9A}"/>
              </a:ext>
            </a:extLst>
          </p:cNvPr>
          <p:cNvSpPr txBox="1">
            <a:spLocks/>
          </p:cNvSpPr>
          <p:nvPr/>
        </p:nvSpPr>
        <p:spPr>
          <a:xfrm>
            <a:off x="3091109" y="2505471"/>
            <a:ext cx="6050597" cy="4312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Green Hydrogen Production, Storage and Distribution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Hydrogen Refuelling Station connected to solar array in Groningen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Hydrogen refuelling station using green tariff electricity in Aberdeen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Hydrogen refuelling station in </a:t>
            </a:r>
            <a:r>
              <a:rPr lang="en-GB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Narvik</a:t>
            </a:r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Business cases for renewables and green hydrogen production in Drenthe, Aberdeen Hydrogen Hub and RISEs Economic Modelling for Green Hydrogen in the NSR</a:t>
            </a:r>
          </a:p>
          <a:p>
            <a:pPr algn="ctr"/>
            <a:endParaRPr lang="en-GB" sz="24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6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627784" y="0"/>
            <a:ext cx="4320480" cy="15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H2 Mobility and HyTrEc2 App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7C46C4-AE42-4166-A5A0-2FAC33030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300704"/>
            <a:ext cx="9505056" cy="570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5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Enabling the Market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Partners have been having difficulty on some level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Vehicle procurement/ retrofitting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Refuelling Stations and Green Hydrogen</a:t>
            </a:r>
          </a:p>
          <a:p>
            <a:pPr lvl="1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 courses for technicians to maintain vehicles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 exercise was for all Partners to speak to their national hydrogen organisations on supply chain identification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Commissioned consultant Pale Blue Dot to identify the hydrogen supply chain across the North Sea Region</a:t>
            </a: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31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>
          <a:xfrm>
            <a:off x="795647" y="2015011"/>
            <a:ext cx="7493330" cy="2176979"/>
          </a:xfrm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 and Objectives</a:t>
            </a:r>
          </a:p>
        </p:txBody>
      </p:sp>
      <p:sp>
        <p:nvSpPr>
          <p:cNvPr id="7" name="Subtitle 3"/>
          <p:cNvSpPr>
            <a:spLocks noGrp="1"/>
          </p:cNvSpPr>
          <p:nvPr>
            <p:ph type="subTitle" idx="1"/>
          </p:nvPr>
        </p:nvSpPr>
        <p:spPr>
          <a:xfrm>
            <a:off x="1144591" y="4001984"/>
            <a:ext cx="6945313" cy="1520042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7B922-86B6-4D8A-844B-EAC9B9CBA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555"/>
            <a:ext cx="9144000" cy="64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0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8409" y="138708"/>
            <a:ext cx="399403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Training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Technicians training courses accompanying increasing numbers of vehicles offers opportunities for technical colleges as well</a:t>
            </a:r>
          </a:p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2022 training day at </a:t>
            </a:r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NESCol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Aberdeen – mix of presentations and practical sessions with students and stakeholders  </a:t>
            </a:r>
          </a:p>
          <a:p>
            <a:pPr marL="0" indent="0"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A picture containing outdoor, car, road, parked&#10;&#10;Description automatically generated">
            <a:extLst>
              <a:ext uri="{FF2B5EF4-FFF2-40B4-BE49-F238E27FC236}">
                <a16:creationId xmlns:a16="http://schemas.microsoft.com/office/drawing/2014/main" id="{AFCB710F-FE19-4542-1216-295C84F6E5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86" y="-80331"/>
            <a:ext cx="2632552" cy="1755034"/>
          </a:xfrm>
          <a:prstGeom prst="rect">
            <a:avLst/>
          </a:prstGeom>
        </p:spPr>
      </p:pic>
      <p:pic>
        <p:nvPicPr>
          <p:cNvPr id="16" name="Picture 15" descr="A group of people standing next to a helicopter&#10;&#10;Description automatically generated with low confidence">
            <a:extLst>
              <a:ext uri="{FF2B5EF4-FFF2-40B4-BE49-F238E27FC236}">
                <a16:creationId xmlns:a16="http://schemas.microsoft.com/office/drawing/2014/main" id="{D2B9B5FA-F9B6-5652-B730-EA5498FA1A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79" y="3534230"/>
            <a:ext cx="2627784" cy="1753760"/>
          </a:xfrm>
          <a:prstGeom prst="rect">
            <a:avLst/>
          </a:prstGeom>
        </p:spPr>
      </p:pic>
      <p:pic>
        <p:nvPicPr>
          <p:cNvPr id="20" name="Picture 19" descr="A person giving a presentation&#10;&#10;Description automatically generated">
            <a:extLst>
              <a:ext uri="{FF2B5EF4-FFF2-40B4-BE49-F238E27FC236}">
                <a16:creationId xmlns:a16="http://schemas.microsoft.com/office/drawing/2014/main" id="{4ECA756D-23CB-6928-2A2C-3CEB0C4D52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93691" cy="1797746"/>
          </a:xfrm>
          <a:prstGeom prst="rect">
            <a:avLst/>
          </a:prstGeom>
        </p:spPr>
      </p:pic>
      <p:pic>
        <p:nvPicPr>
          <p:cNvPr id="22" name="Picture 21" descr="A group of people standing next to a car and a bus&#10;&#10;Description automatically generated with medium confidence">
            <a:extLst>
              <a:ext uri="{FF2B5EF4-FFF2-40B4-BE49-F238E27FC236}">
                <a16:creationId xmlns:a16="http://schemas.microsoft.com/office/drawing/2014/main" id="{F251FD67-FAC6-3DF9-5218-9130C7DC77C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9" y="3597425"/>
            <a:ext cx="2696335" cy="1797746"/>
          </a:xfrm>
          <a:prstGeom prst="rect">
            <a:avLst/>
          </a:prstGeom>
        </p:spPr>
      </p:pic>
      <p:pic>
        <p:nvPicPr>
          <p:cNvPr id="24" name="Picture 23" descr="A group of people standing next to a green bus&#10;&#10;Description automatically generated with medium confidence">
            <a:extLst>
              <a:ext uri="{FF2B5EF4-FFF2-40B4-BE49-F238E27FC236}">
                <a16:creationId xmlns:a16="http://schemas.microsoft.com/office/drawing/2014/main" id="{0B5ABF93-6DE6-50DB-F1C8-C0EA855311B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726" y="4420236"/>
            <a:ext cx="4188160" cy="4451371"/>
          </a:xfrm>
          <a:prstGeom prst="rect">
            <a:avLst/>
          </a:prstGeom>
        </p:spPr>
      </p:pic>
      <p:pic>
        <p:nvPicPr>
          <p:cNvPr id="26" name="Picture 25" descr="A picture containing text, road, person, sky&#10;&#10;Description automatically generated">
            <a:extLst>
              <a:ext uri="{FF2B5EF4-FFF2-40B4-BE49-F238E27FC236}">
                <a16:creationId xmlns:a16="http://schemas.microsoft.com/office/drawing/2014/main" id="{C80697D7-F6F0-8526-96C8-DCD9894166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81" y="5164496"/>
            <a:ext cx="2627782" cy="1970837"/>
          </a:xfrm>
          <a:prstGeom prst="rect">
            <a:avLst/>
          </a:prstGeom>
        </p:spPr>
      </p:pic>
      <p:pic>
        <p:nvPicPr>
          <p:cNvPr id="28" name="Picture 27" descr="A group of people standing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1D834540-0FFB-DDDD-6E33-E15E504B725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4486" y="1601803"/>
            <a:ext cx="2627783" cy="1970837"/>
          </a:xfrm>
          <a:prstGeom prst="rect">
            <a:avLst/>
          </a:prstGeom>
        </p:spPr>
      </p:pic>
      <p:pic>
        <p:nvPicPr>
          <p:cNvPr id="30" name="Picture 29" descr="A person in a suit speaking to a group of people&#10;&#10;Description automatically generated with low confidence">
            <a:extLst>
              <a:ext uri="{FF2B5EF4-FFF2-40B4-BE49-F238E27FC236}">
                <a16:creationId xmlns:a16="http://schemas.microsoft.com/office/drawing/2014/main" id="{154B09C5-C639-4075-FB4A-506DF338059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799869"/>
            <a:ext cx="2693691" cy="1797746"/>
          </a:xfrm>
          <a:prstGeom prst="rect">
            <a:avLst/>
          </a:prstGeom>
        </p:spPr>
      </p:pic>
      <p:pic>
        <p:nvPicPr>
          <p:cNvPr id="32" name="Picture 31" descr="A person raising his hand&#10;&#10;Description automatically generated with low confidence">
            <a:extLst>
              <a:ext uri="{FF2B5EF4-FFF2-40B4-BE49-F238E27FC236}">
                <a16:creationId xmlns:a16="http://schemas.microsoft.com/office/drawing/2014/main" id="{F2A633C1-ACD6-925E-C119-10F269A146B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09" y="5390909"/>
            <a:ext cx="2699792" cy="18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7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41277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5789D-75A2-4709-AD58-91F2FDEF8A50}"/>
              </a:ext>
            </a:extLst>
          </p:cNvPr>
          <p:cNvSpPr txBox="1"/>
          <p:nvPr/>
        </p:nvSpPr>
        <p:spPr>
          <a:xfrm>
            <a:off x="749146" y="908720"/>
            <a:ext cx="80648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</a:p>
          <a:p>
            <a:pPr algn="ctr"/>
            <a:endParaRPr lang="en-GB" sz="2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authorities will have to deliver decarbonisation targets!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Successful demonstration projects in Europe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learnings can be shared, many local authorities are facing the same challenges 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Transnational interoperability, transnational customer information are essential for the development of zero-emission transport and energy systems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European cooperation is essential in these sectors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Engaging with other European projects such as G-Patra </a:t>
            </a:r>
            <a:r>
              <a:rPr lang="en-GB" sz="220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and HECTOR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Local authorities have purchasing power: creating the demand is key</a:t>
            </a:r>
          </a:p>
        </p:txBody>
      </p:sp>
      <p:pic>
        <p:nvPicPr>
          <p:cNvPr id="4098" name="Picture 2" descr="Résultat de recherche d'images pour &quot;hydrogen bus&quot;">
            <a:extLst>
              <a:ext uri="{FF2B5EF4-FFF2-40B4-BE49-F238E27FC236}">
                <a16:creationId xmlns:a16="http://schemas.microsoft.com/office/drawing/2014/main" id="{9E667FE0-13B7-430A-A0A9-EA9E880BB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08" y="5615006"/>
            <a:ext cx="2339752" cy="124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2EF419-37C6-486E-A559-F77D050E7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081"/>
          <a:stretch/>
        </p:blipFill>
        <p:spPr bwMode="auto">
          <a:xfrm>
            <a:off x="2267744" y="5615006"/>
            <a:ext cx="1928464" cy="124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Résultat de recherche d'images pour &quot;hydrogen car&quot;">
            <a:extLst>
              <a:ext uri="{FF2B5EF4-FFF2-40B4-BE49-F238E27FC236}">
                <a16:creationId xmlns:a16="http://schemas.microsoft.com/office/drawing/2014/main" id="{99768E91-FC04-40B9-8487-9144A44CA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6208" y="5615006"/>
            <a:ext cx="1881114" cy="125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8DC077-0F44-474B-A8E7-1A01B9F73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8597" y="5603924"/>
            <a:ext cx="1721758" cy="12651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B6AF44-CFB6-468D-B6ED-A2611F2EF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735" y="5615006"/>
            <a:ext cx="1542060" cy="12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8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198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What’s Next?!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Delivery of Ground Power Unit and “Transportable Hydrogen Demonstrator Model” which will engage with educational establishments in Drenthe 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couple of large hydrogen applications – including hydrogen truck in Aberdeenshire!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applications in port side settings including consideration of multi-modal (HGVs, maritime and rail) and multi-fuel (hydrogen, electric and diesel/ petrol) refuelling stations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Satellite Hydrogen Refuelling Station “Footprint”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Final Conference!</a:t>
            </a: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6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Hydrogen Transport Economy (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HyTrEc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2 project is part of the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Interreg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VB North Sea Programme Region Programme and is partly funded by the European Regional Development Fund.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Falls within programme Priority 4: Promoting green transport and mobility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budget of </a:t>
            </a:r>
            <a:r>
              <a:rPr lang="en-GB" sz="2400" dirty="0">
                <a:solidFill>
                  <a:srgbClr val="00B050"/>
                </a:solidFill>
              </a:rPr>
              <a:t>€6,180,602 of which the ERDF Contribution is </a:t>
            </a:r>
            <a:r>
              <a:rPr lang="en-GB" sz="2400">
                <a:solidFill>
                  <a:srgbClr val="00B050"/>
                </a:solidFill>
              </a:rPr>
              <a:t>€2,615,105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solidFill>
                  <a:schemeClr val="tx1">
                    <a:lumMod val="65000"/>
                    <a:lumOff val="35000"/>
                  </a:schemeClr>
                </a:solidFill>
              </a:rPr>
              <a:t>Six 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year project from 2016 to 2023.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97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 flipH="1">
            <a:off x="3735096" y="-2845357"/>
            <a:ext cx="216025" cy="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en-GB" sz="2400" b="1" kern="0" dirty="0">
                <a:solidFill>
                  <a:srgbClr val="5F5F5F"/>
                </a:solidFill>
              </a:rPr>
              <a:t>Contact Us/ Follow Us</a:t>
            </a:r>
          </a:p>
          <a:p>
            <a:pPr marL="0" indent="0" algn="ctr">
              <a:buNone/>
              <a:defRPr/>
            </a:pPr>
            <a:endParaRPr lang="en-GB" sz="2400" b="1" kern="0" dirty="0">
              <a:solidFill>
                <a:srgbClr val="5F5F5F"/>
              </a:solidFill>
            </a:endParaRPr>
          </a:p>
          <a:p>
            <a:pPr marL="0" indent="0" algn="ctr">
              <a:buNone/>
              <a:defRPr/>
            </a:pPr>
            <a:r>
              <a:rPr lang="en-GB" sz="2400" u="sng" kern="0" dirty="0">
                <a:solidFill>
                  <a:srgbClr val="6EA92D"/>
                </a:solidFill>
              </a:rPr>
              <a:t>northsearegion.eu/hytrec2</a:t>
            </a:r>
          </a:p>
          <a:p>
            <a:pPr marL="0" indent="0" algn="ctr">
              <a:buNone/>
              <a:defRPr/>
            </a:pPr>
            <a:endParaRPr lang="en-GB" sz="2400" u="sng" kern="0" dirty="0">
              <a:solidFill>
                <a:srgbClr val="6EA92D"/>
              </a:solidFill>
            </a:endParaRPr>
          </a:p>
          <a:p>
            <a:pPr marL="0" indent="0" algn="ctr">
              <a:buNone/>
              <a:defRPr/>
            </a:pPr>
            <a:r>
              <a:rPr lang="en-GB" sz="2500" u="sng" kern="0" dirty="0">
                <a:solidFill>
                  <a:srgbClr val="6EA92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twitter.com/HyTrEc2/</a:t>
            </a:r>
            <a:endParaRPr lang="en-GB" sz="2500" u="sng" kern="0" dirty="0">
              <a:solidFill>
                <a:srgbClr val="6EA92D"/>
              </a:solidFill>
            </a:endParaRPr>
          </a:p>
          <a:p>
            <a:pPr marL="0" indent="0" algn="ctr">
              <a:buNone/>
              <a:defRPr/>
            </a:pPr>
            <a:endParaRPr lang="en-GB" sz="2400" u="sng" kern="0" dirty="0">
              <a:solidFill>
                <a:srgbClr val="6EA92D"/>
              </a:solidFill>
            </a:endParaRPr>
          </a:p>
          <a:p>
            <a:pPr marL="0" indent="0" algn="ctr">
              <a:buNone/>
              <a:defRPr/>
            </a:pPr>
            <a:r>
              <a:rPr lang="en-GB" sz="2400" u="sng" kern="0" dirty="0">
                <a:solidFill>
                  <a:srgbClr val="6EA92D"/>
                </a:solidFill>
              </a:rPr>
              <a:t>uk.linkedin.com/in/hytrec2</a:t>
            </a:r>
          </a:p>
          <a:p>
            <a:pPr marL="0" indent="0" algn="ctr">
              <a:buNone/>
              <a:defRPr/>
            </a:pPr>
            <a:endParaRPr lang="en-GB" sz="2400" u="sng" kern="0" dirty="0">
              <a:solidFill>
                <a:srgbClr val="6EA92D"/>
              </a:solidFill>
            </a:endParaRPr>
          </a:p>
          <a:p>
            <a:pPr marL="0" indent="0" algn="ctr">
              <a:buNone/>
              <a:defRPr/>
            </a:pPr>
            <a:r>
              <a:rPr lang="en-GB" sz="2400" u="sng" kern="0" dirty="0">
                <a:solidFill>
                  <a:srgbClr val="6EA92D"/>
                </a:solidFill>
              </a:rPr>
              <a:t>YouTube.com/HyTrEc2</a:t>
            </a:r>
          </a:p>
          <a:p>
            <a:pPr marL="0" indent="0" algn="ctr">
              <a:buNone/>
              <a:defRPr/>
            </a:pPr>
            <a:endParaRPr lang="en-GB" sz="2400" u="sng" kern="0" dirty="0">
              <a:solidFill>
                <a:srgbClr val="6EA92D"/>
              </a:solidFill>
            </a:endParaRPr>
          </a:p>
          <a:p>
            <a:pPr marL="0" indent="0" algn="ctr">
              <a:buNone/>
              <a:defRPr/>
            </a:pPr>
            <a:endParaRPr lang="en-GB" sz="2400" b="1" kern="0" dirty="0">
              <a:solidFill>
                <a:srgbClr val="5F5F5F"/>
              </a:solidFill>
            </a:endParaRPr>
          </a:p>
          <a:p>
            <a:pPr marL="0" indent="0" algn="ctr">
              <a:buNone/>
              <a:defRPr/>
            </a:pPr>
            <a:r>
              <a:rPr lang="en-GB" sz="2400" b="1" kern="0" dirty="0">
                <a:solidFill>
                  <a:srgbClr val="5F5F5F"/>
                </a:solidFill>
              </a:rPr>
              <a:t>Project Manager</a:t>
            </a:r>
          </a:p>
          <a:p>
            <a:pPr marL="0" indent="0" algn="ctr">
              <a:buNone/>
              <a:defRPr/>
            </a:pPr>
            <a:r>
              <a:rPr lang="en-GB" sz="2400" kern="0" dirty="0">
                <a:solidFill>
                  <a:srgbClr val="5F5F5F"/>
                </a:solidFill>
              </a:rPr>
              <a:t>Louise Napier</a:t>
            </a:r>
          </a:p>
          <a:p>
            <a:pPr marL="0" indent="0" algn="ctr">
              <a:buNone/>
              <a:defRPr/>
            </a:pPr>
            <a:r>
              <a:rPr lang="en-GB" sz="2400" u="sng" kern="0" dirty="0">
                <a:solidFill>
                  <a:srgbClr val="6EA92D"/>
                </a:solidFill>
              </a:rPr>
              <a:t>lnapier@aberdeencity.gov.uk</a:t>
            </a:r>
          </a:p>
          <a:p>
            <a:pPr marL="0" indent="0" algn="ctr">
              <a:buNone/>
              <a:defRPr/>
            </a:pPr>
            <a:r>
              <a:rPr lang="en-GB" sz="2400" kern="0" dirty="0">
                <a:solidFill>
                  <a:srgbClr val="5F5F5F"/>
                </a:solidFill>
              </a:rPr>
              <a:t>Tel: + 44 (0)1224 523327</a:t>
            </a:r>
          </a:p>
          <a:p>
            <a:pPr marL="0" indent="0">
              <a:buNone/>
              <a:defRPr/>
            </a:pPr>
            <a:endParaRPr lang="en-GB" sz="1800" kern="0" dirty="0"/>
          </a:p>
          <a:p>
            <a:pPr marL="0" indent="0">
              <a:buNone/>
              <a:defRPr/>
            </a:pPr>
            <a:endParaRPr lang="en-GB" sz="2400" kern="0" dirty="0">
              <a:solidFill>
                <a:srgbClr val="5F5F5F"/>
              </a:solidFill>
            </a:endParaRPr>
          </a:p>
        </p:txBody>
      </p:sp>
      <p:pic>
        <p:nvPicPr>
          <p:cNvPr id="2" name="Picture 4" descr="Network, media, linkedin, social, logo, circle, share icon - Free download">
            <a:extLst>
              <a:ext uri="{FF2B5EF4-FFF2-40B4-BE49-F238E27FC236}">
                <a16:creationId xmlns:a16="http://schemas.microsoft.com/office/drawing/2014/main" id="{A1FFD361-BAC0-C21C-B813-CB977168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237" y="3330437"/>
            <a:ext cx="371769" cy="3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ocial tweet twitter icon - Social Icons Circular Color">
            <a:extLst>
              <a:ext uri="{FF2B5EF4-FFF2-40B4-BE49-F238E27FC236}">
                <a16:creationId xmlns:a16="http://schemas.microsoft.com/office/drawing/2014/main" id="{95BD9CB4-73C0-CD1E-9B04-125520CE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427" y="2749319"/>
            <a:ext cx="371769" cy="37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Tube icon vector SVG free download - Seeklogo.net in 2020 | Youtube logo,  Instagram logo, Youtube logo png">
            <a:extLst>
              <a:ext uri="{FF2B5EF4-FFF2-40B4-BE49-F238E27FC236}">
                <a16:creationId xmlns:a16="http://schemas.microsoft.com/office/drawing/2014/main" id="{5800B67E-550F-1C98-7678-5CD51D26E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30" b="19441"/>
          <a:stretch/>
        </p:blipFill>
        <p:spPr bwMode="auto">
          <a:xfrm>
            <a:off x="2765237" y="3911555"/>
            <a:ext cx="546107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E3B98DE8-EC86-0CAA-ED2F-6AA8EAB57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754382" y="2133684"/>
            <a:ext cx="371770" cy="37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1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Hydrogen Transport Economy (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HyTrEc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2 project is part of the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Interreg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VB North Sea Programme Region Programme and is partly funded by the European Regional Development Fund.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Falls within programme Priority 4: Promoting green transport and mobility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Total budget of </a:t>
            </a:r>
            <a:r>
              <a:rPr lang="en-GB" sz="2400" dirty="0">
                <a:solidFill>
                  <a:srgbClr val="00B050"/>
                </a:solidFill>
              </a:rPr>
              <a:t>€6,180,602 of which the ERDF Contribution is €2,615,106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Six year project from 2016 to 2023.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89240"/>
            <a:ext cx="91440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863702" y="600204"/>
            <a:ext cx="2586093" cy="40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7538"/>
            <a:ext cx="8229600" cy="474862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sz="24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</a:t>
            </a:r>
            <a:r>
              <a:rPr lang="en-GB" sz="2400" b="1" kern="0" dirty="0">
                <a:solidFill>
                  <a:srgbClr val="5F5F5F"/>
                </a:solidFill>
              </a:rPr>
              <a:t> Partners</a:t>
            </a:r>
          </a:p>
          <a:p>
            <a:pPr marL="0" indent="0">
              <a:buNone/>
              <a:defRPr/>
            </a:pPr>
            <a:endParaRPr lang="en-GB" sz="2400" kern="0" dirty="0"/>
          </a:p>
        </p:txBody>
      </p:sp>
      <p:pic>
        <p:nvPicPr>
          <p:cNvPr id="5" name="Content Placeholder 4" descr="http://www.northsearegion.eu/media/1048/nsrp-map-nordregio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807" y="1906254"/>
            <a:ext cx="3280487" cy="3743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O:\CHI\Econ\Docs1\PROJECTS TEAM\H2\PROJECTS\HyTrEc 2\LEAD project\PROJECT MANAGEMENT\WP2 Communications\Toolkit\Logos\Partner Logos\Aberdeenshire Council\LOGO 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97" y="4886502"/>
            <a:ext cx="1352550" cy="50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:\CHI\Econ\Docs1\PROJECTS TEAM\H2\PROJECTS\HyTrEc 2\LEAD project\PROJECT MANAGEMENT\WP2 Communications\Toolkit\Logos\Partner Logos\Cenex\Cenex small logo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439" y="3983725"/>
            <a:ext cx="638175" cy="64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:\CHI\Econ\Docs1\PROJECTS TEAM\H2\PROJECTS\HyTrEc 2\LEAD project\PROJECT MANAGEMENT\WP2 Communications\Toolkit\Logos\Partner Logos\Drenthe\logo Drenthe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9747" y="4890545"/>
            <a:ext cx="1736294" cy="31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:\CHI\Econ\Docs1\PROJECTS TEAM\H2\PROJECTS\HyTrEc 2\LEAD project\PROJECT MANAGEMENT\WP2 Communications\Toolkit\Logos\Partner Logos\Groningen\Gronigen Standard Logo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20" t="26353" r="6156" b="34817"/>
          <a:stretch/>
        </p:blipFill>
        <p:spPr bwMode="auto">
          <a:xfrm>
            <a:off x="6918904" y="4114978"/>
            <a:ext cx="990600" cy="315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O:\CHI\Econ\Docs1\PROJECTS TEAM\H2\PROJECTS\HyTrEc 2\LEAD project\PROJECT MANAGEMENT\WP2 Communications\Toolkit\Logos\Partner Logos\UiT\UiT Logo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048038"/>
            <a:ext cx="705895" cy="69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72" y="2157570"/>
            <a:ext cx="876300" cy="694690"/>
          </a:xfrm>
          <a:prstGeom prst="rect">
            <a:avLst/>
          </a:prstGeom>
        </p:spPr>
      </p:pic>
      <p:pic>
        <p:nvPicPr>
          <p:cNvPr id="3076" name="Picture 4" descr="See the source image">
            <a:extLst>
              <a:ext uri="{FF2B5EF4-FFF2-40B4-BE49-F238E27FC236}">
                <a16:creationId xmlns:a16="http://schemas.microsoft.com/office/drawing/2014/main" id="{8167D882-2DD0-FDBD-6285-73C0B2AD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740" y="3115561"/>
            <a:ext cx="1152067" cy="6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ee the source image">
            <a:extLst>
              <a:ext uri="{FF2B5EF4-FFF2-40B4-BE49-F238E27FC236}">
                <a16:creationId xmlns:a16="http://schemas.microsoft.com/office/drawing/2014/main" id="{41A1861D-5915-9C24-33A3-7D3E2B91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841" y="2969816"/>
            <a:ext cx="705895" cy="72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2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570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Pioneering</a:t>
            </a:r>
          </a:p>
          <a:p>
            <a:pPr marL="0" indent="0">
              <a:buNone/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93%</a:t>
            </a:r>
            <a:r>
              <a:rPr lang="en-GB" sz="24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transport is currently oil based. Green transport solutions, such as hydrogen, will play a key role in achieving EU energy and climate change targets. </a:t>
            </a:r>
          </a:p>
          <a:p>
            <a:pPr marL="0" indent="0">
              <a:buNone/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Hydrogen vehicles have a longer range than electric battery vehicles. This extended range is essential in those North Sea regions which have numerous small sized cities with a large suburban and rural hinterland.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GB" sz="9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9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http://ec.europa.eu/eurostat/web/products-datasets/-/tsdcc340</a:t>
            </a: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baseline="-2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3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</a:p>
          <a:p>
            <a:pPr marL="0" indent="0" algn="ctr">
              <a:buNone/>
            </a:pP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market failure caused by the high cost of FCEVs and the need to make green hydrogen cheaper through more cost effective green hydrogen production, storage and distribution.</a:t>
            </a:r>
          </a:p>
          <a:p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HyTrEc2 will create conditions so that a hydrogen market can develop providing a platform for collaborative development of strategies and initiatives that will inform and shape the development of infrastructure, technology and skills.</a:t>
            </a:r>
          </a:p>
          <a:p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85387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Objectives</a:t>
            </a:r>
          </a:p>
          <a:p>
            <a:pPr marL="0" indent="0" algn="ctr">
              <a:buNone/>
            </a:pPr>
            <a:endParaRPr lang="en-GB" sz="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Implementing innovative hydrogen transportation solutions involving cars, vans, large trucks and refuse collection vehicles to advance the case for zero emission solutions for public and private sector fleets.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Improving the supply chain and training so that the NSR becomes a Centre of Excellence for hydrogen transport.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Developing innovative methods for the production, storage and distribution of green hydrogen.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Complementing national programmes for hydrogen and facilitating joint NSR approaches and common standards.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06286"/>
            <a:ext cx="8229600" cy="48198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What have we delivered so far?</a:t>
            </a:r>
          </a:p>
          <a:p>
            <a:pPr marL="0" indent="0">
              <a:buNone/>
            </a:pP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GB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649421"/>
              </p:ext>
            </p:extLst>
          </p:nvPr>
        </p:nvGraphicFramePr>
        <p:xfrm>
          <a:off x="755576" y="1988840"/>
          <a:ext cx="7632848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Deliverable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Number of hydrogen</a:t>
                      </a:r>
                      <a:r>
                        <a:rPr lang="en-GB" sz="1600" baseline="0" dirty="0"/>
                        <a:t> vehicles tested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Green hydrogen from wind and solar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Number</a:t>
                      </a:r>
                      <a:r>
                        <a:rPr lang="en-GB" sz="1600" baseline="0" dirty="0"/>
                        <a:t> of people trained in hydrogen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Number of businesses entering the supply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Organisations adopting hydrogen after HyTrEc2 influencing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26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Organisations engaged with HyTrEc2 (presentations, downloads, events)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+700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2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Video Views on YouTube (how to refuel a vehicle, tours of stations, tour of cars)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+5,000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3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69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0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9141714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white car parked in a parking lot&#10;&#10;Description automatically generated with low confidence">
            <a:extLst>
              <a:ext uri="{FF2B5EF4-FFF2-40B4-BE49-F238E27FC236}">
                <a16:creationId xmlns:a16="http://schemas.microsoft.com/office/drawing/2014/main" id="{B9B9B76E-0700-9AD9-958A-7BF61CFE2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" y="346167"/>
            <a:ext cx="2118594" cy="1588946"/>
          </a:xfrm>
          <a:prstGeom prst="rect">
            <a:avLst/>
          </a:prstGeom>
        </p:spPr>
      </p:pic>
      <p:pic>
        <p:nvPicPr>
          <p:cNvPr id="13" name="Picture 12" descr="A white car parked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9BCC6D06-86D2-EE18-4280-998B5949A1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784" y="346167"/>
            <a:ext cx="2319017" cy="1547944"/>
          </a:xfrm>
          <a:prstGeom prst="rect">
            <a:avLst/>
          </a:prstGeom>
        </p:spPr>
      </p:pic>
      <p:pic>
        <p:nvPicPr>
          <p:cNvPr id="15" name="Picture 14" descr="A picture containing outdoor, tree, red, parked&#10;&#10;Description automatically generated">
            <a:extLst>
              <a:ext uri="{FF2B5EF4-FFF2-40B4-BE49-F238E27FC236}">
                <a16:creationId xmlns:a16="http://schemas.microsoft.com/office/drawing/2014/main" id="{92CCB534-0DED-8A93-0A64-6ED3D1FEB4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477" y="377549"/>
            <a:ext cx="2640328" cy="1485184"/>
          </a:xfrm>
          <a:prstGeom prst="rect">
            <a:avLst/>
          </a:prstGeom>
        </p:spPr>
      </p:pic>
      <p:pic>
        <p:nvPicPr>
          <p:cNvPr id="16" name="Picture 15" descr="A blue car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1843DAF1-556A-6267-C23F-3427C5E7F8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7" y="2639045"/>
            <a:ext cx="2118578" cy="1588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EBB23-2BE9-44D6-9020-57FDF7ADE0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14" y="4930536"/>
            <a:ext cx="2371031" cy="1582664"/>
          </a:xfrm>
          <a:prstGeom prst="rect">
            <a:avLst/>
          </a:prstGeom>
        </p:spPr>
      </p:pic>
      <p:sp>
        <p:nvSpPr>
          <p:cNvPr id="40" name="Rectangle 22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621" y="2300641"/>
            <a:ext cx="6093379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Straight Connector 24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9141714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26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304824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28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823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0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15556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91109" y="2327452"/>
            <a:ext cx="6050597" cy="4557361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b="1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endParaRPr lang="en-GB" sz="17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700" dirty="0">
              <a:solidFill>
                <a:srgbClr val="FFFFFF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47688" y="434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4000" kern="0"/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28A17C62-D2A3-4DCA-8381-5570D6E45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Content Placeholder 5">
            <a:extLst>
              <a:ext uri="{FF2B5EF4-FFF2-40B4-BE49-F238E27FC236}">
                <a16:creationId xmlns:a16="http://schemas.microsoft.com/office/drawing/2014/main" id="{FCD521E4-D2D8-0D2D-AD99-5306AB65440A}"/>
              </a:ext>
            </a:extLst>
          </p:cNvPr>
          <p:cNvSpPr txBox="1">
            <a:spLocks/>
          </p:cNvSpPr>
          <p:nvPr/>
        </p:nvSpPr>
        <p:spPr>
          <a:xfrm>
            <a:off x="3088728" y="2526675"/>
            <a:ext cx="6052978" cy="43129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Vehicle Deployments – Fuel Cell Electric Vehicles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Hyundai ix35s in Groningen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Toyota </a:t>
            </a:r>
            <a:r>
              <a:rPr lang="en-GB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Mirais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in Aberdeen City and Aberdeenshire 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Hyundai </a:t>
            </a:r>
            <a:r>
              <a:rPr lang="en-GB" sz="24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Nexos</a:t>
            </a:r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in Drenthe and Aberdeen City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Waste trucks in Groningen</a:t>
            </a:r>
          </a:p>
          <a:p>
            <a:pPr algn="ctr"/>
            <a:r>
              <a:rPr lang="en-GB" sz="24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Vehicles mainly used by staff but in some cases placed on Car Sharing Clubs for citizens to try</a:t>
            </a:r>
          </a:p>
        </p:txBody>
      </p:sp>
    </p:spTree>
    <p:extLst>
      <p:ext uri="{BB962C8B-B14F-4D97-AF65-F5344CB8AC3E}">
        <p14:creationId xmlns:p14="http://schemas.microsoft.com/office/powerpoint/2010/main" val="2393368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nth xmlns="19a4c3c8-e21e-4f06-9335-5c95b33e50cd" xsi:nil="true"/>
    <WorkPackage_x0028_WP_x0029_ xmlns="19a4c3c8-e21e-4f06-9335-5c95b33e50cd" xsi:nil="true"/>
    <FinancialYear xmlns="19a4c3c8-e21e-4f06-9335-5c95b33e50cd" xsi:nil="true"/>
    <DocumentType xmlns="19a4c3c8-e21e-4f06-9335-5c95b33e50cd" xsi:nil="true"/>
    <Organisation xmlns="19a4c3c8-e21e-4f06-9335-5c95b33e50cd" xsi:nil="true"/>
    <Sub_x002d_WorkPackage xmlns="19a4c3c8-e21e-4f06-9335-5c95b33e50cd" xsi:nil="true"/>
    <TaxCatchAll xmlns="27f52916-5a8f-473f-a6ee-aba4a51fd594" xsi:nil="true"/>
    <lcf76f155ced4ddcb4097134ff3c332f xmlns="19a4c3c8-e21e-4f06-9335-5c95b33e50c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1878C38928D42A2D66FD3F3DC9432" ma:contentTypeVersion="21" ma:contentTypeDescription="Create a new document." ma:contentTypeScope="" ma:versionID="2da693265682a8fe43ac6f3f7d526cb3">
  <xsd:schema xmlns:xsd="http://www.w3.org/2001/XMLSchema" xmlns:xs="http://www.w3.org/2001/XMLSchema" xmlns:p="http://schemas.microsoft.com/office/2006/metadata/properties" xmlns:ns2="19a4c3c8-e21e-4f06-9335-5c95b33e50cd" xmlns:ns3="27f52916-5a8f-473f-a6ee-aba4a51fd594" targetNamespace="http://schemas.microsoft.com/office/2006/metadata/properties" ma:root="true" ma:fieldsID="d0152a8adbbcc4c76441d443fa5a8873" ns2:_="" ns3:_="">
    <xsd:import namespace="19a4c3c8-e21e-4f06-9335-5c95b33e50cd"/>
    <xsd:import namespace="27f52916-5a8f-473f-a6ee-aba4a51fd594"/>
    <xsd:element name="properties">
      <xsd:complexType>
        <xsd:sequence>
          <xsd:element name="documentManagement">
            <xsd:complexType>
              <xsd:all>
                <xsd:element ref="ns2:WorkPackage_x0028_WP_x0029_" minOccurs="0"/>
                <xsd:element ref="ns2:Sub_x002d_WorkPackage" minOccurs="0"/>
                <xsd:element ref="ns2:DocumentType" minOccurs="0"/>
                <xsd:element ref="ns2:FinancialYear" minOccurs="0"/>
                <xsd:element ref="ns2:Month" minOccurs="0"/>
                <xsd:element ref="ns2:Organisat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4c3c8-e21e-4f06-9335-5c95b33e50cd" elementFormDefault="qualified">
    <xsd:import namespace="http://schemas.microsoft.com/office/2006/documentManagement/types"/>
    <xsd:import namespace="http://schemas.microsoft.com/office/infopath/2007/PartnerControls"/>
    <xsd:element name="WorkPackage_x0028_WP_x0029_" ma:index="8" nillable="true" ma:displayName="Work Package (WP)" ma:format="Dropdown" ma:internalName="WorkPackage_x0028_WP_x0029_">
      <xsd:simpleType>
        <xsd:restriction base="dms:Choice">
          <xsd:enumeration value="H2 Vehicles"/>
          <xsd:enumeration value="Choice 2"/>
          <xsd:enumeration value="Choice 3"/>
        </xsd:restriction>
      </xsd:simpleType>
    </xsd:element>
    <xsd:element name="Sub_x002d_WorkPackage" ma:index="9" nillable="true" ma:displayName="Sub-Work Package" ma:format="Dropdown" ma:internalName="Sub_x002d_WorkPackage">
      <xsd:simpleType>
        <xsd:restriction base="dms:Choice">
          <xsd:enumeration value="Business Leases &amp; Operator Agreements"/>
          <xsd:enumeration value="Comms"/>
          <xsd:enumeration value="Enterprise Car Club"/>
          <xsd:enumeration value="Fleet Conversion"/>
          <xsd:enumeration value="Fleet Meetings"/>
          <xsd:enumeration value="Finance"/>
          <xsd:enumeration value="Governance"/>
          <xsd:enumeration value="Health &amp; Safety"/>
          <xsd:enumeration value="Legal"/>
          <xsd:enumeration value="Procurement"/>
          <xsd:enumeration value="Switched on Fleets"/>
          <xsd:enumeration value="H2 Club"/>
        </xsd:restriction>
      </xsd:simpleType>
    </xsd:element>
    <xsd:element name="DocumentType" ma:index="10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3.10 memo"/>
              <xsd:enumeration value="4.3.2"/>
              <xsd:enumeration value="Actions List"/>
              <xsd:enumeration value="Application Information"/>
              <xsd:enumeration value="Contract"/>
              <xsd:enumeration value="Signed Contract"/>
              <xsd:enumeration value="Dashboard"/>
              <xsd:enumeration value="Email"/>
              <xsd:enumeration value="FST99-NewSupplier"/>
              <xsd:enumeration value="Handover"/>
              <xsd:enumeration value="Image"/>
              <xsd:enumeration value="Information"/>
              <xsd:enumeration value="Invoice"/>
              <xsd:enumeration value="Lease"/>
              <xsd:enumeration value="Launch Options"/>
              <xsd:enumeration value="Letter"/>
              <xsd:enumeration value="Logo"/>
              <xsd:enumeration value="Meeting Notes"/>
              <xsd:enumeration value="Meeting Action List"/>
              <xsd:enumeration value="New Customer Form"/>
              <xsd:enumeration value="Operator Agreement"/>
              <xsd:enumeration value="PO"/>
              <xsd:enumeration value="PO Receipt"/>
              <xsd:enumeration value="Presentation"/>
              <xsd:enumeration value="Press Release"/>
              <xsd:enumeration value="Risk Assessment"/>
              <xsd:enumeration value="Termination Contract"/>
              <xsd:enumeration value="Variation"/>
              <xsd:enumeration value="VSO"/>
              <xsd:enumeration value="VSO Renewal"/>
              <xsd:enumeration value="Choice 31"/>
              <xsd:enumeration value="Choice 32"/>
            </xsd:restriction>
          </xsd:simpleType>
        </xsd:union>
      </xsd:simpleType>
    </xsd:element>
    <xsd:element name="FinancialYear" ma:index="11" nillable="true" ma:displayName="Financial Year" ma:format="Dropdown" ma:internalName="FinancialYear">
      <xsd:simpleType>
        <xsd:restriction base="dms:Choice">
          <xsd:enumeration value="14/15"/>
          <xsd:enumeration value="15/16"/>
          <xsd:enumeration value="16/17"/>
          <xsd:enumeration value="17/18"/>
          <xsd:enumeration value="18/19"/>
          <xsd:enumeration value="19/20"/>
          <xsd:enumeration value="20/21"/>
          <xsd:enumeration value="21/22"/>
          <xsd:enumeration value="22/23"/>
          <xsd:enumeration value="23/24"/>
          <xsd:enumeration value="24/25"/>
        </xsd:restriction>
      </xsd:simpleType>
    </xsd:element>
    <xsd:element name="Month" ma:index="12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N/A"/>
        </xsd:restriction>
      </xsd:simpleType>
    </xsd:element>
    <xsd:element name="Organisation" ma:index="13" nillable="true" ma:displayName="Organisation/Dept" ma:format="Dropdown" ma:internalName="Organisation">
      <xsd:simpleType>
        <xsd:union memberTypes="dms:Text">
          <xsd:simpleType>
            <xsd:restriction base="dms:Choice">
              <xsd:enumeration value="ACC"/>
              <xsd:enumeration value="Aberdeenshire Council"/>
              <xsd:enumeration value="Arcola"/>
              <xsd:enumeration value="Arnold Clark"/>
              <xsd:enumeration value="BOC"/>
              <xsd:enumeration value="Cenex"/>
              <xsd:enumeration value="Cfine"/>
              <xsd:enumeration value="City Wardens"/>
              <xsd:enumeration value="Cummins"/>
              <xsd:enumeration value="Days"/>
              <xsd:enumeration value="Daimler"/>
              <xsd:enumeration value="Enterprise"/>
              <xsd:enumeration value="First Aberdeen"/>
              <xsd:enumeration value="Geesinknorba"/>
              <xsd:enumeration value="Hydrogenics"/>
              <xsd:enumeration value="Hyundai"/>
              <xsd:enumeration value="Hyzon"/>
              <xsd:enumeration value="Lord Provost"/>
              <xsd:enumeration value="NESCol"/>
              <xsd:enumeration value="NHS"/>
              <xsd:enumeration value="Nissan"/>
              <xsd:enumeration value="NORCO"/>
              <xsd:enumeration value="Parks"/>
              <xsd:enumeration value="Post Office"/>
              <xsd:enumeration value="Renault"/>
              <xsd:enumeration value="Revolve"/>
              <xsd:enumeration value="Scottish Water"/>
              <xsd:enumeration value="SEPA"/>
              <xsd:enumeration value="Sport Aberdeen"/>
              <xsd:enumeration value="Toyota"/>
              <xsd:enumeration value="Transport Scotland"/>
              <xsd:enumeration value="Wright"/>
              <xsd:enumeration value="Choice 33"/>
              <xsd:enumeration value="Choice 34"/>
              <xsd:enumeration value="Choice 35"/>
              <xsd:enumeration value="Choice 36"/>
            </xsd:restriction>
          </xsd:simpleType>
        </xsd:un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505b2e48-97ae-4553-b8ed-1f344090c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f52916-5a8f-473f-a6ee-aba4a51fd594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8da5ec43-fa23-42f5-a3db-0289bed303af}" ma:internalName="TaxCatchAll" ma:showField="CatchAllData" ma:web="27f52916-5a8f-473f-a6ee-aba4a51fd5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E517B0-9441-4816-81F6-EE030191BD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74ED70-DAE0-498E-B096-45EEDC3ACAEA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7f52916-5a8f-473f-a6ee-aba4a51fd594"/>
    <ds:schemaRef ds:uri="http://purl.org/dc/elements/1.1/"/>
    <ds:schemaRef ds:uri="19a4c3c8-e21e-4f06-9335-5c95b33e50cd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059CB0D-7808-45D0-9901-75F6B7428E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4c3c8-e21e-4f06-9335-5c95b33e50cd"/>
    <ds:schemaRef ds:uri="27f52916-5a8f-473f-a6ee-aba4a51fd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On-screen Show (4:3)</PresentationFormat>
  <Paragraphs>159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HyTrEc2  Hydrogen Transport Economy for the  North Sea Region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Vision and Objectives</vt:lpstr>
      <vt:lpstr>PowerPoint Presentation</vt:lpstr>
      <vt:lpstr>PowerPoint Presentation</vt:lpstr>
      <vt:lpstr>PowerPoint Presentation</vt:lpstr>
      <vt:lpstr>PowerPoint Presentation</vt:lpstr>
    </vt:vector>
  </TitlesOfParts>
  <Company>Aberdeen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Stevenson</dc:creator>
  <cp:lastModifiedBy>Louise Napier</cp:lastModifiedBy>
  <cp:revision>127</cp:revision>
  <cp:lastPrinted>2018-06-11T17:08:30Z</cp:lastPrinted>
  <dcterms:created xsi:type="dcterms:W3CDTF">2017-08-29T14:02:53Z</dcterms:created>
  <dcterms:modified xsi:type="dcterms:W3CDTF">2023-09-20T20:28:17Z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0x010100C2B1878C38928D42A2D66FD3F3DC9432</vt:lpwstr>
  </property>
  <property fmtid="{D5CDD505-2E9C-101B-9397-08002B2CF9AE}" pid="3" name="Order">
    <vt:r8>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