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  <p:sldMasterId id="2147483657" r:id="rId2"/>
    <p:sldMasterId id="2147483664" r:id="rId3"/>
    <p:sldMasterId id="2147483671" r:id="rId4"/>
    <p:sldMasterId id="2147483678" r:id="rId5"/>
  </p:sldMasterIdLst>
  <p:sldIdLst>
    <p:sldId id="257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mer, Priscilla (WVL)" initials="P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25A"/>
    <a:srgbClr val="002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40" autoAdjust="0"/>
    <p:restoredTop sz="94676" autoAdjust="0"/>
  </p:normalViewPr>
  <p:slideViewPr>
    <p:cSldViewPr snapToGrid="0" snapToObjects="1">
      <p:cViewPr>
        <p:scale>
          <a:sx n="125" d="100"/>
          <a:sy n="125" d="100"/>
        </p:scale>
        <p:origin x="-15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49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09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0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404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Fünfte Ebene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16471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7186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937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78988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5385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1294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Fünfte Ebene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148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563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27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841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455267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4263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0640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Fünfte Ebene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450537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65127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916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841568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 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  <p:pic>
        <p:nvPicPr>
          <p:cNvPr id="4" name="Picture 2" descr="P:\wvl\Interreg VB\FAIR\FAIR Logo's\20160112133728_FAIR 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75" y="100126"/>
            <a:ext cx="2554224" cy="127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24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Klik for at redigere i master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Andet niveau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Tredje niveau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Fjerde niveau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Femte niveau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664797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 baseline="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format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 baseline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format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pic>
        <p:nvPicPr>
          <p:cNvPr id="5" name="Picture 2" descr="P:\wvl\Interreg VB\FAIR\FAIR Logo's\20160112133728_FAIR 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97" y="100126"/>
            <a:ext cx="2554224" cy="127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751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format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format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 baseline="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Edit master text format 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Fourth level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Fifth level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 hasCustomPrompt="1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 baseline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22781933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0946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04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Edit master text format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Fourth level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8383886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5247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47691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Fünfte Ebene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0145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92139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12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68681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smtClean="0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2951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38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da-DK" smtClean="0"/>
              <a:t>Klik for at redigere i 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Klik for at redigere i master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Andet niveau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Tredje niveau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Fjerde niveau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405884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578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032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Klik for at redigere i master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Andet niveau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Tredje niveau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Fjerde niveau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 smtClean="0"/>
              <a:t>Femte niveau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7426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3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10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3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6.emf"/><Relationship Id="rId4" Type="http://schemas.openxmlformats.org/officeDocument/2006/relationships/slideLayout" Target="../slideLayouts/slideLayout38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NSRP-2014-Combination_4-Combination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 smtClean="0"/>
              <a:t>MASTERTITEL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lvl="0"/>
            <a:endParaRPr lang="de-DE" dirty="0" smtClean="0"/>
          </a:p>
        </p:txBody>
      </p:sp>
      <p:pic>
        <p:nvPicPr>
          <p:cNvPr id="5" name="Bild 4" descr="INTERREG-North-Sea-Region-Logo-nSF-DF-CMYK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6" name="Bild 5" descr="interreg_icon_combating-climate_neg_CMYK.pd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29" y="273909"/>
            <a:ext cx="485376" cy="485376"/>
          </a:xfrm>
          <a:prstGeom prst="rect">
            <a:avLst/>
          </a:prstGeom>
        </p:spPr>
      </p:pic>
      <p:pic>
        <p:nvPicPr>
          <p:cNvPr id="7" name="Bild 6" descr="interreg_icon_enviroment_neg_CMYK.pd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605" y="273909"/>
            <a:ext cx="485376" cy="485376"/>
          </a:xfrm>
          <a:prstGeom prst="rect">
            <a:avLst/>
          </a:prstGeom>
        </p:spPr>
      </p:pic>
      <p:pic>
        <p:nvPicPr>
          <p:cNvPr id="8" name="Bild 7" descr="interreg_icon_research_and_innovation_neg_CMYK.pd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352" y="273908"/>
            <a:ext cx="486411" cy="486411"/>
          </a:xfrm>
          <a:prstGeom prst="rect">
            <a:avLst/>
          </a:prstGeom>
        </p:spPr>
      </p:pic>
      <p:pic>
        <p:nvPicPr>
          <p:cNvPr id="9" name="Bild 8" descr="interreg_icon_sustainable_neg_CMYK.pdf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0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49" r:id="rId7"/>
    <p:sldLayoutId id="2147483652" r:id="rId8"/>
    <p:sldLayoutId id="2147483653" r:id="rId9"/>
    <p:sldLayoutId id="2147483654" r:id="rId10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NSRP-2014-Wavelines_Research and Innov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 smtClean="0"/>
              <a:t>MASTERTITEL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lvl="0"/>
            <a:endParaRPr lang="de-DE" dirty="0" smtClean="0"/>
          </a:p>
        </p:txBody>
      </p:sp>
      <p:pic>
        <p:nvPicPr>
          <p:cNvPr id="7" name="Bild 6" descr="INTERREG-North-Sea-Region-Logo-nSF-DF-CMYK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9" name="Bild 8" descr="interreg_icon_research_and_innovation_neg_CMYK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881" y="273909"/>
            <a:ext cx="486411" cy="4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0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NSRP-2014-Wavelines_Environment and Resource Efficiency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 smtClean="0"/>
              <a:t>MASTERTITEL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lvl="0"/>
            <a:endParaRPr lang="de-DE" dirty="0" smtClean="0"/>
          </a:p>
        </p:txBody>
      </p:sp>
      <p:pic>
        <p:nvPicPr>
          <p:cNvPr id="7" name="Bild 6" descr="INTERREG-North-Sea-Region-Logo-nSF-DF-CMYK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9" name="Bild 8" descr="interreg_icon_enviroment_neg_CMYK.pd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4943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1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NSRP-2014-Wavelines_Combating Climate Chang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 smtClean="0"/>
              <a:t>MASTER TITLE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lvl="0"/>
            <a:endParaRPr lang="de-DE" dirty="0" smtClean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06" y="125857"/>
            <a:ext cx="2083709" cy="1039368"/>
          </a:xfrm>
          <a:prstGeom prst="rect">
            <a:avLst/>
          </a:prstGeom>
        </p:spPr>
      </p:pic>
      <p:pic>
        <p:nvPicPr>
          <p:cNvPr id="6" name="Bild 5" descr="interreg_icon_combating-climate_neg_CMYK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02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399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NSRP-2014-Wavelines_Sustainable Transport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 smtClean="0"/>
              <a:t>MASTERTITEL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lvl="0"/>
            <a:endParaRPr lang="de-DE" dirty="0" smtClean="0"/>
          </a:p>
        </p:txBody>
      </p:sp>
      <p:pic>
        <p:nvPicPr>
          <p:cNvPr id="7" name="Bild 6" descr="INTERREG-North-Sea-Region-Logo-nSF-DF-CMYK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11" name="Bild 10" descr="interreg_icon_sustainable_neg_CMYK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5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667950" y="956641"/>
            <a:ext cx="1787857" cy="15420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Afgeronde rechthoek 3"/>
          <p:cNvSpPr/>
          <p:nvPr/>
        </p:nvSpPr>
        <p:spPr>
          <a:xfrm>
            <a:off x="3483705" y="1226850"/>
            <a:ext cx="580030" cy="42990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Afgeronde rechthoek 5"/>
          <p:cNvSpPr/>
          <p:nvPr/>
        </p:nvSpPr>
        <p:spPr>
          <a:xfrm>
            <a:off x="4271863" y="1226850"/>
            <a:ext cx="580030" cy="42990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Afgeronde rechthoek 6"/>
          <p:cNvSpPr/>
          <p:nvPr/>
        </p:nvSpPr>
        <p:spPr>
          <a:xfrm>
            <a:off x="5065707" y="1233674"/>
            <a:ext cx="580030" cy="42990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Afgeronde rechthoek 7"/>
          <p:cNvSpPr/>
          <p:nvPr/>
        </p:nvSpPr>
        <p:spPr>
          <a:xfrm>
            <a:off x="2708057" y="2314122"/>
            <a:ext cx="580030" cy="4299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Afgeronde rechthoek 8"/>
          <p:cNvSpPr/>
          <p:nvPr/>
        </p:nvSpPr>
        <p:spPr>
          <a:xfrm>
            <a:off x="2714881" y="2862308"/>
            <a:ext cx="580030" cy="4299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Afgeronde rechthoek 9"/>
          <p:cNvSpPr/>
          <p:nvPr/>
        </p:nvSpPr>
        <p:spPr>
          <a:xfrm>
            <a:off x="3643251" y="2862308"/>
            <a:ext cx="580030" cy="4299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Tekstvak 10"/>
          <p:cNvSpPr txBox="1"/>
          <p:nvPr/>
        </p:nvSpPr>
        <p:spPr>
          <a:xfrm>
            <a:off x="3955689" y="940538"/>
            <a:ext cx="17173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700" dirty="0" smtClean="0">
                <a:solidFill>
                  <a:schemeClr val="bg1"/>
                </a:solidFill>
              </a:rPr>
              <a:t>Drivers of </a:t>
            </a:r>
            <a:r>
              <a:rPr lang="nl-BE" sz="700" dirty="0" err="1" smtClean="0">
                <a:solidFill>
                  <a:schemeClr val="bg1"/>
                </a:solidFill>
              </a:rPr>
              <a:t>exogenous</a:t>
            </a:r>
            <a:r>
              <a:rPr lang="nl-BE" sz="700" dirty="0" smtClean="0">
                <a:solidFill>
                  <a:schemeClr val="bg1"/>
                </a:solidFill>
              </a:rPr>
              <a:t> change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3422851" y="1199554"/>
            <a:ext cx="735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" dirty="0" err="1" smtClean="0">
                <a:solidFill>
                  <a:schemeClr val="bg1"/>
                </a:solidFill>
              </a:rPr>
              <a:t>Climate</a:t>
            </a:r>
            <a:r>
              <a:rPr lang="nl-BE" sz="600" dirty="0" smtClean="0">
                <a:solidFill>
                  <a:schemeClr val="bg1"/>
                </a:solidFill>
              </a:rPr>
              <a:t> change:</a:t>
            </a:r>
          </a:p>
          <a:p>
            <a:r>
              <a:rPr lang="nl-BE" sz="600" dirty="0" smtClean="0">
                <a:solidFill>
                  <a:schemeClr val="bg1"/>
                </a:solidFill>
              </a:rPr>
              <a:t>1. Sea level </a:t>
            </a:r>
            <a:r>
              <a:rPr lang="nl-BE" sz="600" dirty="0" err="1" smtClean="0">
                <a:solidFill>
                  <a:schemeClr val="bg1"/>
                </a:solidFill>
              </a:rPr>
              <a:t>rise</a:t>
            </a:r>
            <a:endParaRPr lang="nl-BE" sz="600" dirty="0" smtClean="0">
              <a:solidFill>
                <a:schemeClr val="bg1"/>
              </a:solidFill>
            </a:endParaRPr>
          </a:p>
          <a:p>
            <a:r>
              <a:rPr lang="nl-BE" sz="600" dirty="0" smtClean="0">
                <a:solidFill>
                  <a:schemeClr val="bg1"/>
                </a:solidFill>
              </a:rPr>
              <a:t>2. Extreme </a:t>
            </a:r>
            <a:r>
              <a:rPr lang="nl-BE" sz="600" dirty="0" err="1" smtClean="0">
                <a:solidFill>
                  <a:schemeClr val="bg1"/>
                </a:solidFill>
              </a:rPr>
              <a:t>storms</a:t>
            </a:r>
            <a:endParaRPr lang="nl-BE" sz="600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4152680" y="1218587"/>
            <a:ext cx="801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600" dirty="0" err="1" smtClean="0">
                <a:solidFill>
                  <a:schemeClr val="bg1"/>
                </a:solidFill>
              </a:rPr>
              <a:t>Deterioration</a:t>
            </a:r>
            <a:endParaRPr lang="nl-BE" sz="600" dirty="0" smtClean="0">
              <a:solidFill>
                <a:schemeClr val="bg1"/>
              </a:solidFill>
            </a:endParaRPr>
          </a:p>
          <a:p>
            <a:pPr algn="ctr"/>
            <a:r>
              <a:rPr lang="nl-BE" sz="600" dirty="0" smtClean="0">
                <a:solidFill>
                  <a:schemeClr val="bg1"/>
                </a:solidFill>
              </a:rPr>
              <a:t> of assets, </a:t>
            </a:r>
          </a:p>
          <a:p>
            <a:pPr algn="ctr"/>
            <a:r>
              <a:rPr lang="nl-BE" sz="600" dirty="0" smtClean="0">
                <a:solidFill>
                  <a:schemeClr val="bg1"/>
                </a:solidFill>
              </a:rPr>
              <a:t>Lowering </a:t>
            </a:r>
            <a:r>
              <a:rPr lang="nl-BE" sz="600" dirty="0">
                <a:solidFill>
                  <a:schemeClr val="bg1"/>
                </a:solidFill>
              </a:rPr>
              <a:t>of </a:t>
            </a:r>
            <a:r>
              <a:rPr lang="nl-BE" sz="600" dirty="0" err="1" smtClean="0">
                <a:solidFill>
                  <a:schemeClr val="bg1"/>
                </a:solidFill>
              </a:rPr>
              <a:t>the</a:t>
            </a:r>
            <a:r>
              <a:rPr lang="nl-BE" sz="600" dirty="0" smtClean="0">
                <a:solidFill>
                  <a:schemeClr val="bg1"/>
                </a:solidFill>
              </a:rPr>
              <a:t> </a:t>
            </a:r>
            <a:r>
              <a:rPr lang="nl-BE" sz="600" dirty="0" err="1" smtClean="0">
                <a:solidFill>
                  <a:schemeClr val="bg1"/>
                </a:solidFill>
              </a:rPr>
              <a:t>beaches</a:t>
            </a:r>
            <a:endParaRPr lang="nl-BE" sz="600" dirty="0">
              <a:solidFill>
                <a:schemeClr val="bg1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4946290" y="1180487"/>
            <a:ext cx="801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Population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growth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and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household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occupancy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2760042" y="2429776"/>
            <a:ext cx="4816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Wave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2750897" y="2936288"/>
            <a:ext cx="506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(Spring) Tide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2702946" y="3408219"/>
            <a:ext cx="580030" cy="4299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Tekstvak 20"/>
          <p:cNvSpPr txBox="1"/>
          <p:nvPr/>
        </p:nvSpPr>
        <p:spPr>
          <a:xfrm>
            <a:off x="2720717" y="3460230"/>
            <a:ext cx="558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Storm </a:t>
            </a:r>
            <a:r>
              <a:rPr lang="nl-BE" sz="700" dirty="0" err="1" smtClean="0">
                <a:solidFill>
                  <a:schemeClr val="bg1"/>
                </a:solidFill>
              </a:rPr>
              <a:t>surge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3660927" y="2925617"/>
            <a:ext cx="532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Marine storm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23" name="Afgeronde rechthoek 22"/>
          <p:cNvSpPr/>
          <p:nvPr/>
        </p:nvSpPr>
        <p:spPr>
          <a:xfrm>
            <a:off x="4460661" y="2860523"/>
            <a:ext cx="580030" cy="4299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>
            <a:off x="4414832" y="2865753"/>
            <a:ext cx="6508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Overtopping or </a:t>
            </a:r>
            <a:r>
              <a:rPr lang="nl-BE" sz="700" dirty="0" err="1" smtClean="0">
                <a:solidFill>
                  <a:schemeClr val="bg1"/>
                </a:solidFill>
              </a:rPr>
              <a:t>breach</a:t>
            </a:r>
            <a:r>
              <a:rPr lang="nl-BE" sz="700" dirty="0" smtClean="0">
                <a:solidFill>
                  <a:schemeClr val="bg1"/>
                </a:solidFill>
              </a:rPr>
              <a:t> of </a:t>
            </a:r>
            <a:r>
              <a:rPr lang="nl-BE" sz="700" dirty="0" err="1" smtClean="0">
                <a:solidFill>
                  <a:schemeClr val="bg1"/>
                </a:solidFill>
              </a:rPr>
              <a:t>sea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dike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26" name="Afgeronde rechthoek 25"/>
          <p:cNvSpPr/>
          <p:nvPr/>
        </p:nvSpPr>
        <p:spPr>
          <a:xfrm>
            <a:off x="5392806" y="3298231"/>
            <a:ext cx="580030" cy="4299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Tekstvak 26"/>
          <p:cNvSpPr txBox="1"/>
          <p:nvPr/>
        </p:nvSpPr>
        <p:spPr>
          <a:xfrm>
            <a:off x="5370572" y="3399879"/>
            <a:ext cx="6244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Flooding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29" name="Afgeronde rechthoek 28"/>
          <p:cNvSpPr/>
          <p:nvPr/>
        </p:nvSpPr>
        <p:spPr>
          <a:xfrm>
            <a:off x="6290024" y="1840650"/>
            <a:ext cx="580030" cy="4299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Tekstvak 29"/>
          <p:cNvSpPr txBox="1"/>
          <p:nvPr/>
        </p:nvSpPr>
        <p:spPr>
          <a:xfrm>
            <a:off x="6170921" y="1882312"/>
            <a:ext cx="801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Property </a:t>
            </a:r>
            <a:r>
              <a:rPr lang="nl-BE" sz="700" dirty="0" err="1" smtClean="0">
                <a:solidFill>
                  <a:schemeClr val="bg1"/>
                </a:solidFill>
              </a:rPr>
              <a:t>damage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33" name="Afgeronde rechthoek 32"/>
          <p:cNvSpPr/>
          <p:nvPr/>
        </p:nvSpPr>
        <p:spPr>
          <a:xfrm>
            <a:off x="6274109" y="2326655"/>
            <a:ext cx="580030" cy="4299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4" name="Tekstvak 33"/>
          <p:cNvSpPr txBox="1"/>
          <p:nvPr/>
        </p:nvSpPr>
        <p:spPr>
          <a:xfrm>
            <a:off x="6182025" y="2266259"/>
            <a:ext cx="801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Important </a:t>
            </a:r>
            <a:r>
              <a:rPr lang="nl-BE" sz="700" dirty="0" err="1" smtClean="0">
                <a:solidFill>
                  <a:schemeClr val="bg1"/>
                </a:solidFill>
              </a:rPr>
              <a:t>infrastructure</a:t>
            </a:r>
            <a:endParaRPr lang="nl-BE" sz="700" dirty="0" smtClean="0">
              <a:solidFill>
                <a:schemeClr val="bg1"/>
              </a:solidFill>
            </a:endParaRPr>
          </a:p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/</a:t>
            </a:r>
            <a:r>
              <a:rPr lang="nl-BE" sz="700" dirty="0" err="1" smtClean="0">
                <a:solidFill>
                  <a:schemeClr val="bg1"/>
                </a:solidFill>
              </a:rPr>
              <a:t>emergency</a:t>
            </a:r>
            <a:r>
              <a:rPr lang="nl-BE" sz="700" dirty="0" smtClean="0">
                <a:solidFill>
                  <a:schemeClr val="bg1"/>
                </a:solidFill>
              </a:rPr>
              <a:t> response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35" name="Afgeronde rechthoek 34"/>
          <p:cNvSpPr/>
          <p:nvPr/>
        </p:nvSpPr>
        <p:spPr>
          <a:xfrm>
            <a:off x="6290029" y="2799783"/>
            <a:ext cx="580030" cy="4299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6" name="Tekstvak 35"/>
          <p:cNvSpPr txBox="1"/>
          <p:nvPr/>
        </p:nvSpPr>
        <p:spPr>
          <a:xfrm>
            <a:off x="6174708" y="2842011"/>
            <a:ext cx="801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Cultural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heritage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37" name="Afgeronde rechthoek 36"/>
          <p:cNvSpPr/>
          <p:nvPr/>
        </p:nvSpPr>
        <p:spPr>
          <a:xfrm>
            <a:off x="6280459" y="3299265"/>
            <a:ext cx="580030" cy="4299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8" name="Tekstvak 37"/>
          <p:cNvSpPr txBox="1"/>
          <p:nvPr/>
        </p:nvSpPr>
        <p:spPr>
          <a:xfrm>
            <a:off x="6179588" y="3351876"/>
            <a:ext cx="801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Protected</a:t>
            </a:r>
            <a:r>
              <a:rPr lang="nl-BE" sz="700" dirty="0" smtClean="0">
                <a:solidFill>
                  <a:schemeClr val="bg1"/>
                </a:solidFill>
              </a:rPr>
              <a:t> nature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39" name="Afgeronde rechthoek 38"/>
          <p:cNvSpPr/>
          <p:nvPr/>
        </p:nvSpPr>
        <p:spPr>
          <a:xfrm>
            <a:off x="6283205" y="3771400"/>
            <a:ext cx="580030" cy="4299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0" name="Tekstvak 39"/>
          <p:cNvSpPr txBox="1"/>
          <p:nvPr/>
        </p:nvSpPr>
        <p:spPr>
          <a:xfrm>
            <a:off x="6188384" y="3882153"/>
            <a:ext cx="8018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Civil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facilities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41" name="Afgeronde rechthoek 40"/>
          <p:cNvSpPr/>
          <p:nvPr/>
        </p:nvSpPr>
        <p:spPr>
          <a:xfrm>
            <a:off x="6284336" y="4255544"/>
            <a:ext cx="580030" cy="4299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2" name="Tekstvak 41"/>
          <p:cNvSpPr txBox="1"/>
          <p:nvPr/>
        </p:nvSpPr>
        <p:spPr>
          <a:xfrm>
            <a:off x="6182727" y="4355955"/>
            <a:ext cx="8018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Agriculture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43" name="Afgeronde rechthoek 42"/>
          <p:cNvSpPr/>
          <p:nvPr/>
        </p:nvSpPr>
        <p:spPr>
          <a:xfrm>
            <a:off x="6284330" y="4743509"/>
            <a:ext cx="580030" cy="4299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Tekstvak 43"/>
          <p:cNvSpPr txBox="1"/>
          <p:nvPr/>
        </p:nvSpPr>
        <p:spPr>
          <a:xfrm>
            <a:off x="6188620" y="4846600"/>
            <a:ext cx="8018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People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49" name="Afgeronde rechthoek 48"/>
          <p:cNvSpPr/>
          <p:nvPr/>
        </p:nvSpPr>
        <p:spPr>
          <a:xfrm>
            <a:off x="7004277" y="1840299"/>
            <a:ext cx="580030" cy="4299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0" name="Tekstvak 49"/>
          <p:cNvSpPr txBox="1"/>
          <p:nvPr/>
        </p:nvSpPr>
        <p:spPr>
          <a:xfrm>
            <a:off x="6895536" y="1891817"/>
            <a:ext cx="801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Damage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to</a:t>
            </a:r>
            <a:r>
              <a:rPr lang="nl-BE" sz="700" dirty="0" smtClean="0">
                <a:solidFill>
                  <a:schemeClr val="bg1"/>
                </a:solidFill>
              </a:rPr>
              <a:t> buildings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51" name="Afgeronde rechthoek 50"/>
          <p:cNvSpPr/>
          <p:nvPr/>
        </p:nvSpPr>
        <p:spPr>
          <a:xfrm>
            <a:off x="7002561" y="2316833"/>
            <a:ext cx="1196445" cy="4299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2" name="Tekstvak 51"/>
          <p:cNvSpPr txBox="1"/>
          <p:nvPr/>
        </p:nvSpPr>
        <p:spPr>
          <a:xfrm>
            <a:off x="6986972" y="2348211"/>
            <a:ext cx="12288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Flooded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roads</a:t>
            </a:r>
            <a:r>
              <a:rPr lang="nl-BE" sz="700" dirty="0" smtClean="0">
                <a:solidFill>
                  <a:schemeClr val="bg1"/>
                </a:solidFill>
              </a:rPr>
              <a:t>, tunnels, </a:t>
            </a:r>
            <a:r>
              <a:rPr lang="nl-BE" sz="700" dirty="0" err="1" smtClean="0">
                <a:solidFill>
                  <a:schemeClr val="bg1"/>
                </a:solidFill>
              </a:rPr>
              <a:t>hospitals</a:t>
            </a:r>
            <a:r>
              <a:rPr lang="nl-BE" sz="700" dirty="0" smtClean="0">
                <a:solidFill>
                  <a:schemeClr val="bg1"/>
                </a:solidFill>
              </a:rPr>
              <a:t>, </a:t>
            </a:r>
            <a:r>
              <a:rPr lang="nl-BE" sz="700" dirty="0" err="1" smtClean="0">
                <a:solidFill>
                  <a:schemeClr val="bg1"/>
                </a:solidFill>
              </a:rPr>
              <a:t>shools</a:t>
            </a:r>
            <a:r>
              <a:rPr lang="nl-BE" sz="700" dirty="0" smtClean="0">
                <a:solidFill>
                  <a:schemeClr val="bg1"/>
                </a:solidFill>
              </a:rPr>
              <a:t>, </a:t>
            </a:r>
            <a:r>
              <a:rPr lang="nl-BE" sz="700" dirty="0" err="1" smtClean="0">
                <a:solidFill>
                  <a:schemeClr val="bg1"/>
                </a:solidFill>
              </a:rPr>
              <a:t>fire</a:t>
            </a:r>
            <a:r>
              <a:rPr lang="nl-BE" sz="700" dirty="0" smtClean="0">
                <a:solidFill>
                  <a:schemeClr val="bg1"/>
                </a:solidFill>
              </a:rPr>
              <a:t> station, …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53" name="Afgeronde rechthoek 52"/>
          <p:cNvSpPr/>
          <p:nvPr/>
        </p:nvSpPr>
        <p:spPr>
          <a:xfrm>
            <a:off x="7001982" y="2799783"/>
            <a:ext cx="580030" cy="4299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4" name="Tekstvak 53"/>
          <p:cNvSpPr txBox="1"/>
          <p:nvPr/>
        </p:nvSpPr>
        <p:spPr>
          <a:xfrm>
            <a:off x="6894497" y="2819901"/>
            <a:ext cx="8018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Cultural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heritage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damaged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55" name="Afgeronde rechthoek 54"/>
          <p:cNvSpPr/>
          <p:nvPr/>
        </p:nvSpPr>
        <p:spPr>
          <a:xfrm>
            <a:off x="6995158" y="3287252"/>
            <a:ext cx="580030" cy="4299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6" name="Tekstvak 55"/>
          <p:cNvSpPr txBox="1"/>
          <p:nvPr/>
        </p:nvSpPr>
        <p:spPr>
          <a:xfrm>
            <a:off x="6880849" y="3334666"/>
            <a:ext cx="801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Intrusion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of </a:t>
            </a:r>
            <a:r>
              <a:rPr lang="nl-BE" sz="700" dirty="0" err="1" smtClean="0">
                <a:solidFill>
                  <a:schemeClr val="bg1"/>
                </a:solidFill>
              </a:rPr>
              <a:t>salt</a:t>
            </a:r>
            <a:r>
              <a:rPr lang="nl-BE" sz="700" dirty="0" smtClean="0">
                <a:solidFill>
                  <a:schemeClr val="bg1"/>
                </a:solidFill>
              </a:rPr>
              <a:t> water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57" name="Afgeronde rechthoek 56"/>
          <p:cNvSpPr/>
          <p:nvPr/>
        </p:nvSpPr>
        <p:spPr>
          <a:xfrm>
            <a:off x="7000834" y="3774459"/>
            <a:ext cx="580030" cy="4299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8" name="Tekstvak 57"/>
          <p:cNvSpPr txBox="1"/>
          <p:nvPr/>
        </p:nvSpPr>
        <p:spPr>
          <a:xfrm>
            <a:off x="6886525" y="3842345"/>
            <a:ext cx="801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Damage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to</a:t>
            </a:r>
            <a:r>
              <a:rPr lang="nl-BE" sz="700" dirty="0" smtClean="0">
                <a:solidFill>
                  <a:schemeClr val="bg1"/>
                </a:solidFill>
              </a:rPr>
              <a:t> buildings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59" name="Afgeronde rechthoek 58"/>
          <p:cNvSpPr/>
          <p:nvPr/>
        </p:nvSpPr>
        <p:spPr>
          <a:xfrm>
            <a:off x="6994596" y="4255544"/>
            <a:ext cx="580030" cy="4299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0" name="Tekstvak 59"/>
          <p:cNvSpPr txBox="1"/>
          <p:nvPr/>
        </p:nvSpPr>
        <p:spPr>
          <a:xfrm>
            <a:off x="6893935" y="4302958"/>
            <a:ext cx="801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Flooding</a:t>
            </a:r>
            <a:r>
              <a:rPr lang="nl-BE" sz="700" dirty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with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salt</a:t>
            </a:r>
            <a:r>
              <a:rPr lang="nl-BE" sz="700" dirty="0" smtClean="0">
                <a:solidFill>
                  <a:schemeClr val="bg1"/>
                </a:solidFill>
              </a:rPr>
              <a:t> water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61" name="Afgeronde rechthoek 60"/>
          <p:cNvSpPr/>
          <p:nvPr/>
        </p:nvSpPr>
        <p:spPr>
          <a:xfrm>
            <a:off x="6995163" y="4742747"/>
            <a:ext cx="580030" cy="4299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2" name="Tekstvak 61"/>
          <p:cNvSpPr txBox="1"/>
          <p:nvPr/>
        </p:nvSpPr>
        <p:spPr>
          <a:xfrm>
            <a:off x="6880854" y="4817457"/>
            <a:ext cx="8018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Loss</a:t>
            </a:r>
            <a:r>
              <a:rPr lang="nl-BE" sz="700" dirty="0" smtClean="0">
                <a:solidFill>
                  <a:schemeClr val="bg1"/>
                </a:solidFill>
              </a:rPr>
              <a:t> of life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63" name="Afgeronde rechthoek 62"/>
          <p:cNvSpPr/>
          <p:nvPr/>
        </p:nvSpPr>
        <p:spPr>
          <a:xfrm>
            <a:off x="3828331" y="4308012"/>
            <a:ext cx="573206" cy="46318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4" name="Tekstvak 63"/>
          <p:cNvSpPr txBox="1"/>
          <p:nvPr/>
        </p:nvSpPr>
        <p:spPr>
          <a:xfrm>
            <a:off x="3739794" y="4295334"/>
            <a:ext cx="735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err="1">
                <a:solidFill>
                  <a:schemeClr val="bg1"/>
                </a:solidFill>
              </a:rPr>
              <a:t>Flood</a:t>
            </a:r>
            <a:r>
              <a:rPr lang="nl-BE" sz="700" dirty="0">
                <a:solidFill>
                  <a:schemeClr val="bg1"/>
                </a:solidFill>
              </a:rPr>
              <a:t> </a:t>
            </a:r>
            <a:r>
              <a:rPr lang="nl-BE" sz="700" dirty="0" err="1">
                <a:solidFill>
                  <a:schemeClr val="bg1"/>
                </a:solidFill>
              </a:rPr>
              <a:t>defences</a:t>
            </a:r>
            <a:endParaRPr lang="nl-BE" sz="700" dirty="0">
              <a:solidFill>
                <a:schemeClr val="bg1"/>
              </a:solidFill>
            </a:endParaRPr>
          </a:p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Coastal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foreshore</a:t>
            </a:r>
            <a:r>
              <a:rPr lang="nl-BE" sz="700" dirty="0" smtClean="0">
                <a:solidFill>
                  <a:schemeClr val="bg1"/>
                </a:solidFill>
              </a:rPr>
              <a:t> management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3628172" y="4856393"/>
            <a:ext cx="1787857" cy="15420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5" name="Tekstvak 64"/>
          <p:cNvSpPr txBox="1"/>
          <p:nvPr/>
        </p:nvSpPr>
        <p:spPr>
          <a:xfrm>
            <a:off x="3990840" y="4845869"/>
            <a:ext cx="17173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700" dirty="0" err="1" smtClean="0">
                <a:solidFill>
                  <a:schemeClr val="bg1"/>
                </a:solidFill>
              </a:rPr>
              <a:t>Endogenous</a:t>
            </a:r>
            <a:r>
              <a:rPr lang="nl-BE" sz="700" dirty="0" smtClean="0">
                <a:solidFill>
                  <a:schemeClr val="bg1"/>
                </a:solidFill>
              </a:rPr>
              <a:t> responses</a:t>
            </a:r>
            <a:endParaRPr lang="nl-BE" sz="700" dirty="0">
              <a:solidFill>
                <a:schemeClr val="bg1"/>
              </a:solidFill>
            </a:endParaRPr>
          </a:p>
        </p:txBody>
      </p:sp>
      <p:sp>
        <p:nvSpPr>
          <p:cNvPr id="68" name="Afgeronde rechthoek 67"/>
          <p:cNvSpPr/>
          <p:nvPr/>
        </p:nvSpPr>
        <p:spPr>
          <a:xfrm>
            <a:off x="4583511" y="4308012"/>
            <a:ext cx="580030" cy="47001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9" name="Tekstvak 68"/>
          <p:cNvSpPr txBox="1"/>
          <p:nvPr/>
        </p:nvSpPr>
        <p:spPr>
          <a:xfrm>
            <a:off x="4461814" y="4288175"/>
            <a:ext cx="801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00" dirty="0" smtClean="0">
                <a:solidFill>
                  <a:schemeClr val="bg1"/>
                </a:solidFill>
              </a:rPr>
              <a:t>Property level </a:t>
            </a:r>
            <a:r>
              <a:rPr lang="nl-BE" sz="700" dirty="0" err="1" smtClean="0">
                <a:solidFill>
                  <a:schemeClr val="bg1"/>
                </a:solidFill>
              </a:rPr>
              <a:t>protection</a:t>
            </a:r>
            <a:endParaRPr lang="nl-BE" sz="700" dirty="0" smtClean="0">
              <a:solidFill>
                <a:schemeClr val="bg1"/>
              </a:solidFill>
            </a:endParaRPr>
          </a:p>
          <a:p>
            <a:pPr algn="ctr"/>
            <a:r>
              <a:rPr lang="nl-BE" sz="700" dirty="0" err="1" smtClean="0">
                <a:solidFill>
                  <a:schemeClr val="bg1"/>
                </a:solidFill>
              </a:rPr>
              <a:t>Forecasting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and</a:t>
            </a:r>
            <a:r>
              <a:rPr lang="nl-BE" sz="700" dirty="0" smtClean="0">
                <a:solidFill>
                  <a:schemeClr val="bg1"/>
                </a:solidFill>
              </a:rPr>
              <a:t> </a:t>
            </a:r>
            <a:r>
              <a:rPr lang="nl-BE" sz="700" dirty="0" err="1" smtClean="0">
                <a:solidFill>
                  <a:schemeClr val="bg1"/>
                </a:solidFill>
              </a:rPr>
              <a:t>warning</a:t>
            </a:r>
            <a:endParaRPr lang="nl-BE" sz="700" dirty="0">
              <a:solidFill>
                <a:schemeClr val="bg1"/>
              </a:solidFill>
            </a:endParaRPr>
          </a:p>
        </p:txBody>
      </p:sp>
      <p:cxnSp>
        <p:nvCxnSpPr>
          <p:cNvPr id="74" name="Gebogen verbindingslijn 73"/>
          <p:cNvCxnSpPr>
            <a:stCxn id="4" idx="2"/>
            <a:endCxn id="8" idx="1"/>
          </p:cNvCxnSpPr>
          <p:nvPr/>
        </p:nvCxnSpPr>
        <p:spPr>
          <a:xfrm rot="5400000">
            <a:off x="2804729" y="1560083"/>
            <a:ext cx="872320" cy="1065663"/>
          </a:xfrm>
          <a:prstGeom prst="bentConnector4">
            <a:avLst>
              <a:gd name="adj1" fmla="val 14211"/>
              <a:gd name="adj2" fmla="val 113082"/>
            </a:avLst>
          </a:prstGeom>
          <a:ln w="6350">
            <a:solidFill>
              <a:schemeClr val="accent6">
                <a:lumMod val="7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Gebogen verbindingslijn 84"/>
          <p:cNvCxnSpPr>
            <a:endCxn id="9" idx="1"/>
          </p:cNvCxnSpPr>
          <p:nvPr/>
        </p:nvCxnSpPr>
        <p:spPr>
          <a:xfrm rot="16200000" flipH="1">
            <a:off x="2367290" y="2729669"/>
            <a:ext cx="548184" cy="146997"/>
          </a:xfrm>
          <a:prstGeom prst="bentConnector2">
            <a:avLst/>
          </a:prstGeom>
          <a:ln w="6350">
            <a:solidFill>
              <a:schemeClr val="accent6">
                <a:lumMod val="7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Gebogen verbindingslijn 92"/>
          <p:cNvCxnSpPr>
            <a:endCxn id="20" idx="1"/>
          </p:cNvCxnSpPr>
          <p:nvPr/>
        </p:nvCxnSpPr>
        <p:spPr>
          <a:xfrm rot="16200000" flipH="1">
            <a:off x="2359613" y="3279838"/>
            <a:ext cx="551602" cy="135063"/>
          </a:xfrm>
          <a:prstGeom prst="bentConnector2">
            <a:avLst/>
          </a:prstGeom>
          <a:ln w="6350">
            <a:solidFill>
              <a:schemeClr val="accent6">
                <a:lumMod val="7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Gebogen verbindingslijn 95"/>
          <p:cNvCxnSpPr>
            <a:stCxn id="8" idx="3"/>
            <a:endCxn id="10" idx="1"/>
          </p:cNvCxnSpPr>
          <p:nvPr/>
        </p:nvCxnSpPr>
        <p:spPr>
          <a:xfrm>
            <a:off x="3288087" y="2529074"/>
            <a:ext cx="355164" cy="548186"/>
          </a:xfrm>
          <a:prstGeom prst="bentConnector3">
            <a:avLst>
              <a:gd name="adj1" fmla="val 50000"/>
            </a:avLst>
          </a:prstGeom>
          <a:ln w="6350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Gebogen verbindingslijn 101"/>
          <p:cNvCxnSpPr>
            <a:stCxn id="20" idx="3"/>
            <a:endCxn id="10" idx="1"/>
          </p:cNvCxnSpPr>
          <p:nvPr/>
        </p:nvCxnSpPr>
        <p:spPr>
          <a:xfrm flipV="1">
            <a:off x="3282976" y="3077260"/>
            <a:ext cx="360275" cy="545911"/>
          </a:xfrm>
          <a:prstGeom prst="bentConnector3">
            <a:avLst>
              <a:gd name="adj1" fmla="val 50000"/>
            </a:avLst>
          </a:prstGeom>
          <a:ln w="6350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Rechte verbindingslijn 114"/>
          <p:cNvCxnSpPr>
            <a:stCxn id="9" idx="3"/>
            <a:endCxn id="10" idx="1"/>
          </p:cNvCxnSpPr>
          <p:nvPr/>
        </p:nvCxnSpPr>
        <p:spPr>
          <a:xfrm>
            <a:off x="3294911" y="3077260"/>
            <a:ext cx="348340" cy="0"/>
          </a:xfrm>
          <a:prstGeom prst="line">
            <a:avLst/>
          </a:prstGeom>
          <a:ln w="63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115"/>
          <p:cNvCxnSpPr>
            <a:stCxn id="10" idx="3"/>
            <a:endCxn id="23" idx="1"/>
          </p:cNvCxnSpPr>
          <p:nvPr/>
        </p:nvCxnSpPr>
        <p:spPr>
          <a:xfrm flipV="1">
            <a:off x="4223281" y="3075475"/>
            <a:ext cx="237380" cy="1785"/>
          </a:xfrm>
          <a:prstGeom prst="line">
            <a:avLst/>
          </a:prstGeom>
          <a:ln w="6350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Gebogen verbindingslijn 131"/>
          <p:cNvCxnSpPr>
            <a:stCxn id="6" idx="2"/>
            <a:endCxn id="23" idx="0"/>
          </p:cNvCxnSpPr>
          <p:nvPr/>
        </p:nvCxnSpPr>
        <p:spPr>
          <a:xfrm rot="16200000" flipH="1">
            <a:off x="4054393" y="2164239"/>
            <a:ext cx="1203769" cy="188798"/>
          </a:xfrm>
          <a:prstGeom prst="bentConnector3">
            <a:avLst>
              <a:gd name="adj1" fmla="val 50000"/>
            </a:avLst>
          </a:prstGeom>
          <a:ln w="6350">
            <a:solidFill>
              <a:schemeClr val="accent6">
                <a:lumMod val="7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Gebogen verbindingslijn 135"/>
          <p:cNvCxnSpPr>
            <a:stCxn id="7" idx="2"/>
            <a:endCxn id="29" idx="0"/>
          </p:cNvCxnSpPr>
          <p:nvPr/>
        </p:nvCxnSpPr>
        <p:spPr>
          <a:xfrm rot="16200000" flipH="1">
            <a:off x="5879344" y="1139955"/>
            <a:ext cx="177072" cy="1224317"/>
          </a:xfrm>
          <a:prstGeom prst="bentConnector3">
            <a:avLst>
              <a:gd name="adj1" fmla="val 50000"/>
            </a:avLst>
          </a:prstGeom>
          <a:ln w="6350">
            <a:solidFill>
              <a:schemeClr val="accent6">
                <a:lumMod val="7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Gebogen verbindingslijn 140"/>
          <p:cNvCxnSpPr>
            <a:stCxn id="23" idx="3"/>
            <a:endCxn id="26" idx="1"/>
          </p:cNvCxnSpPr>
          <p:nvPr/>
        </p:nvCxnSpPr>
        <p:spPr>
          <a:xfrm>
            <a:off x="5040691" y="3075475"/>
            <a:ext cx="352115" cy="437708"/>
          </a:xfrm>
          <a:prstGeom prst="bentConnector3">
            <a:avLst>
              <a:gd name="adj1" fmla="val 50000"/>
            </a:avLst>
          </a:prstGeom>
          <a:ln w="6350">
            <a:solidFill>
              <a:srgbClr val="92D05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Gebogen verbindingslijn 146"/>
          <p:cNvCxnSpPr>
            <a:stCxn id="26" idx="3"/>
            <a:endCxn id="29" idx="1"/>
          </p:cNvCxnSpPr>
          <p:nvPr/>
        </p:nvCxnSpPr>
        <p:spPr>
          <a:xfrm flipV="1">
            <a:off x="5972836" y="2055602"/>
            <a:ext cx="317188" cy="1457581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Rechte verbindingslijn 150"/>
          <p:cNvCxnSpPr/>
          <p:nvPr/>
        </p:nvCxnSpPr>
        <p:spPr>
          <a:xfrm>
            <a:off x="6864366" y="2055602"/>
            <a:ext cx="1399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Rechte verbindingslijn 156"/>
          <p:cNvCxnSpPr/>
          <p:nvPr/>
        </p:nvCxnSpPr>
        <p:spPr>
          <a:xfrm>
            <a:off x="6860923" y="2541607"/>
            <a:ext cx="1399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Rechte verbindingslijn 157"/>
          <p:cNvCxnSpPr/>
          <p:nvPr/>
        </p:nvCxnSpPr>
        <p:spPr>
          <a:xfrm>
            <a:off x="6870059" y="3018603"/>
            <a:ext cx="1399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Rechte verbindingslijn 158"/>
          <p:cNvCxnSpPr/>
          <p:nvPr/>
        </p:nvCxnSpPr>
        <p:spPr>
          <a:xfrm>
            <a:off x="6860923" y="3505385"/>
            <a:ext cx="1399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Rechte verbindingslijn 160"/>
          <p:cNvCxnSpPr/>
          <p:nvPr/>
        </p:nvCxnSpPr>
        <p:spPr>
          <a:xfrm>
            <a:off x="6860923" y="3996233"/>
            <a:ext cx="1399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Rechte verbindingslijn 161"/>
          <p:cNvCxnSpPr/>
          <p:nvPr/>
        </p:nvCxnSpPr>
        <p:spPr>
          <a:xfrm>
            <a:off x="6867128" y="4462697"/>
            <a:ext cx="1399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Rechte verbindingslijn 162"/>
          <p:cNvCxnSpPr/>
          <p:nvPr/>
        </p:nvCxnSpPr>
        <p:spPr>
          <a:xfrm>
            <a:off x="6860923" y="4961137"/>
            <a:ext cx="1399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Gebogen verbindingslijn 163"/>
          <p:cNvCxnSpPr>
            <a:stCxn id="26" idx="3"/>
            <a:endCxn id="33" idx="1"/>
          </p:cNvCxnSpPr>
          <p:nvPr/>
        </p:nvCxnSpPr>
        <p:spPr>
          <a:xfrm flipV="1">
            <a:off x="5972836" y="2541607"/>
            <a:ext cx="301273" cy="971576"/>
          </a:xfrm>
          <a:prstGeom prst="bentConnector3">
            <a:avLst>
              <a:gd name="adj1" fmla="val 53162"/>
            </a:avLst>
          </a:prstGeom>
          <a:ln w="635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Gebogen verbindingslijn 172"/>
          <p:cNvCxnSpPr>
            <a:stCxn id="26" idx="3"/>
            <a:endCxn id="35" idx="1"/>
          </p:cNvCxnSpPr>
          <p:nvPr/>
        </p:nvCxnSpPr>
        <p:spPr>
          <a:xfrm flipV="1">
            <a:off x="5972836" y="3014735"/>
            <a:ext cx="317193" cy="498448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Gebogen verbindingslijn 175"/>
          <p:cNvCxnSpPr>
            <a:stCxn id="26" idx="3"/>
            <a:endCxn id="37" idx="1"/>
          </p:cNvCxnSpPr>
          <p:nvPr/>
        </p:nvCxnSpPr>
        <p:spPr>
          <a:xfrm>
            <a:off x="5972836" y="3513183"/>
            <a:ext cx="307623" cy="1034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Gebogen verbindingslijn 179"/>
          <p:cNvCxnSpPr>
            <a:stCxn id="26" idx="3"/>
            <a:endCxn id="39" idx="1"/>
          </p:cNvCxnSpPr>
          <p:nvPr/>
        </p:nvCxnSpPr>
        <p:spPr>
          <a:xfrm>
            <a:off x="5972836" y="3513183"/>
            <a:ext cx="310369" cy="473169"/>
          </a:xfrm>
          <a:prstGeom prst="bentConnector3">
            <a:avLst>
              <a:gd name="adj1" fmla="val 51023"/>
            </a:avLst>
          </a:prstGeom>
          <a:ln w="635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Gebogen verbindingslijn 186"/>
          <p:cNvCxnSpPr>
            <a:stCxn id="26" idx="3"/>
            <a:endCxn id="41" idx="1"/>
          </p:cNvCxnSpPr>
          <p:nvPr/>
        </p:nvCxnSpPr>
        <p:spPr>
          <a:xfrm>
            <a:off x="5972836" y="3513183"/>
            <a:ext cx="311500" cy="957313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Gebogen verbindingslijn 190"/>
          <p:cNvCxnSpPr>
            <a:stCxn id="26" idx="3"/>
            <a:endCxn id="43" idx="1"/>
          </p:cNvCxnSpPr>
          <p:nvPr/>
        </p:nvCxnSpPr>
        <p:spPr>
          <a:xfrm>
            <a:off x="5972836" y="3513183"/>
            <a:ext cx="311494" cy="1445278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" name="Titel 7"/>
          <p:cNvSpPr>
            <a:spLocks noGrp="1"/>
          </p:cNvSpPr>
          <p:nvPr>
            <p:ph type="title"/>
          </p:nvPr>
        </p:nvSpPr>
        <p:spPr>
          <a:xfrm>
            <a:off x="3851191" y="154990"/>
            <a:ext cx="7801197" cy="4786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 – </a:t>
            </a:r>
            <a:r>
              <a:rPr lang="en-US" dirty="0" err="1" smtClean="0"/>
              <a:t>Middelkerke</a:t>
            </a:r>
            <a:r>
              <a:rPr lang="en-US" dirty="0" smtClean="0"/>
              <a:t> pilot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SRP-2020-Master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SRP 2020 Research and Innov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SRP 2020 Environment and Resource Effici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NSRP 2020 Combating Climate Chan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NSRP 2020 Sustainable Trans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NSRP-2020-Master-v2</Template>
  <TotalTime>983</TotalTime>
  <Words>112</Words>
  <Application>Microsoft Office PowerPoint</Application>
  <PresentationFormat>Diavoorstelling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5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NSRP-2020-Master-v2</vt:lpstr>
      <vt:lpstr>NSRP 2020 Research and Innovation</vt:lpstr>
      <vt:lpstr>NSRP 2020 Environment and Resource Efficiency</vt:lpstr>
      <vt:lpstr>NSRP 2020 Combating Climate Change</vt:lpstr>
      <vt:lpstr>NSRP 2020 Sustainable Transport</vt:lpstr>
      <vt:lpstr>SPR – Middelkerke pilot area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Rikke Sørensen</dc:creator>
  <cp:lastModifiedBy>Vanmassenhove, Niels</cp:lastModifiedBy>
  <cp:revision>65</cp:revision>
  <dcterms:created xsi:type="dcterms:W3CDTF">2016-03-22T13:06:26Z</dcterms:created>
  <dcterms:modified xsi:type="dcterms:W3CDTF">2018-03-05T14:23:58Z</dcterms:modified>
</cp:coreProperties>
</file>