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6" r:id="rId3"/>
    <p:sldId id="307" r:id="rId4"/>
    <p:sldId id="278" r:id="rId5"/>
    <p:sldId id="308" r:id="rId6"/>
    <p:sldId id="309" r:id="rId7"/>
    <p:sldId id="310" r:id="rId8"/>
    <p:sldId id="31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84" d="100"/>
          <a:sy n="84" d="100"/>
        </p:scale>
        <p:origin x="14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545C8-F1D4-4440-A3A4-591BE88B6C0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BDC4B-6138-4C0B-946C-A58C16C94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0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 </a:t>
            </a:r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927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format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format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 baseline="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Edit master text format 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Second level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Third level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Fourth level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 hasCustomPrompt="1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 baseline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format</a:t>
            </a:r>
          </a:p>
        </p:txBody>
      </p:sp>
    </p:spTree>
    <p:extLst>
      <p:ext uri="{BB962C8B-B14F-4D97-AF65-F5344CB8AC3E}">
        <p14:creationId xmlns:p14="http://schemas.microsoft.com/office/powerpoint/2010/main" val="137402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15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142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Edit master text format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Second level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Third level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/>
              <a:t>Fourth level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format</a:t>
            </a:r>
          </a:p>
        </p:txBody>
      </p:sp>
    </p:spTree>
    <p:extLst>
      <p:ext uri="{BB962C8B-B14F-4D97-AF65-F5344CB8AC3E}">
        <p14:creationId xmlns:p14="http://schemas.microsoft.com/office/powerpoint/2010/main" val="1551963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F81B092-AA50-0940-A1DC-B65882C09C68}" type="datetimeFigureOut">
              <a:rPr lang="nl-BE" smtClean="0">
                <a:solidFill>
                  <a:prstClr val="black"/>
                </a:solidFill>
              </a:rPr>
              <a:pPr defTabSz="457200"/>
              <a:t>7/03/2018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87D083B-FAF2-5643-A9FC-521FAB15583B}" type="slidenum">
              <a:rPr lang="nl-BE" smtClean="0">
                <a:solidFill>
                  <a:prstClr val="black"/>
                </a:solidFill>
              </a:rPr>
              <a:pPr defTabSz="457200"/>
              <a:t>‹#›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63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 baseline="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format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 baseline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format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829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format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format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 baseline="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Edit master text format 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Second level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Third level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Fourth level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Fifth level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 hasCustomPrompt="1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 baseline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format</a:t>
            </a:r>
          </a:p>
        </p:txBody>
      </p:sp>
    </p:spTree>
    <p:extLst>
      <p:ext uri="{BB962C8B-B14F-4D97-AF65-F5344CB8AC3E}">
        <p14:creationId xmlns:p14="http://schemas.microsoft.com/office/powerpoint/2010/main" val="244901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808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47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Edit master text format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Second level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Third level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Fourth level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format</a:t>
            </a:r>
          </a:p>
        </p:txBody>
      </p:sp>
    </p:spTree>
    <p:extLst>
      <p:ext uri="{BB962C8B-B14F-4D97-AF65-F5344CB8AC3E}">
        <p14:creationId xmlns:p14="http://schemas.microsoft.com/office/powerpoint/2010/main" val="22018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32E2F2-E7CA-4366-8F40-654D9FE473DC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A72713-E90D-4DD2-9DBE-B57F925E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 </a:t>
            </a:r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86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 baseline="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format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Edit master title format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 baseline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format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NSRP-2014-Wavelines_Combating Climate Chang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 smtClean="0"/>
              <a:t>MASTER TITLE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06" y="125857"/>
            <a:ext cx="2083709" cy="1039368"/>
          </a:xfrm>
          <a:prstGeom prst="rect">
            <a:avLst/>
          </a:prstGeom>
        </p:spPr>
      </p:pic>
      <p:pic>
        <p:nvPicPr>
          <p:cNvPr id="6" name="Bild 5" descr="interreg_icon_combating-climate_neg_CMYK.pd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3909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8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339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39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399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NSRP-2014-Wavelines_Combating Climate Chang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/>
              <a:t>MASTER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/>
              <a:t>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/>
          </a:p>
          <a:p>
            <a:pPr lvl="0"/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06" y="125857"/>
            <a:ext cx="2083709" cy="1039368"/>
          </a:xfrm>
          <a:prstGeom prst="rect">
            <a:avLst/>
          </a:prstGeom>
        </p:spPr>
      </p:pic>
      <p:pic>
        <p:nvPicPr>
          <p:cNvPr id="6" name="Bild 5" descr="interreg_icon_combating-climate_neg_CMYK.pd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3909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2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339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39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399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Improvements</a:t>
            </a:r>
            <a:r>
              <a:rPr lang="nl-NL" dirty="0" smtClean="0"/>
              <a:t> on </a:t>
            </a:r>
            <a:r>
              <a:rPr lang="nl-NL" dirty="0" err="1" smtClean="0"/>
              <a:t>flood</a:t>
            </a:r>
            <a:r>
              <a:rPr lang="nl-NL" dirty="0" smtClean="0"/>
              <a:t> </a:t>
            </a:r>
            <a:r>
              <a:rPr lang="nl-NL" dirty="0" err="1" smtClean="0"/>
              <a:t>defense</a:t>
            </a:r>
            <a:r>
              <a:rPr lang="nl-NL" dirty="0" smtClean="0"/>
              <a:t> asset management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CGM meeting #4, 7 </a:t>
            </a:r>
            <a:r>
              <a:rPr lang="nl-NL" dirty="0" err="1" smtClean="0"/>
              <a:t>March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9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74" y="1134863"/>
            <a:ext cx="7801200" cy="478653"/>
          </a:xfrm>
        </p:spPr>
        <p:txBody>
          <a:bodyPr>
            <a:noAutofit/>
          </a:bodyPr>
          <a:lstStyle/>
          <a:p>
            <a:pPr algn="ctr"/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Rationale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AO-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-AO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ndertitel 1"/>
          <p:cNvSpPr txBox="1">
            <a:spLocks/>
          </p:cNvSpPr>
          <p:nvPr/>
        </p:nvSpPr>
        <p:spPr>
          <a:xfrm>
            <a:off x="440870" y="1774480"/>
            <a:ext cx="8235586" cy="307769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2400" b="0" i="0" kern="12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000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>
                <a:tab pos="360363" algn="l"/>
              </a:tabLst>
              <a:defRPr sz="1400" b="0" i="0" kern="1200">
                <a:solidFill>
                  <a:srgbClr val="003399"/>
                </a:solidFill>
                <a:latin typeface="Univers LT Std 45 Light"/>
                <a:ea typeface="+mn-ea"/>
                <a:cs typeface="Univers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+"/>
            </a:pPr>
            <a:endParaRPr lang="nl-N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+"/>
            </a:pP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/ improvement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possible, when </a:t>
            </a: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AOs learn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other countries, which face similar problems and </a:t>
            </a: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+"/>
            </a:pPr>
            <a:endParaRPr lang="en-GB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+"/>
            </a:pP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</a:t>
            </a: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 of the puzzle given their </a:t>
            </a: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maturity at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levels. </a:t>
            </a:r>
            <a:endParaRPr lang="en-GB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08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43667"/>
              </p:ext>
            </p:extLst>
          </p:nvPr>
        </p:nvGraphicFramePr>
        <p:xfrm>
          <a:off x="395539" y="1268760"/>
          <a:ext cx="835292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96"/>
                <a:gridCol w="1960007"/>
                <a:gridCol w="1960007"/>
                <a:gridCol w="2047807"/>
                <a:gridCol w="1872207"/>
              </a:tblGrid>
              <a:tr h="370840">
                <a:tc>
                  <a:txBody>
                    <a:bodyPr/>
                    <a:lstStyle/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/>
                        <a:t>Denmark (DK)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/>
                        <a:t>Germany (DE)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/>
                        <a:t>Netherlands (NL)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/>
                        <a:t>Sweden (SE)</a:t>
                      </a:r>
                      <a:endParaRPr lang="en-GB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0" dirty="0" smtClean="0"/>
                        <a:t>DK</a:t>
                      </a:r>
                    </a:p>
                    <a:p>
                      <a:endParaRPr lang="nl-NL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AM </a:t>
                      </a:r>
                      <a:r>
                        <a:rPr lang="nl-NL" baseline="0" dirty="0" err="1" smtClean="0"/>
                        <a:t>decisions</a:t>
                      </a: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Strategic </a:t>
                      </a:r>
                      <a:r>
                        <a:rPr lang="nl-NL" dirty="0" err="1" smtClean="0"/>
                        <a:t>perspective</a:t>
                      </a:r>
                      <a:endParaRPr lang="nl-NL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err="1" smtClean="0"/>
                        <a:t>External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coordination</a:t>
                      </a:r>
                      <a:endParaRPr lang="nl-NL" baseline="0" dirty="0" smtClean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Strategic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perspective</a:t>
                      </a:r>
                      <a:endParaRPr lang="en-GB" dirty="0"/>
                    </a:p>
                  </a:txBody>
                  <a:tcPr marL="46800" marR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0" dirty="0" smtClean="0"/>
                        <a:t>DE</a:t>
                      </a:r>
                    </a:p>
                    <a:p>
                      <a:endParaRPr lang="nl-NL" sz="2000" b="0" dirty="0" smtClean="0"/>
                    </a:p>
                    <a:p>
                      <a:endParaRPr lang="nl-NL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Outsourcing </a:t>
                      </a:r>
                      <a:r>
                        <a:rPr lang="nl-NL" dirty="0" err="1" smtClean="0"/>
                        <a:t>activities</a:t>
                      </a: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Failure</a:t>
                      </a:r>
                      <a:r>
                        <a:rPr lang="nl-NL" baseline="0" dirty="0" smtClean="0"/>
                        <a:t> trees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Information</a:t>
                      </a:r>
                      <a:r>
                        <a:rPr lang="nl-NL" baseline="0" dirty="0" smtClean="0"/>
                        <a:t> management</a:t>
                      </a: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err="1" smtClean="0"/>
                        <a:t>External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coordination</a:t>
                      </a:r>
                      <a:endParaRPr lang="en-GB" dirty="0"/>
                    </a:p>
                  </a:txBody>
                  <a:tcPr marL="46800" marR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0" dirty="0" smtClean="0"/>
                        <a:t>NL</a:t>
                      </a:r>
                    </a:p>
                    <a:p>
                      <a:endParaRPr lang="nl-NL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err="1" smtClean="0"/>
                        <a:t>External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coordination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around</a:t>
                      </a:r>
                      <a:r>
                        <a:rPr lang="nl-NL" baseline="0" dirty="0" smtClean="0"/>
                        <a:t> M&amp;M</a:t>
                      </a: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Monitor &amp; </a:t>
                      </a:r>
                      <a:r>
                        <a:rPr lang="nl-NL" dirty="0" err="1" smtClean="0"/>
                        <a:t>maintain</a:t>
                      </a:r>
                      <a:r>
                        <a:rPr lang="nl-NL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Information management </a:t>
                      </a: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L="46800" marR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0" dirty="0" smtClean="0"/>
                        <a:t>SE</a:t>
                      </a:r>
                    </a:p>
                    <a:p>
                      <a:endParaRPr lang="nl-NL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Culture </a:t>
                      </a:r>
                      <a:r>
                        <a:rPr lang="nl-NL" dirty="0" err="1" smtClean="0"/>
                        <a:t>and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leadership</a:t>
                      </a: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System analysis (SP</a:t>
                      </a:r>
                      <a:r>
                        <a:rPr lang="nl-NL" b="1" u="sng" dirty="0" smtClean="0"/>
                        <a:t>R</a:t>
                      </a:r>
                      <a:r>
                        <a:rPr lang="nl-NL" dirty="0" smtClean="0"/>
                        <a:t>)</a:t>
                      </a: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AM </a:t>
                      </a:r>
                      <a:r>
                        <a:rPr lang="nl-NL" dirty="0" err="1" smtClean="0"/>
                        <a:t>decisions</a:t>
                      </a:r>
                      <a:endParaRPr lang="nl-NL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System Analysis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err="1" smtClean="0"/>
                        <a:t>Internal</a:t>
                      </a:r>
                      <a:r>
                        <a:rPr lang="nl-NL" dirty="0" smtClean="0"/>
                        <a:t> </a:t>
                      </a:r>
                      <a:r>
                        <a:rPr lang="nl-NL" baseline="0" dirty="0" err="1" smtClean="0"/>
                        <a:t>coordination</a:t>
                      </a:r>
                      <a:endParaRPr lang="en-GB" dirty="0"/>
                    </a:p>
                  </a:txBody>
                  <a:tcPr marL="46800" marR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L="46800" marR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7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74" y="1134863"/>
            <a:ext cx="7801200" cy="478653"/>
          </a:xfrm>
        </p:spPr>
        <p:txBody>
          <a:bodyPr>
            <a:noAutofit/>
          </a:bodyPr>
          <a:lstStyle/>
          <a:p>
            <a:pPr algn="ctr"/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out of TM Hamburg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ndertitel 1"/>
          <p:cNvSpPr txBox="1">
            <a:spLocks/>
          </p:cNvSpPr>
          <p:nvPr/>
        </p:nvSpPr>
        <p:spPr>
          <a:xfrm>
            <a:off x="440870" y="1774480"/>
            <a:ext cx="8235586" cy="307769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2400" b="0" i="0" kern="12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000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>
                <a:tab pos="360363" algn="l"/>
              </a:tabLst>
              <a:defRPr sz="1400" b="0" i="0" kern="1200">
                <a:solidFill>
                  <a:srgbClr val="003399"/>
                </a:solidFill>
                <a:latin typeface="Univers LT Std 45 Light"/>
                <a:ea typeface="+mn-ea"/>
                <a:cs typeface="Univers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tabLst/>
            </a:pPr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Denmark - Sweden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342900">
              <a:buFont typeface="Lucida Grande"/>
              <a:buChar char="+"/>
            </a:pPr>
            <a:r>
              <a:rPr lang="en-GB" sz="1600" dirty="0"/>
              <a:t>DK from SE: how to improve their approach on strategic planning</a:t>
            </a:r>
          </a:p>
          <a:p>
            <a:pPr marL="742950" lvl="1" indent="-342900">
              <a:buFont typeface="Lucida Grande"/>
              <a:buChar char="+"/>
            </a:pPr>
            <a:r>
              <a:rPr lang="en-GB" sz="1600" dirty="0" smtClean="0"/>
              <a:t>SE </a:t>
            </a:r>
            <a:r>
              <a:rPr lang="en-GB" sz="1600" dirty="0"/>
              <a:t>from DK: how to improve on culture and leadership in the field of </a:t>
            </a:r>
            <a:r>
              <a:rPr lang="en-GB" sz="1600" dirty="0" smtClean="0"/>
              <a:t>FRM</a:t>
            </a:r>
          </a:p>
          <a:p>
            <a:pPr marL="742950" lvl="1" indent="-342900">
              <a:buFont typeface="Lucida Grande"/>
              <a:buChar char="+"/>
            </a:pPr>
            <a:endParaRPr lang="nl-NL" sz="1600" dirty="0"/>
          </a:p>
          <a:p>
            <a:pPr lvl="0">
              <a:tabLst/>
            </a:pPr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Germany - Sweden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342900">
              <a:buFont typeface="Lucida Grande"/>
              <a:buChar char="+"/>
            </a:pPr>
            <a:r>
              <a:rPr lang="en-GB" sz="1600" dirty="0" smtClean="0"/>
              <a:t>DE from SE: how </a:t>
            </a:r>
            <a:r>
              <a:rPr lang="en-GB" sz="1600" dirty="0"/>
              <a:t>to organize </a:t>
            </a:r>
            <a:r>
              <a:rPr lang="en-GB" sz="1600" dirty="0" smtClean="0"/>
              <a:t>larger long-term </a:t>
            </a:r>
            <a:r>
              <a:rPr lang="en-GB" sz="1600" dirty="0"/>
              <a:t>projects with different interests, also from </a:t>
            </a:r>
            <a:r>
              <a:rPr lang="en-GB" sz="1600" dirty="0" smtClean="0"/>
              <a:t>other </a:t>
            </a:r>
            <a:r>
              <a:rPr lang="en-GB" sz="1600" dirty="0"/>
              <a:t>assets</a:t>
            </a:r>
          </a:p>
          <a:p>
            <a:pPr marL="742950" lvl="1" indent="-342900">
              <a:buFont typeface="Lucida Grande"/>
              <a:buChar char="+"/>
            </a:pPr>
            <a:r>
              <a:rPr lang="en-GB" sz="1600" dirty="0" smtClean="0"/>
              <a:t>SE from DE: </a:t>
            </a:r>
            <a:r>
              <a:rPr lang="en-GB" sz="1600" dirty="0"/>
              <a:t>how to generally defend against floods. </a:t>
            </a:r>
          </a:p>
          <a:p>
            <a:pPr lvl="1"/>
            <a:endParaRPr lang="en-US" sz="16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tabLst/>
            </a:pPr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Denmark - Germany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342900">
              <a:buFont typeface="Lucida Grande"/>
              <a:buChar char="+"/>
            </a:pPr>
            <a:r>
              <a:rPr lang="en-GB" dirty="0" smtClean="0"/>
              <a:t>DE </a:t>
            </a:r>
            <a:r>
              <a:rPr lang="en-GB" dirty="0"/>
              <a:t>from </a:t>
            </a:r>
            <a:r>
              <a:rPr lang="en-GB" dirty="0" smtClean="0"/>
              <a:t>DK: How </a:t>
            </a:r>
            <a:r>
              <a:rPr lang="en-GB" dirty="0"/>
              <a:t>to manage outsourcing </a:t>
            </a:r>
            <a:r>
              <a:rPr lang="en-GB" dirty="0" smtClean="0"/>
              <a:t>activities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092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74" y="1134863"/>
            <a:ext cx="7801200" cy="478653"/>
          </a:xfrm>
        </p:spPr>
        <p:txBody>
          <a:bodyPr>
            <a:noAutofit/>
          </a:bodyPr>
          <a:lstStyle/>
          <a:p>
            <a:pPr algn="ctr"/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out of TM Hamburg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ndertitel 1"/>
          <p:cNvSpPr txBox="1">
            <a:spLocks/>
          </p:cNvSpPr>
          <p:nvPr/>
        </p:nvSpPr>
        <p:spPr>
          <a:xfrm>
            <a:off x="440870" y="1774480"/>
            <a:ext cx="8235586" cy="307769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2400" b="0" i="0" kern="12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000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>
                <a:tab pos="360363" algn="l"/>
              </a:tabLst>
              <a:defRPr sz="1400" b="0" i="0" kern="1200">
                <a:solidFill>
                  <a:srgbClr val="003399"/>
                </a:solidFill>
                <a:latin typeface="Univers LT Std 45 Light"/>
                <a:ea typeface="+mn-ea"/>
                <a:cs typeface="Univers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tabLst/>
            </a:pPr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Germany - Netherlands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342900">
              <a:buFont typeface="Lucida Grande"/>
              <a:buChar char="+"/>
            </a:pPr>
            <a:r>
              <a:rPr lang="en-GB" sz="1600" dirty="0" smtClean="0"/>
              <a:t>NL from DE: on operational perspective (good housekeeping, particularly for smaller assets)</a:t>
            </a:r>
            <a:endParaRPr lang="en-GB" sz="1600" dirty="0"/>
          </a:p>
          <a:p>
            <a:pPr marL="742950" lvl="1" indent="-342900">
              <a:buFont typeface="Lucida Grande"/>
              <a:buChar char="+"/>
            </a:pPr>
            <a:r>
              <a:rPr lang="en-GB" sz="1600" dirty="0" smtClean="0"/>
              <a:t>DE </a:t>
            </a:r>
            <a:r>
              <a:rPr lang="en-GB" sz="1600" dirty="0"/>
              <a:t>from </a:t>
            </a:r>
            <a:r>
              <a:rPr lang="en-GB" sz="1600" dirty="0" smtClean="0"/>
              <a:t>NL: on failure trees and on information management</a:t>
            </a:r>
          </a:p>
          <a:p>
            <a:pPr marL="742950" lvl="1" indent="-342900">
              <a:buFont typeface="Lucida Grande"/>
              <a:buChar char="+"/>
            </a:pPr>
            <a:endParaRPr lang="nl-NL" sz="1600" dirty="0"/>
          </a:p>
          <a:p>
            <a:pPr lvl="0">
              <a:tabLst/>
            </a:pPr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Netherlands - Denmark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342900">
              <a:buFont typeface="Lucida Grande"/>
              <a:buChar char="+"/>
            </a:pPr>
            <a:r>
              <a:rPr lang="en-GB" sz="1600" dirty="0" smtClean="0"/>
              <a:t>DK from NL: on external coordination around dike raising / financing and on strategic perspective (both in relation to the Dutch Delta Program)</a:t>
            </a:r>
            <a:endParaRPr lang="en-GB" sz="1600" dirty="0"/>
          </a:p>
          <a:p>
            <a:pPr marL="742950" lvl="1" indent="-342900">
              <a:buFont typeface="Lucida Grande"/>
              <a:buChar char="+"/>
            </a:pPr>
            <a:r>
              <a:rPr lang="en-GB" sz="1600" dirty="0" smtClean="0"/>
              <a:t>NL from DK: on external coordination around monitoring and maintenance. </a:t>
            </a:r>
            <a:endParaRPr lang="en-GB" sz="1600" dirty="0"/>
          </a:p>
          <a:p>
            <a:pPr lvl="1"/>
            <a:endParaRPr lang="en-US" sz="16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tabLst/>
            </a:pPr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Sweden - Netherlands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342900">
              <a:buFont typeface="Lucida Grande"/>
              <a:buChar char="+"/>
            </a:pPr>
            <a:r>
              <a:rPr lang="en-GB" dirty="0" smtClean="0"/>
              <a:t>SE from NL: on system analysis, LCC and external coordination (from City of Dordrecht)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63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74" y="1134863"/>
            <a:ext cx="7801200" cy="478653"/>
          </a:xfrm>
        </p:spPr>
        <p:txBody>
          <a:bodyPr>
            <a:no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mart idea / goal?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ndertitel 1"/>
          <p:cNvSpPr txBox="1">
            <a:spLocks/>
          </p:cNvSpPr>
          <p:nvPr/>
        </p:nvSpPr>
        <p:spPr>
          <a:xfrm>
            <a:off x="440870" y="1774480"/>
            <a:ext cx="8235586" cy="307769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2400" b="0" i="0" kern="12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000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>
                <a:tab pos="360363" algn="l"/>
              </a:tabLst>
              <a:defRPr sz="1400" b="0" i="0" kern="1200">
                <a:solidFill>
                  <a:srgbClr val="003399"/>
                </a:solidFill>
                <a:latin typeface="Univers LT Std 45 Light"/>
                <a:ea typeface="+mn-ea"/>
                <a:cs typeface="Univers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tabLst/>
            </a:pPr>
            <a:r>
              <a:rPr lang="en-GB" b="1" u="sng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pecific. </a:t>
            </a:r>
            <a:endParaRPr lang="en-GB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/>
            </a:pP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goal is detailed, focused and clearly stated. Everyone reading the goal should know exactly what you want to learn. </a:t>
            </a:r>
          </a:p>
          <a:p>
            <a:pPr lvl="0">
              <a:tabLst/>
            </a:pPr>
            <a:r>
              <a:rPr lang="en-GB" b="1" u="sng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easurable (in terms of maturity progress). </a:t>
            </a:r>
            <a:endParaRPr lang="en-GB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/>
            </a:pP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goal is quantifiable, meaning you can see the results at the end of FAIR. </a:t>
            </a:r>
          </a:p>
          <a:p>
            <a:pPr lvl="0">
              <a:tabLst/>
            </a:pPr>
            <a:r>
              <a:rPr lang="en-GB" b="1" u="sng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ttainable. </a:t>
            </a:r>
            <a:endParaRPr lang="en-GB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/>
            </a:pP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attainable goal can be achieved based on your skill, resources and area of practice. Hence, it follows from the maturity assessment and speed dates. </a:t>
            </a:r>
          </a:p>
          <a:p>
            <a:pPr lvl="0">
              <a:tabLst/>
            </a:pPr>
            <a:r>
              <a:rPr lang="en-GB" b="1" u="sng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elevant. </a:t>
            </a:r>
            <a:endParaRPr lang="en-GB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/>
            </a:pP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goal applies to your current role and is clearly linked to your key role responsibilities. </a:t>
            </a:r>
          </a:p>
          <a:p>
            <a:pPr lvl="0">
              <a:tabLst/>
            </a:pPr>
            <a:r>
              <a:rPr lang="en-GB" b="1" u="sng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ime-limited (within constraints of FAIR). </a:t>
            </a:r>
            <a:endParaRPr lang="en-GB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tabLst/>
            </a:pP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time-limited goal has specific timelines and a deadline. This will help motivate you to move toward your  goal and to evaluate your progress.</a:t>
            </a:r>
          </a:p>
        </p:txBody>
      </p:sp>
    </p:spTree>
    <p:extLst>
      <p:ext uri="{BB962C8B-B14F-4D97-AF65-F5344CB8AC3E}">
        <p14:creationId xmlns:p14="http://schemas.microsoft.com/office/powerpoint/2010/main" val="1009855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74" y="1134863"/>
            <a:ext cx="7801200" cy="478653"/>
          </a:xfrm>
        </p:spPr>
        <p:txBody>
          <a:bodyPr>
            <a:noAutofit/>
          </a:bodyPr>
          <a:lstStyle/>
          <a:p>
            <a:pPr algn="ctr"/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Workshop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assignment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ndertitel 1"/>
          <p:cNvSpPr txBox="1">
            <a:spLocks/>
          </p:cNvSpPr>
          <p:nvPr/>
        </p:nvSpPr>
        <p:spPr>
          <a:xfrm>
            <a:off x="440870" y="1774480"/>
            <a:ext cx="8235586" cy="307769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2400" b="0" i="0" kern="12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000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>
                <a:tab pos="360363" algn="l"/>
              </a:tabLst>
              <a:defRPr sz="1400" b="0" i="0" kern="1200">
                <a:solidFill>
                  <a:srgbClr val="003399"/>
                </a:solidFill>
                <a:latin typeface="Univers LT Std 45 Light"/>
                <a:ea typeface="+mn-ea"/>
                <a:cs typeface="Univers LT Std 45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b="0" i="0" kern="1200">
                <a:solidFill>
                  <a:srgbClr val="00325A"/>
                </a:solidFill>
                <a:latin typeface="Univers LT Std 45 Light"/>
                <a:ea typeface="+mn-ea"/>
                <a:cs typeface="Univers LT Std 45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+"/>
            </a:pPr>
            <a:endParaRPr lang="nl-NL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or two learning goals for each organization and make them SMART. 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GB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plan together for accomplishing the learning goals. (which activities, when, who, and where</a:t>
            </a:r>
            <a:r>
              <a:rPr lang="en-GB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  <a:endParaRPr lang="en-GB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11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RP 2020 Combating Climate Ch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SRP 2020 Combating Climate Ch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</TotalTime>
  <Words>469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Grande</vt:lpstr>
      <vt:lpstr>Open Sans</vt:lpstr>
      <vt:lpstr>Univers LT Std 45 Light</vt:lpstr>
      <vt:lpstr>Univers LT Std 55</vt:lpstr>
      <vt:lpstr>NSRP 2020 Combating Climate Change</vt:lpstr>
      <vt:lpstr>1_NSRP 2020 Combating Climate Change</vt:lpstr>
      <vt:lpstr>Improvements on flood defense asset management</vt:lpstr>
      <vt:lpstr>Rationale for AO-to-AO learning</vt:lpstr>
      <vt:lpstr>PowerPoint Presentation</vt:lpstr>
      <vt:lpstr>Ideas out of TM Hamburg</vt:lpstr>
      <vt:lpstr>Ideas out of TM Hamburg</vt:lpstr>
      <vt:lpstr>Smart idea / goal?</vt:lpstr>
      <vt:lpstr>Workshop assignment</vt:lpstr>
    </vt:vector>
  </TitlesOfParts>
  <Company>Stichting Deltares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Wouter Jan Klerk</dc:creator>
  <cp:lastModifiedBy>Berry Gersonius</cp:lastModifiedBy>
  <cp:revision>97</cp:revision>
  <dcterms:created xsi:type="dcterms:W3CDTF">2017-06-13T09:21:14Z</dcterms:created>
  <dcterms:modified xsi:type="dcterms:W3CDTF">2018-03-07T13:51:41Z</dcterms:modified>
</cp:coreProperties>
</file>