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704" r:id="rId2"/>
  </p:sldMasterIdLst>
  <p:notesMasterIdLst>
    <p:notesMasterId r:id="rId12"/>
  </p:notesMasterIdLst>
  <p:sldIdLst>
    <p:sldId id="256" r:id="rId3"/>
    <p:sldId id="272" r:id="rId4"/>
    <p:sldId id="273" r:id="rId5"/>
    <p:sldId id="270" r:id="rId6"/>
    <p:sldId id="274" r:id="rId7"/>
    <p:sldId id="276" r:id="rId8"/>
    <p:sldId id="275" r:id="rId9"/>
    <p:sldId id="277" r:id="rId10"/>
    <p:sldId id="279" r:id="rId1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27" autoAdjust="0"/>
  </p:normalViewPr>
  <p:slideViewPr>
    <p:cSldViewPr snapToGrid="0">
      <p:cViewPr varScale="1">
        <p:scale>
          <a:sx n="68" d="100"/>
          <a:sy n="68" d="100"/>
        </p:scale>
        <p:origin x="7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06" name="Shape 50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Shape 43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5" name="Shape 435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36" name="Shape 43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41394109"/>
      </p:ext>
    </p:extLst>
  </p:cSld>
  <p:clrMapOvr>
    <a:masterClrMapping/>
  </p:clrMapOvr>
  <p:transition spd="med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Shape 443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44" name="Shape 444"/>
          <p:cNvSpPr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5" name="Shape 445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446" name="Shape 44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6054100"/>
      </p:ext>
    </p:extLst>
  </p:cSld>
  <p:clrMapOvr>
    <a:masterClrMapping/>
  </p:clrMapOvr>
  <p:transition spd="med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Shape 4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54" name="Shape 45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77518"/>
      </p:ext>
    </p:extLst>
  </p:cSld>
  <p:clrMapOvr>
    <a:masterClrMapping/>
  </p:clrMapOvr>
  <p:transition spd="med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Shape 46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1665289"/>
      </p:ext>
    </p:extLst>
  </p:cSld>
  <p:clrMapOvr>
    <a:masterClrMapping/>
  </p:clrMapOvr>
  <p:transition spd="med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469" name="Shape 469"/>
          <p:cNvSpPr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70" name="Shape 470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471" name="Shape 47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27198162"/>
      </p:ext>
    </p:extLst>
  </p:cSld>
  <p:clrMapOvr>
    <a:masterClrMapping/>
  </p:clrMapOvr>
  <p:transition spd="med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Shape 478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479" name="Shape 479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80" name="Shape 480"/>
          <p:cNvSpPr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81" name="Shape 48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159174"/>
      </p:ext>
    </p:extLst>
  </p:cSld>
  <p:clrMapOvr>
    <a:masterClrMapping/>
  </p:clrMapOvr>
  <p:transition spd="med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Shape 48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9" name="Shape 48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0" name="Shape 49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3684443"/>
      </p:ext>
    </p:extLst>
  </p:cSld>
  <p:clrMapOvr>
    <a:masterClrMapping/>
  </p:clrMapOvr>
  <p:transition spd="med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Shape 497"/>
          <p:cNvSpPr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8" name="Shape 498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9" name="Shape 49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396680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2" name="Shape 1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0" name="Shape 12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1" name="Shape 1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0" name="Shape 13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38" name="Shape 138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9" name="Shape 13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7" name="Shape 147"/>
          <p:cNvSpPr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8" name="Shape 148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57" name="Shape 1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172" name="Shape 172"/>
          <p:cNvSpPr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3" name="Shape 173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174" name="Shape 17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182" name="Shape 182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83" name="Shape 183"/>
          <p:cNvSpPr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4" name="Shape 18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92" name="Shape 19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3" name="Shape 19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1" name="Shape 201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2" name="Shape 20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9" name="Shape 2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0" name="Shape 2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228" name="Shape 228"/>
          <p:cNvSpPr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9" name="Shape 2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7" name="Shape 237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8" name="Shape 23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46" name="Shape 246"/>
          <p:cNvSpPr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7" name="Shape 247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248" name="Shape 24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6" name="Shape 25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271" name="Shape 271"/>
          <p:cNvSpPr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2" name="Shape 272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273" name="Shape 27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281" name="Shape 281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82" name="Shape 282"/>
          <p:cNvSpPr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3" name="Shape 28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91" name="Shape 29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2" name="Shape 29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00" name="Shape 300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1" name="Shape 30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8" name="Shape 31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9" name="Shape 31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27" name="Shape 327"/>
          <p:cNvSpPr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8" name="Shape 3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36" name="Shape 336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7" name="Shape 3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hape 344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45" name="Shape 345"/>
          <p:cNvSpPr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6" name="Shape 346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347" name="Shape 34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55" name="Shape 35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370" name="Shape 370"/>
          <p:cNvSpPr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1" name="Shape 371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372" name="Shape 37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Shape 379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380" name="Shape 380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81" name="Shape 381"/>
          <p:cNvSpPr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82" name="Shape 38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0" name="Shape 39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1" name="Shape 39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Shape 398"/>
          <p:cNvSpPr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9" name="Shape 399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0" name="Shape 40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7" name="Shape 41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8" name="Shape 41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Shape 425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26" name="Shape 426"/>
          <p:cNvSpPr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7" name="Shape 42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Shape 43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5" name="Shape 435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36" name="Shape 43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Shape 443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44" name="Shape 444"/>
          <p:cNvSpPr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5" name="Shape 445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446" name="Shape 44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Shape 4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54" name="Shape 45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Shape 46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469" name="Shape 469"/>
          <p:cNvSpPr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70" name="Shape 470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471" name="Shape 47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Shape 478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479" name="Shape 479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80" name="Shape 480"/>
          <p:cNvSpPr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81" name="Shape 48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Shape 48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9" name="Shape 48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0" name="Shape 49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Shape 497"/>
          <p:cNvSpPr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8" name="Shape 498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9" name="Shape 49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40798232"/>
      </p:ext>
    </p:extLst>
  </p:cSld>
  <p:clrMapOvr>
    <a:masterClrMapping/>
  </p:clrMapOvr>
  <p:transition spd="med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7794609"/>
      </p:ext>
    </p:extLst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4666483"/>
      </p:ext>
    </p:extLst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48076159"/>
      </p:ext>
    </p:extLst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94964172"/>
      </p:ext>
    </p:extLst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0883876"/>
      </p:ext>
    </p:extLst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635387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86638193"/>
      </p:ext>
    </p:extLst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7065629"/>
      </p:ext>
    </p:extLst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46478863"/>
      </p:ext>
    </p:extLst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19058486"/>
      </p:ext>
    </p:extLst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2" name="Shape 1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2373553"/>
      </p:ext>
    </p:extLst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0" name="Shape 12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1" name="Shape 1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9662986"/>
      </p:ext>
    </p:extLst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0" name="Shape 13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53245979"/>
      </p:ext>
    </p:extLst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38" name="Shape 138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9" name="Shape 13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9598328"/>
      </p:ext>
    </p:extLst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7" name="Shape 147"/>
          <p:cNvSpPr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8" name="Shape 148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47457462"/>
      </p:ext>
    </p:extLst>
  </p:cSld>
  <p:clrMapOvr>
    <a:masterClrMapping/>
  </p:clrMapOvr>
  <p:transition spd="med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57" name="Shape 1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3829065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7574806"/>
      </p:ext>
    </p:extLst>
  </p:cSld>
  <p:clrMapOvr>
    <a:masterClrMapping/>
  </p:clrMapOvr>
  <p:transition spd="med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172" name="Shape 172"/>
          <p:cNvSpPr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3" name="Shape 173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174" name="Shape 17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71199708"/>
      </p:ext>
    </p:extLst>
  </p:cSld>
  <p:clrMapOvr>
    <a:masterClrMapping/>
  </p:clrMapOvr>
  <p:transition spd="med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182" name="Shape 182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83" name="Shape 183"/>
          <p:cNvSpPr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4" name="Shape 18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5064089"/>
      </p:ext>
    </p:extLst>
  </p:cSld>
  <p:clrMapOvr>
    <a:masterClrMapping/>
  </p:clrMapOvr>
  <p:transition spd="med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92" name="Shape 19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3" name="Shape 19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1314376"/>
      </p:ext>
    </p:extLst>
  </p:cSld>
  <p:clrMapOvr>
    <a:masterClrMapping/>
  </p:clrMapOvr>
  <p:transition spd="med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1" name="Shape 201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2" name="Shape 20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6177323"/>
      </p:ext>
    </p:extLst>
  </p:cSld>
  <p:clrMapOvr>
    <a:masterClrMapping/>
  </p:clrMapOvr>
  <p:transition spd="med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210" name="Shape 210"/>
          <p:cNvSpPr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1" name="Shape 2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2474842"/>
      </p:ext>
    </p:extLst>
  </p:cSld>
  <p:clrMapOvr>
    <a:masterClrMapping/>
  </p:clrMapOvr>
  <p:transition spd="med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9" name="Shape 2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0" name="Shape 2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3089427"/>
      </p:ext>
    </p:extLst>
  </p:cSld>
  <p:clrMapOvr>
    <a:masterClrMapping/>
  </p:clrMapOvr>
  <p:transition spd="med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228" name="Shape 228"/>
          <p:cNvSpPr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9" name="Shape 2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5224688"/>
      </p:ext>
    </p:extLst>
  </p:cSld>
  <p:clrMapOvr>
    <a:masterClrMapping/>
  </p:clrMapOvr>
  <p:transition spd="med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7" name="Shape 237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8" name="Shape 23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4892961"/>
      </p:ext>
    </p:extLst>
  </p:cSld>
  <p:clrMapOvr>
    <a:masterClrMapping/>
  </p:clrMapOvr>
  <p:transition spd="med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46" name="Shape 246"/>
          <p:cNvSpPr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7" name="Shape 247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248" name="Shape 24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226166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6" name="Shape 25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9436163"/>
      </p:ext>
    </p:extLst>
  </p:cSld>
  <p:clrMapOvr>
    <a:masterClrMapping/>
  </p:clrMapOvr>
  <p:transition spd="med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74295255"/>
      </p:ext>
    </p:extLst>
  </p:cSld>
  <p:clrMapOvr>
    <a:masterClrMapping/>
  </p:clrMapOvr>
  <p:transition spd="med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271" name="Shape 271"/>
          <p:cNvSpPr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2" name="Shape 272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273" name="Shape 27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0917050"/>
      </p:ext>
    </p:extLst>
  </p:cSld>
  <p:clrMapOvr>
    <a:masterClrMapping/>
  </p:clrMapOvr>
  <p:transition spd="med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281" name="Shape 281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82" name="Shape 282"/>
          <p:cNvSpPr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3" name="Shape 28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8952785"/>
      </p:ext>
    </p:extLst>
  </p:cSld>
  <p:clrMapOvr>
    <a:masterClrMapping/>
  </p:clrMapOvr>
  <p:transition spd="med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91" name="Shape 29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2" name="Shape 29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1191317"/>
      </p:ext>
    </p:extLst>
  </p:cSld>
  <p:clrMapOvr>
    <a:masterClrMapping/>
  </p:clrMapOvr>
  <p:transition spd="med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00" name="Shape 300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1" name="Shape 30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7891856"/>
      </p:ext>
    </p:extLst>
  </p:cSld>
  <p:clrMapOvr>
    <a:masterClrMapping/>
  </p:clrMapOvr>
  <p:transition spd="med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9" name="Shape 309"/>
          <p:cNvSpPr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0" name="Shape 3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5192799"/>
      </p:ext>
    </p:extLst>
  </p:cSld>
  <p:clrMapOvr>
    <a:masterClrMapping/>
  </p:clrMapOvr>
  <p:transition spd="med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8" name="Shape 31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9" name="Shape 31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34078428"/>
      </p:ext>
    </p:extLst>
  </p:cSld>
  <p:clrMapOvr>
    <a:masterClrMapping/>
  </p:clrMapOvr>
  <p:transition spd="med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27" name="Shape 327"/>
          <p:cNvSpPr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8" name="Shape 3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98720629"/>
      </p:ext>
    </p:extLst>
  </p:cSld>
  <p:clrMapOvr>
    <a:masterClrMapping/>
  </p:clrMapOvr>
  <p:transition spd="med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36" name="Shape 336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7" name="Shape 3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2644672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hape 344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45" name="Shape 345"/>
          <p:cNvSpPr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6" name="Shape 346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347" name="Shape 34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73858191"/>
      </p:ext>
    </p:extLst>
  </p:cSld>
  <p:clrMapOvr>
    <a:masterClrMapping/>
  </p:clrMapOvr>
  <p:transition spd="med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55" name="Shape 35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23932918"/>
      </p:ext>
    </p:extLst>
  </p:cSld>
  <p:clrMapOvr>
    <a:masterClrMapping/>
  </p:clrMapOvr>
  <p:transition spd="med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06771099"/>
      </p:ext>
    </p:extLst>
  </p:cSld>
  <p:clrMapOvr>
    <a:masterClrMapping/>
  </p:clrMapOvr>
  <p:transition spd="med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370" name="Shape 370"/>
          <p:cNvSpPr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1" name="Shape 371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372" name="Shape 37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0399806"/>
      </p:ext>
    </p:extLst>
  </p:cSld>
  <p:clrMapOvr>
    <a:masterClrMapping/>
  </p:clrMapOvr>
  <p:transition spd="med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Shape 379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380" name="Shape 380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81" name="Shape 381"/>
          <p:cNvSpPr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82" name="Shape 38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25179250"/>
      </p:ext>
    </p:extLst>
  </p:cSld>
  <p:clrMapOvr>
    <a:masterClrMapping/>
  </p:clrMapOvr>
  <p:transition spd="med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0" name="Shape 39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1" name="Shape 39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77368781"/>
      </p:ext>
    </p:extLst>
  </p:cSld>
  <p:clrMapOvr>
    <a:masterClrMapping/>
  </p:clrMapOvr>
  <p:transition spd="med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Shape 398"/>
          <p:cNvSpPr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9" name="Shape 399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0" name="Shape 40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11971748"/>
      </p:ext>
    </p:extLst>
  </p:cSld>
  <p:clrMapOvr>
    <a:masterClrMapping/>
  </p:clrMapOvr>
  <p:transition spd="med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8" name="Shape 408"/>
          <p:cNvSpPr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9" name="Shape 40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8885955"/>
      </p:ext>
    </p:extLst>
  </p:cSld>
  <p:clrMapOvr>
    <a:masterClrMapping/>
  </p:clrMapOvr>
  <p:transition spd="med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7" name="Shape 41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8" name="Shape 41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7022384"/>
      </p:ext>
    </p:extLst>
  </p:cSld>
  <p:clrMapOvr>
    <a:masterClrMapping/>
  </p:clrMapOvr>
  <p:transition spd="med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Shape 425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26" name="Shape 426"/>
          <p:cNvSpPr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7" name="Shape 42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844373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65.xml"/><Relationship Id="rId18" Type="http://schemas.openxmlformats.org/officeDocument/2006/relationships/slideLayout" Target="../slideLayouts/slideLayout70.xml"/><Relationship Id="rId26" Type="http://schemas.openxmlformats.org/officeDocument/2006/relationships/slideLayout" Target="../slideLayouts/slideLayout78.xml"/><Relationship Id="rId39" Type="http://schemas.openxmlformats.org/officeDocument/2006/relationships/slideLayout" Target="../slideLayouts/slideLayout91.xml"/><Relationship Id="rId21" Type="http://schemas.openxmlformats.org/officeDocument/2006/relationships/slideLayout" Target="../slideLayouts/slideLayout73.xml"/><Relationship Id="rId34" Type="http://schemas.openxmlformats.org/officeDocument/2006/relationships/slideLayout" Target="../slideLayouts/slideLayout86.xml"/><Relationship Id="rId42" Type="http://schemas.openxmlformats.org/officeDocument/2006/relationships/slideLayout" Target="../slideLayouts/slideLayout94.xml"/><Relationship Id="rId47" Type="http://schemas.openxmlformats.org/officeDocument/2006/relationships/slideLayout" Target="../slideLayouts/slideLayout99.xml"/><Relationship Id="rId50" Type="http://schemas.openxmlformats.org/officeDocument/2006/relationships/slideLayout" Target="../slideLayouts/slideLayout102.xml"/><Relationship Id="rId55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17" Type="http://schemas.openxmlformats.org/officeDocument/2006/relationships/slideLayout" Target="../slideLayouts/slideLayout69.xml"/><Relationship Id="rId25" Type="http://schemas.openxmlformats.org/officeDocument/2006/relationships/slideLayout" Target="../slideLayouts/slideLayout77.xml"/><Relationship Id="rId33" Type="http://schemas.openxmlformats.org/officeDocument/2006/relationships/slideLayout" Target="../slideLayouts/slideLayout85.xml"/><Relationship Id="rId38" Type="http://schemas.openxmlformats.org/officeDocument/2006/relationships/slideLayout" Target="../slideLayouts/slideLayout90.xml"/><Relationship Id="rId46" Type="http://schemas.openxmlformats.org/officeDocument/2006/relationships/slideLayout" Target="../slideLayouts/slideLayout98.xml"/><Relationship Id="rId2" Type="http://schemas.openxmlformats.org/officeDocument/2006/relationships/slideLayout" Target="../slideLayouts/slideLayout54.xml"/><Relationship Id="rId16" Type="http://schemas.openxmlformats.org/officeDocument/2006/relationships/slideLayout" Target="../slideLayouts/slideLayout68.xml"/><Relationship Id="rId20" Type="http://schemas.openxmlformats.org/officeDocument/2006/relationships/slideLayout" Target="../slideLayouts/slideLayout72.xml"/><Relationship Id="rId29" Type="http://schemas.openxmlformats.org/officeDocument/2006/relationships/slideLayout" Target="../slideLayouts/slideLayout81.xml"/><Relationship Id="rId41" Type="http://schemas.openxmlformats.org/officeDocument/2006/relationships/slideLayout" Target="../slideLayouts/slideLayout93.xml"/><Relationship Id="rId54" Type="http://schemas.openxmlformats.org/officeDocument/2006/relationships/slideLayout" Target="../slideLayouts/slideLayout106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24" Type="http://schemas.openxmlformats.org/officeDocument/2006/relationships/slideLayout" Target="../slideLayouts/slideLayout76.xml"/><Relationship Id="rId32" Type="http://schemas.openxmlformats.org/officeDocument/2006/relationships/slideLayout" Target="../slideLayouts/slideLayout84.xml"/><Relationship Id="rId37" Type="http://schemas.openxmlformats.org/officeDocument/2006/relationships/slideLayout" Target="../slideLayouts/slideLayout89.xml"/><Relationship Id="rId40" Type="http://schemas.openxmlformats.org/officeDocument/2006/relationships/slideLayout" Target="../slideLayouts/slideLayout92.xml"/><Relationship Id="rId45" Type="http://schemas.openxmlformats.org/officeDocument/2006/relationships/slideLayout" Target="../slideLayouts/slideLayout97.xml"/><Relationship Id="rId53" Type="http://schemas.openxmlformats.org/officeDocument/2006/relationships/slideLayout" Target="../slideLayouts/slideLayout105.xml"/><Relationship Id="rId5" Type="http://schemas.openxmlformats.org/officeDocument/2006/relationships/slideLayout" Target="../slideLayouts/slideLayout57.xml"/><Relationship Id="rId15" Type="http://schemas.openxmlformats.org/officeDocument/2006/relationships/slideLayout" Target="../slideLayouts/slideLayout67.xml"/><Relationship Id="rId23" Type="http://schemas.openxmlformats.org/officeDocument/2006/relationships/slideLayout" Target="../slideLayouts/slideLayout75.xml"/><Relationship Id="rId28" Type="http://schemas.openxmlformats.org/officeDocument/2006/relationships/slideLayout" Target="../slideLayouts/slideLayout80.xml"/><Relationship Id="rId36" Type="http://schemas.openxmlformats.org/officeDocument/2006/relationships/slideLayout" Target="../slideLayouts/slideLayout88.xml"/><Relationship Id="rId49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62.xml"/><Relationship Id="rId19" Type="http://schemas.openxmlformats.org/officeDocument/2006/relationships/slideLayout" Target="../slideLayouts/slideLayout71.xml"/><Relationship Id="rId31" Type="http://schemas.openxmlformats.org/officeDocument/2006/relationships/slideLayout" Target="../slideLayouts/slideLayout83.xml"/><Relationship Id="rId44" Type="http://schemas.openxmlformats.org/officeDocument/2006/relationships/slideLayout" Target="../slideLayouts/slideLayout96.xml"/><Relationship Id="rId52" Type="http://schemas.openxmlformats.org/officeDocument/2006/relationships/slideLayout" Target="../slideLayouts/slideLayout104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slideLayout" Target="../slideLayouts/slideLayout66.xml"/><Relationship Id="rId22" Type="http://schemas.openxmlformats.org/officeDocument/2006/relationships/slideLayout" Target="../slideLayouts/slideLayout74.xml"/><Relationship Id="rId27" Type="http://schemas.openxmlformats.org/officeDocument/2006/relationships/slideLayout" Target="../slideLayouts/slideLayout79.xml"/><Relationship Id="rId30" Type="http://schemas.openxmlformats.org/officeDocument/2006/relationships/slideLayout" Target="../slideLayouts/slideLayout82.xml"/><Relationship Id="rId35" Type="http://schemas.openxmlformats.org/officeDocument/2006/relationships/slideLayout" Target="../slideLayouts/slideLayout87.xml"/><Relationship Id="rId43" Type="http://schemas.openxmlformats.org/officeDocument/2006/relationships/slideLayout" Target="../slideLayouts/slideLayout95.xml"/><Relationship Id="rId48" Type="http://schemas.openxmlformats.org/officeDocument/2006/relationships/slideLayout" Target="../slideLayouts/slideLayout100.xml"/><Relationship Id="rId56" Type="http://schemas.openxmlformats.org/officeDocument/2006/relationships/theme" Target="../theme/theme2.xml"/><Relationship Id="rId8" Type="http://schemas.openxmlformats.org/officeDocument/2006/relationships/slideLayout" Target="../slideLayouts/slideLayout60.xml"/><Relationship Id="rId51" Type="http://schemas.openxmlformats.org/officeDocument/2006/relationships/slideLayout" Target="../slideLayouts/slideLayout103.xml"/><Relationship Id="rId3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095176" y="6404292"/>
            <a:ext cx="258624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2" r:id="rId23"/>
    <p:sldLayoutId id="2147483673" r:id="rId24"/>
    <p:sldLayoutId id="2147483674" r:id="rId25"/>
    <p:sldLayoutId id="2147483675" r:id="rId26"/>
    <p:sldLayoutId id="2147483676" r:id="rId27"/>
    <p:sldLayoutId id="2147483677" r:id="rId28"/>
    <p:sldLayoutId id="2147483678" r:id="rId29"/>
    <p:sldLayoutId id="2147483679" r:id="rId30"/>
    <p:sldLayoutId id="2147483680" r:id="rId31"/>
    <p:sldLayoutId id="2147483681" r:id="rId32"/>
    <p:sldLayoutId id="2147483683" r:id="rId33"/>
    <p:sldLayoutId id="2147483684" r:id="rId34"/>
    <p:sldLayoutId id="2147483685" r:id="rId35"/>
    <p:sldLayoutId id="2147483686" r:id="rId36"/>
    <p:sldLayoutId id="2147483687" r:id="rId37"/>
    <p:sldLayoutId id="2147483688" r:id="rId38"/>
    <p:sldLayoutId id="2147483689" r:id="rId39"/>
    <p:sldLayoutId id="2147483690" r:id="rId40"/>
    <p:sldLayoutId id="2147483691" r:id="rId41"/>
    <p:sldLayoutId id="2147483692" r:id="rId42"/>
    <p:sldLayoutId id="2147483694" r:id="rId43"/>
    <p:sldLayoutId id="2147483695" r:id="rId44"/>
    <p:sldLayoutId id="2147483696" r:id="rId45"/>
    <p:sldLayoutId id="2147483697" r:id="rId46"/>
    <p:sldLayoutId id="2147483698" r:id="rId47"/>
    <p:sldLayoutId id="2147483699" r:id="rId48"/>
    <p:sldLayoutId id="2147483700" r:id="rId49"/>
    <p:sldLayoutId id="2147483701" r:id="rId50"/>
    <p:sldLayoutId id="2147483702" r:id="rId51"/>
    <p:sldLayoutId id="2147483703" r:id="rId52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095176" y="6404292"/>
            <a:ext cx="258624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42955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  <p:sldLayoutId id="2147483722" r:id="rId18"/>
    <p:sldLayoutId id="2147483723" r:id="rId19"/>
    <p:sldLayoutId id="2147483724" r:id="rId20"/>
    <p:sldLayoutId id="2147483725" r:id="rId21"/>
    <p:sldLayoutId id="2147483726" r:id="rId22"/>
    <p:sldLayoutId id="2147483727" r:id="rId23"/>
    <p:sldLayoutId id="2147483728" r:id="rId24"/>
    <p:sldLayoutId id="2147483729" r:id="rId25"/>
    <p:sldLayoutId id="2147483730" r:id="rId26"/>
    <p:sldLayoutId id="2147483731" r:id="rId27"/>
    <p:sldLayoutId id="2147483732" r:id="rId28"/>
    <p:sldLayoutId id="2147483733" r:id="rId29"/>
    <p:sldLayoutId id="2147483734" r:id="rId30"/>
    <p:sldLayoutId id="2147483735" r:id="rId31"/>
    <p:sldLayoutId id="2147483736" r:id="rId32"/>
    <p:sldLayoutId id="2147483737" r:id="rId33"/>
    <p:sldLayoutId id="2147483738" r:id="rId34"/>
    <p:sldLayoutId id="2147483739" r:id="rId35"/>
    <p:sldLayoutId id="2147483740" r:id="rId36"/>
    <p:sldLayoutId id="2147483741" r:id="rId37"/>
    <p:sldLayoutId id="2147483742" r:id="rId38"/>
    <p:sldLayoutId id="2147483743" r:id="rId39"/>
    <p:sldLayoutId id="2147483744" r:id="rId40"/>
    <p:sldLayoutId id="2147483745" r:id="rId41"/>
    <p:sldLayoutId id="2147483746" r:id="rId42"/>
    <p:sldLayoutId id="2147483747" r:id="rId43"/>
    <p:sldLayoutId id="2147483748" r:id="rId44"/>
    <p:sldLayoutId id="2147483749" r:id="rId45"/>
    <p:sldLayoutId id="2147483750" r:id="rId46"/>
    <p:sldLayoutId id="2147483751" r:id="rId47"/>
    <p:sldLayoutId id="2147483752" r:id="rId48"/>
    <p:sldLayoutId id="2147483753" r:id="rId49"/>
    <p:sldLayoutId id="2147483754" r:id="rId50"/>
    <p:sldLayoutId id="2147483755" r:id="rId51"/>
    <p:sldLayoutId id="2147483756" r:id="rId52"/>
    <p:sldLayoutId id="2147483757" r:id="rId53"/>
    <p:sldLayoutId id="2147483758" r:id="rId54"/>
    <p:sldLayoutId id="2147483759" r:id="rId55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3.xml"/><Relationship Id="rId5" Type="http://schemas.openxmlformats.org/officeDocument/2006/relationships/image" Target="../media/image3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3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hyperlink" Target="http://www.northsearegion.eu/lean-land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/>
          <p:nvPr/>
        </p:nvSpPr>
        <p:spPr>
          <a:xfrm>
            <a:off x="0" y="5795889"/>
            <a:ext cx="12192000" cy="106211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11" name="Shape 511"/>
          <p:cNvSpPr/>
          <p:nvPr/>
        </p:nvSpPr>
        <p:spPr>
          <a:xfrm>
            <a:off x="3020967" y="253217"/>
            <a:ext cx="6150066" cy="1292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5200" b="1">
                <a:solidFill>
                  <a:srgbClr val="FFFFFF"/>
                </a:solidFill>
              </a:defRPr>
            </a:pPr>
            <a:r>
              <a:rPr dirty="0">
                <a:solidFill>
                  <a:schemeClr val="tx1"/>
                </a:solidFill>
              </a:rPr>
              <a:t>Lean Landing</a:t>
            </a:r>
          </a:p>
          <a:p>
            <a:pPr algn="ctr">
              <a:defRPr sz="2600">
                <a:solidFill>
                  <a:srgbClr val="FFFFFF"/>
                </a:solidFill>
              </a:defRPr>
            </a:pPr>
            <a:r>
              <a:rPr lang="da-DK" i="1" dirty="0">
                <a:solidFill>
                  <a:schemeClr val="tx1"/>
                </a:solidFill>
              </a:rPr>
              <a:t>The Fast </a:t>
            </a:r>
            <a:r>
              <a:rPr lang="da-DK" i="1" dirty="0" err="1">
                <a:solidFill>
                  <a:schemeClr val="tx1"/>
                </a:solidFill>
              </a:rPr>
              <a:t>Track</a:t>
            </a:r>
            <a:r>
              <a:rPr lang="da-DK" i="1" dirty="0">
                <a:solidFill>
                  <a:schemeClr val="tx1"/>
                </a:solidFill>
              </a:rPr>
              <a:t> to New Markets</a:t>
            </a:r>
            <a:r>
              <a:rPr lang="da-DK" dirty="0">
                <a:solidFill>
                  <a:schemeClr val="tx1"/>
                </a:solidFill>
              </a:rPr>
              <a:t> </a:t>
            </a:r>
            <a:endParaRPr dirty="0">
              <a:solidFill>
                <a:schemeClr val="tx1"/>
              </a:solidFill>
            </a:endParaRPr>
          </a:p>
        </p:txBody>
      </p:sp>
      <p:pic>
        <p:nvPicPr>
          <p:cNvPr id="509" name="image1.pdf"/>
          <p:cNvPicPr>
            <a:picLocks noChangeAspect="1"/>
          </p:cNvPicPr>
          <p:nvPr/>
        </p:nvPicPr>
        <p:blipFill rotWithShape="1">
          <a:blip r:embed="rId2">
            <a:extLst/>
          </a:blip>
          <a:srcRect t="9578"/>
          <a:stretch/>
        </p:blipFill>
        <p:spPr>
          <a:xfrm>
            <a:off x="0" y="5910341"/>
            <a:ext cx="1668683" cy="9476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Billed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304" y="869654"/>
            <a:ext cx="7718474" cy="4341642"/>
          </a:xfrm>
          <a:prstGeom prst="rect">
            <a:avLst/>
          </a:prstGeom>
        </p:spPr>
      </p:pic>
      <p:pic>
        <p:nvPicPr>
          <p:cNvPr id="4" name="Billede 3">
            <a:extLst>
              <a:ext uri="{FF2B5EF4-FFF2-40B4-BE49-F238E27FC236}">
                <a16:creationId xmlns:a16="http://schemas.microsoft.com/office/drawing/2014/main" id="{44C9BF77-AFCB-44F4-976C-2AAC471634D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5795833"/>
            <a:ext cx="2682240" cy="1062167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247" y="2576212"/>
            <a:ext cx="6552758" cy="3685926"/>
          </a:xfrm>
          <a:prstGeom prst="rect">
            <a:avLst/>
          </a:prstGeom>
        </p:spPr>
      </p:pic>
      <p:sp>
        <p:nvSpPr>
          <p:cNvPr id="3" name="Rektangel 2"/>
          <p:cNvSpPr/>
          <p:nvPr/>
        </p:nvSpPr>
        <p:spPr>
          <a:xfrm>
            <a:off x="185223" y="457072"/>
            <a:ext cx="1100562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uFill>
                  <a:solidFill>
                    <a:srgbClr val="000000"/>
                  </a:solidFill>
                </a:uFill>
                <a:ea typeface="Arial Unicode MS" panose="020B0604020202020204" pitchFamily="34" charset="-128"/>
                <a:cs typeface="Arial Unicode MS" panose="020B0604020202020204" pitchFamily="34" charset="-128"/>
              </a:rPr>
              <a:t>What is Lean Landing?</a:t>
            </a:r>
            <a:br>
              <a:rPr lang="en-US" b="1" dirty="0">
                <a:uFill>
                  <a:solidFill>
                    <a:srgbClr val="000000"/>
                  </a:solidFill>
                </a:uFill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dirty="0">
                <a:uFill>
                  <a:solidFill>
                    <a:srgbClr val="000000"/>
                  </a:solidFill>
                </a:uFill>
                <a:ea typeface="Arial Unicode MS" panose="020B0604020202020204" pitchFamily="34" charset="-128"/>
                <a:cs typeface="Arial Unicode MS" panose="020B0604020202020204" pitchFamily="34" charset="-128"/>
              </a:rPr>
              <a:t>Lean Landing is a </a:t>
            </a:r>
            <a:r>
              <a:rPr lang="en-US" dirty="0" err="1">
                <a:uFill>
                  <a:solidFill>
                    <a:srgbClr val="000000"/>
                  </a:solidFill>
                </a:uFill>
                <a:ea typeface="Arial Unicode MS" panose="020B0604020202020204" pitchFamily="34" charset="-128"/>
                <a:cs typeface="Arial Unicode MS" panose="020B0604020202020204" pitchFamily="34" charset="-128"/>
              </a:rPr>
              <a:t>programme</a:t>
            </a:r>
            <a:r>
              <a:rPr lang="en-US" dirty="0">
                <a:uFill>
                  <a:solidFill>
                    <a:srgbClr val="000000"/>
                  </a:solidFill>
                </a:uFill>
                <a:ea typeface="Arial Unicode MS" panose="020B0604020202020204" pitchFamily="34" charset="-128"/>
                <a:cs typeface="Arial Unicode MS" panose="020B0604020202020204" pitchFamily="34" charset="-128"/>
              </a:rPr>
              <a:t> designed to get small businesses quickly into new European markets</a:t>
            </a:r>
            <a:br>
              <a:rPr lang="en-US" sz="1600" i="1" dirty="0">
                <a:uFill>
                  <a:solidFill>
                    <a:srgbClr val="000000"/>
                  </a:solidFill>
                </a:uFill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en-US" sz="1600" i="1" dirty="0">
              <a:uFill>
                <a:solidFill>
                  <a:srgbClr val="000000"/>
                </a:solidFill>
              </a:uFill>
              <a:latin typeface="Helvetica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2400" b="1" dirty="0"/>
              <a:t>What do we do?</a:t>
            </a:r>
            <a:br>
              <a:rPr lang="en-US" b="1" dirty="0"/>
            </a:br>
            <a:r>
              <a:rPr lang="en-US" dirty="0"/>
              <a:t>We arrange partner and customer meetings for you in your country of choice.</a:t>
            </a:r>
            <a:endParaRPr lang="da-DK" dirty="0"/>
          </a:p>
          <a:p>
            <a:pPr marL="342900" indent="-342900">
              <a:buAutoNum type="arabicPeriod"/>
            </a:pPr>
            <a:endParaRPr lang="en-US" sz="1600" i="1" dirty="0">
              <a:uFill>
                <a:solidFill>
                  <a:srgbClr val="000000"/>
                </a:solidFill>
              </a:uFill>
              <a:latin typeface="Helvetica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2400" b="1" dirty="0"/>
              <a:t>What does it costs?</a:t>
            </a:r>
            <a:br>
              <a:rPr lang="da-DK" dirty="0"/>
            </a:br>
            <a:r>
              <a:rPr lang="en-US" sz="1600" dirty="0">
                <a:uFill>
                  <a:solidFill>
                    <a:srgbClr val="000000"/>
                  </a:solidFill>
                </a:uFill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It's free to join, and we'll even refund 50% of your travel costs</a:t>
            </a:r>
          </a:p>
        </p:txBody>
      </p:sp>
      <p:sp>
        <p:nvSpPr>
          <p:cNvPr id="5" name="Shape 553"/>
          <p:cNvSpPr/>
          <p:nvPr/>
        </p:nvSpPr>
        <p:spPr>
          <a:xfrm>
            <a:off x="0" y="5895906"/>
            <a:ext cx="12192000" cy="159877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pic>
        <p:nvPicPr>
          <p:cNvPr id="6" name="image1.pdf"/>
          <p:cNvPicPr>
            <a:picLocks noChangeAspect="1"/>
          </p:cNvPicPr>
          <p:nvPr/>
        </p:nvPicPr>
        <p:blipFill>
          <a:blip r:embed="rId3">
            <a:extLst/>
          </a:blip>
          <a:srcRect t="4533"/>
          <a:stretch>
            <a:fillRect/>
          </a:stretch>
        </p:blipFill>
        <p:spPr>
          <a:xfrm>
            <a:off x="108450" y="6069105"/>
            <a:ext cx="1527716" cy="91601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29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993085" y="5895906"/>
            <a:ext cx="2198915" cy="1096834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827AF315-162C-4179-BD5D-D183EE92011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5895906"/>
            <a:ext cx="2682240" cy="1062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5182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185223" y="217331"/>
            <a:ext cx="1130808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uFill>
                  <a:solidFill>
                    <a:srgbClr val="000000"/>
                  </a:solidFill>
                </a:uFill>
                <a:ea typeface="Arial Unicode MS" panose="020B0604020202020204" pitchFamily="34" charset="-128"/>
                <a:cs typeface="Arial Unicode MS" panose="020B0604020202020204" pitchFamily="34" charset="-128"/>
              </a:rPr>
              <a:t>What do you get?</a:t>
            </a:r>
            <a:br>
              <a:rPr lang="en-US" b="1" dirty="0">
                <a:uFill>
                  <a:solidFill>
                    <a:srgbClr val="000000"/>
                  </a:solidFill>
                </a:uFill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br>
              <a:rPr lang="en-US" sz="1600" b="1" i="1" dirty="0">
                <a:uFill>
                  <a:solidFill>
                    <a:srgbClr val="000000"/>
                  </a:solidFill>
                </a:uFill>
                <a:latin typeface="Helvetica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en-US" sz="1600" i="1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7117" y="2518777"/>
            <a:ext cx="7101838" cy="3994784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371618" y="1472735"/>
            <a:ext cx="1130808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dirty="0">
                <a:uFill>
                  <a:solidFill>
                    <a:srgbClr val="000000"/>
                  </a:solidFill>
                </a:uFill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br>
              <a:rPr lang="en-US" dirty="0">
                <a:uFill>
                  <a:solidFill>
                    <a:srgbClr val="000000"/>
                  </a:solidFill>
                </a:uFill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dirty="0"/>
              <a:t>Arranged partner and customer meetings. </a:t>
            </a:r>
            <a:br>
              <a:rPr lang="en-US" dirty="0"/>
            </a:br>
            <a:br>
              <a:rPr lang="en-US" dirty="0"/>
            </a:br>
            <a:endParaRPr lang="en-US" sz="1600" dirty="0"/>
          </a:p>
        </p:txBody>
      </p:sp>
      <p:sp>
        <p:nvSpPr>
          <p:cNvPr id="11" name="Rektangel 10"/>
          <p:cNvSpPr/>
          <p:nvPr/>
        </p:nvSpPr>
        <p:spPr>
          <a:xfrm>
            <a:off x="371618" y="1014761"/>
            <a:ext cx="11308082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uFill>
                  <a:solidFill>
                    <a:srgbClr val="000000"/>
                  </a:solidFill>
                </a:uFill>
                <a:ea typeface="Arial Unicode MS" panose="020B0604020202020204" pitchFamily="34" charset="-128"/>
                <a:cs typeface="Arial Unicode MS" panose="020B0604020202020204" pitchFamily="34" charset="-128"/>
              </a:rPr>
              <a:t>Access to a network of 26 accelerators and incubators from across the North Sea Region, i.e. Denmark, Sweden, Norway, Germany, Holland and UK. </a:t>
            </a:r>
            <a:br>
              <a:rPr lang="en-US" dirty="0">
                <a:uFill>
                  <a:solidFill>
                    <a:srgbClr val="000000"/>
                  </a:solidFill>
                </a:uFill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br>
              <a:rPr lang="en-US" dirty="0">
                <a:uFill>
                  <a:solidFill>
                    <a:srgbClr val="000000"/>
                  </a:solidFill>
                </a:uFill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br>
              <a:rPr lang="en-US" dirty="0"/>
            </a:br>
            <a:endParaRPr lang="en-US" dirty="0"/>
          </a:p>
          <a:p>
            <a:endParaRPr lang="en-US" sz="1600" dirty="0"/>
          </a:p>
        </p:txBody>
      </p:sp>
      <p:sp>
        <p:nvSpPr>
          <p:cNvPr id="12" name="Rektangel 11"/>
          <p:cNvSpPr/>
          <p:nvPr/>
        </p:nvSpPr>
        <p:spPr>
          <a:xfrm>
            <a:off x="371618" y="2297251"/>
            <a:ext cx="11308082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dirty="0">
                <a:uFill>
                  <a:solidFill>
                    <a:srgbClr val="000000"/>
                  </a:solidFill>
                </a:uFill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br>
              <a:rPr lang="en-US" dirty="0">
                <a:uFill>
                  <a:solidFill>
                    <a:srgbClr val="000000"/>
                  </a:solidFill>
                </a:uFill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br>
              <a:rPr lang="en-US" dirty="0"/>
            </a:br>
            <a:br>
              <a:rPr lang="en-US" dirty="0"/>
            </a:br>
            <a:r>
              <a:rPr lang="en-US" dirty="0"/>
              <a:t>You will be able to use the office facilities at incubators and accelerators across the North Sea Region.</a:t>
            </a:r>
          </a:p>
          <a:p>
            <a:endParaRPr lang="en-US" sz="1600" dirty="0"/>
          </a:p>
        </p:txBody>
      </p:sp>
      <p:sp>
        <p:nvSpPr>
          <p:cNvPr id="13" name="Rektangel 12"/>
          <p:cNvSpPr/>
          <p:nvPr/>
        </p:nvSpPr>
        <p:spPr>
          <a:xfrm>
            <a:off x="371618" y="1603816"/>
            <a:ext cx="1130808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dirty="0">
                <a:uFill>
                  <a:solidFill>
                    <a:srgbClr val="000000"/>
                  </a:solidFill>
                </a:uFill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br>
              <a:rPr lang="en-US" dirty="0">
                <a:uFill>
                  <a:solidFill>
                    <a:srgbClr val="000000"/>
                  </a:solidFill>
                </a:uFill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br>
              <a:rPr lang="en-US" dirty="0"/>
            </a:br>
            <a:br>
              <a:rPr lang="en-US" dirty="0"/>
            </a:br>
            <a:r>
              <a:rPr lang="en-US" dirty="0"/>
              <a:t>Hands-on knowledge and local insight into anything from business laws to cultural etiquette in markets far from home.</a:t>
            </a:r>
            <a:br>
              <a:rPr lang="en-US" dirty="0"/>
            </a:br>
            <a:endParaRPr lang="en-US" dirty="0"/>
          </a:p>
          <a:p>
            <a:endParaRPr lang="en-US" sz="1600" dirty="0"/>
          </a:p>
        </p:txBody>
      </p:sp>
      <p:sp>
        <p:nvSpPr>
          <p:cNvPr id="14" name="Shape 553"/>
          <p:cNvSpPr/>
          <p:nvPr/>
        </p:nvSpPr>
        <p:spPr>
          <a:xfrm>
            <a:off x="-1" y="5899224"/>
            <a:ext cx="12192000" cy="163525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pic>
        <p:nvPicPr>
          <p:cNvPr id="15" name="image1.pdf"/>
          <p:cNvPicPr>
            <a:picLocks noChangeAspect="1"/>
          </p:cNvPicPr>
          <p:nvPr/>
        </p:nvPicPr>
        <p:blipFill>
          <a:blip r:embed="rId3">
            <a:extLst/>
          </a:blip>
          <a:srcRect t="4533"/>
          <a:stretch>
            <a:fillRect/>
          </a:stretch>
        </p:blipFill>
        <p:spPr>
          <a:xfrm>
            <a:off x="0" y="6055553"/>
            <a:ext cx="1527716" cy="9160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7" name="Billede 16">
            <a:extLst>
              <a:ext uri="{FF2B5EF4-FFF2-40B4-BE49-F238E27FC236}">
                <a16:creationId xmlns:a16="http://schemas.microsoft.com/office/drawing/2014/main" id="{3FE12779-4B6F-48DF-8530-F609AE17915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5909402"/>
            <a:ext cx="2682240" cy="1062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7256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/>
          <p:nvPr/>
        </p:nvSpPr>
        <p:spPr>
          <a:xfrm>
            <a:off x="0" y="5888287"/>
            <a:ext cx="12192000" cy="159877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pic>
        <p:nvPicPr>
          <p:cNvPr id="554" name="image1.pdf"/>
          <p:cNvPicPr>
            <a:picLocks noChangeAspect="1"/>
          </p:cNvPicPr>
          <p:nvPr/>
        </p:nvPicPr>
        <p:blipFill>
          <a:blip r:embed="rId2">
            <a:extLst/>
          </a:blip>
          <a:srcRect t="4533"/>
          <a:stretch>
            <a:fillRect/>
          </a:stretch>
        </p:blipFill>
        <p:spPr>
          <a:xfrm>
            <a:off x="108450" y="6069105"/>
            <a:ext cx="1527716" cy="916016"/>
          </a:xfrm>
          <a:prstGeom prst="rect">
            <a:avLst/>
          </a:prstGeom>
          <a:ln w="12700">
            <a:miter lim="400000"/>
          </a:ln>
        </p:spPr>
      </p:pic>
      <p:sp>
        <p:nvSpPr>
          <p:cNvPr id="556" name="Shape 556"/>
          <p:cNvSpPr/>
          <p:nvPr/>
        </p:nvSpPr>
        <p:spPr>
          <a:xfrm>
            <a:off x="50637" y="81692"/>
            <a:ext cx="10243154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/>
            </a:pPr>
            <a:r>
              <a:rPr kumimoji="0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The </a:t>
            </a:r>
            <a:r>
              <a:rPr kumimoji="0" lang="da-DK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Lean Landing</a:t>
            </a:r>
            <a:r>
              <a:rPr lang="da-DK" sz="3600" b="1" noProof="0" dirty="0">
                <a:solidFill>
                  <a:sysClr val="windowText" lastClr="000000"/>
                </a:solidFill>
              </a:rPr>
              <a:t> </a:t>
            </a:r>
            <a:r>
              <a:rPr lang="da-DK" sz="3600" b="1" noProof="0" dirty="0" err="1">
                <a:solidFill>
                  <a:sysClr val="windowText" lastClr="000000"/>
                </a:solidFill>
              </a:rPr>
              <a:t>Programm</a:t>
            </a:r>
            <a:r>
              <a:rPr lang="da-DK" sz="3600" b="1" dirty="0">
                <a:solidFill>
                  <a:sysClr val="windowText" lastClr="000000"/>
                </a:solidFill>
              </a:rPr>
              <a:t>e </a:t>
            </a:r>
            <a:endParaRPr kumimoji="0" sz="3600" b="1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559" name="Group 559"/>
          <p:cNvGrpSpPr/>
          <p:nvPr/>
        </p:nvGrpSpPr>
        <p:grpSpPr>
          <a:xfrm>
            <a:off x="904518" y="1602660"/>
            <a:ext cx="1508939" cy="1008113"/>
            <a:chOff x="0" y="0"/>
            <a:chExt cx="1508937" cy="1008112"/>
          </a:xfrm>
        </p:grpSpPr>
        <p:sp>
          <p:nvSpPr>
            <p:cNvPr id="557" name="Shape 557"/>
            <p:cNvSpPr/>
            <p:nvPr/>
          </p:nvSpPr>
          <p:spPr>
            <a:xfrm>
              <a:off x="-1" y="-1"/>
              <a:ext cx="1508939" cy="1008114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8" name="Shape 558"/>
            <p:cNvSpPr/>
            <p:nvPr/>
          </p:nvSpPr>
          <p:spPr>
            <a:xfrm>
              <a:off x="-1" y="350386"/>
              <a:ext cx="1508939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/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What do you need</a:t>
              </a:r>
            </a:p>
          </p:txBody>
        </p:sp>
      </p:grpSp>
      <p:grpSp>
        <p:nvGrpSpPr>
          <p:cNvPr id="562" name="Group 562"/>
          <p:cNvGrpSpPr/>
          <p:nvPr/>
        </p:nvGrpSpPr>
        <p:grpSpPr>
          <a:xfrm>
            <a:off x="910077" y="2805665"/>
            <a:ext cx="1508939" cy="2898141"/>
            <a:chOff x="0" y="0"/>
            <a:chExt cx="1508937" cy="2898139"/>
          </a:xfrm>
        </p:grpSpPr>
        <p:sp>
          <p:nvSpPr>
            <p:cNvPr id="560" name="Shape 560"/>
            <p:cNvSpPr/>
            <p:nvPr/>
          </p:nvSpPr>
          <p:spPr>
            <a:xfrm>
              <a:off x="0" y="0"/>
              <a:ext cx="1508938" cy="205320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1" name="Shape 561"/>
            <p:cNvSpPr/>
            <p:nvPr/>
          </p:nvSpPr>
          <p:spPr>
            <a:xfrm>
              <a:off x="0" y="0"/>
              <a:ext cx="1508938" cy="28981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r>
                <a:rPr kumimoji="0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Which partnerships/</a:t>
              </a:r>
              <a:br>
                <a:rPr kumimoji="0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</a:br>
              <a:r>
                <a:rPr kumimoji="0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customers are you looking for?</a:t>
              </a: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r>
                <a:rPr kumimoji="0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What does your Lean Landing look like?</a:t>
              </a: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563" name="Shape 563"/>
          <p:cNvSpPr/>
          <p:nvPr/>
        </p:nvSpPr>
        <p:spPr>
          <a:xfrm>
            <a:off x="882024" y="1165349"/>
            <a:ext cx="1553925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1600" b="1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Situated at home</a:t>
            </a:r>
          </a:p>
        </p:txBody>
      </p:sp>
      <p:grpSp>
        <p:nvGrpSpPr>
          <p:cNvPr id="566" name="Group 566"/>
          <p:cNvGrpSpPr/>
          <p:nvPr/>
        </p:nvGrpSpPr>
        <p:grpSpPr>
          <a:xfrm>
            <a:off x="7831576" y="1602660"/>
            <a:ext cx="1789168" cy="1014560"/>
            <a:chOff x="0" y="0"/>
            <a:chExt cx="1789166" cy="1014559"/>
          </a:xfrm>
        </p:grpSpPr>
        <p:sp>
          <p:nvSpPr>
            <p:cNvPr id="564" name="Shape 564"/>
            <p:cNvSpPr/>
            <p:nvPr/>
          </p:nvSpPr>
          <p:spPr>
            <a:xfrm>
              <a:off x="0" y="-1"/>
              <a:ext cx="1789167" cy="1014561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565" name="Shape 565"/>
            <p:cNvSpPr/>
            <p:nvPr/>
          </p:nvSpPr>
          <p:spPr>
            <a:xfrm>
              <a:off x="0" y="353609"/>
              <a:ext cx="1789167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/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Settling in the market</a:t>
              </a:r>
            </a:p>
          </p:txBody>
        </p:sp>
      </p:grpSp>
      <p:grpSp>
        <p:nvGrpSpPr>
          <p:cNvPr id="569" name="Group 569"/>
          <p:cNvGrpSpPr/>
          <p:nvPr/>
        </p:nvGrpSpPr>
        <p:grpSpPr>
          <a:xfrm>
            <a:off x="3176401" y="1609107"/>
            <a:ext cx="1465736" cy="1008113"/>
            <a:chOff x="0" y="0"/>
            <a:chExt cx="1465734" cy="1008112"/>
          </a:xfrm>
        </p:grpSpPr>
        <p:sp>
          <p:nvSpPr>
            <p:cNvPr id="567" name="Shape 567"/>
            <p:cNvSpPr/>
            <p:nvPr/>
          </p:nvSpPr>
          <p:spPr>
            <a:xfrm>
              <a:off x="0" y="-1"/>
              <a:ext cx="1465735" cy="1008114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8" name="Shape 568"/>
            <p:cNvSpPr/>
            <p:nvPr/>
          </p:nvSpPr>
          <p:spPr>
            <a:xfrm>
              <a:off x="0" y="350386"/>
              <a:ext cx="1465735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/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Getting out there </a:t>
              </a:r>
            </a:p>
          </p:txBody>
        </p:sp>
      </p:grpSp>
      <p:grpSp>
        <p:nvGrpSpPr>
          <p:cNvPr id="572" name="Group 572"/>
          <p:cNvGrpSpPr/>
          <p:nvPr/>
        </p:nvGrpSpPr>
        <p:grpSpPr>
          <a:xfrm>
            <a:off x="5350864" y="1602106"/>
            <a:ext cx="1771985" cy="1008113"/>
            <a:chOff x="0" y="0"/>
            <a:chExt cx="1771984" cy="1008112"/>
          </a:xfrm>
        </p:grpSpPr>
        <p:sp>
          <p:nvSpPr>
            <p:cNvPr id="570" name="Shape 570"/>
            <p:cNvSpPr/>
            <p:nvPr/>
          </p:nvSpPr>
          <p:spPr>
            <a:xfrm>
              <a:off x="-1" y="-1"/>
              <a:ext cx="1771986" cy="1008114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571" name="Shape 571"/>
            <p:cNvSpPr/>
            <p:nvPr/>
          </p:nvSpPr>
          <p:spPr>
            <a:xfrm>
              <a:off x="-1" y="350386"/>
              <a:ext cx="1771986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/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How to stay out there</a:t>
              </a:r>
            </a:p>
          </p:txBody>
        </p:sp>
      </p:grpSp>
      <p:grpSp>
        <p:nvGrpSpPr>
          <p:cNvPr id="575" name="Group 575"/>
          <p:cNvGrpSpPr/>
          <p:nvPr/>
        </p:nvGrpSpPr>
        <p:grpSpPr>
          <a:xfrm>
            <a:off x="3178025" y="2819129"/>
            <a:ext cx="1464112" cy="2039742"/>
            <a:chOff x="0" y="0"/>
            <a:chExt cx="1464110" cy="2039741"/>
          </a:xfrm>
        </p:grpSpPr>
        <p:sp>
          <p:nvSpPr>
            <p:cNvPr id="573" name="Shape 573"/>
            <p:cNvSpPr/>
            <p:nvPr/>
          </p:nvSpPr>
          <p:spPr>
            <a:xfrm>
              <a:off x="-1" y="-1"/>
              <a:ext cx="1464112" cy="203974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4" name="Shape 574"/>
            <p:cNvSpPr/>
            <p:nvPr/>
          </p:nvSpPr>
          <p:spPr>
            <a:xfrm>
              <a:off x="-1" y="-1"/>
              <a:ext cx="1464112" cy="1170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400"/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Physical meetings with potential customers and/or partners in the foreign market. </a:t>
              </a:r>
            </a:p>
          </p:txBody>
        </p:sp>
      </p:grpSp>
      <p:grpSp>
        <p:nvGrpSpPr>
          <p:cNvPr id="578" name="Group 578"/>
          <p:cNvGrpSpPr/>
          <p:nvPr/>
        </p:nvGrpSpPr>
        <p:grpSpPr>
          <a:xfrm>
            <a:off x="5350864" y="2805668"/>
            <a:ext cx="1771985" cy="2053204"/>
            <a:chOff x="0" y="0"/>
            <a:chExt cx="1771984" cy="2053202"/>
          </a:xfrm>
        </p:grpSpPr>
        <p:sp>
          <p:nvSpPr>
            <p:cNvPr id="576" name="Shape 576"/>
            <p:cNvSpPr/>
            <p:nvPr/>
          </p:nvSpPr>
          <p:spPr>
            <a:xfrm>
              <a:off x="-1" y="0"/>
              <a:ext cx="1771986" cy="205320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7" name="Shape 577"/>
            <p:cNvSpPr/>
            <p:nvPr/>
          </p:nvSpPr>
          <p:spPr>
            <a:xfrm>
              <a:off x="-1" y="0"/>
              <a:ext cx="1771986" cy="1818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r>
                <a:rPr kumimoji="0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Follow-up meetings with potential customers and/or partners.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r>
                <a:rPr kumimoji="0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Workshop about national/local business laws, culture etc.</a:t>
              </a:r>
            </a:p>
          </p:txBody>
        </p:sp>
      </p:grpSp>
      <p:grpSp>
        <p:nvGrpSpPr>
          <p:cNvPr id="581" name="Group 581"/>
          <p:cNvGrpSpPr/>
          <p:nvPr/>
        </p:nvGrpSpPr>
        <p:grpSpPr>
          <a:xfrm>
            <a:off x="7831576" y="2819129"/>
            <a:ext cx="1776615" cy="2039740"/>
            <a:chOff x="0" y="0"/>
            <a:chExt cx="1776614" cy="2039739"/>
          </a:xfrm>
        </p:grpSpPr>
        <p:sp>
          <p:nvSpPr>
            <p:cNvPr id="579" name="Shape 579"/>
            <p:cNvSpPr/>
            <p:nvPr/>
          </p:nvSpPr>
          <p:spPr>
            <a:xfrm>
              <a:off x="-1" y="-1"/>
              <a:ext cx="1776616" cy="2039741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0" name="Shape 580"/>
            <p:cNvSpPr/>
            <p:nvPr/>
          </p:nvSpPr>
          <p:spPr>
            <a:xfrm>
              <a:off x="-1" y="-1"/>
              <a:ext cx="1776616" cy="2034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r>
                <a:rPr kumimoji="0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Make agreements with customers and/or partners. 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r>
                <a:rPr kumimoji="0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Development of entrepreneurial internationalisation strategy.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r>
                <a:rPr kumimoji="0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 </a:t>
              </a:r>
            </a:p>
          </p:txBody>
        </p:sp>
      </p:grpSp>
      <p:sp>
        <p:nvSpPr>
          <p:cNvPr id="582" name="Shape 582"/>
          <p:cNvSpPr/>
          <p:nvPr/>
        </p:nvSpPr>
        <p:spPr>
          <a:xfrm>
            <a:off x="3191201" y="1175842"/>
            <a:ext cx="1450937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1600" b="1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Situated abroad</a:t>
            </a:r>
          </a:p>
        </p:txBody>
      </p:sp>
      <p:sp>
        <p:nvSpPr>
          <p:cNvPr id="583" name="Shape 583"/>
          <p:cNvSpPr/>
          <p:nvPr/>
        </p:nvSpPr>
        <p:spPr>
          <a:xfrm>
            <a:off x="2566335" y="1877635"/>
            <a:ext cx="457186" cy="47105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12700"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84" name="Shape 584"/>
          <p:cNvSpPr/>
          <p:nvPr/>
        </p:nvSpPr>
        <p:spPr>
          <a:xfrm>
            <a:off x="7197934" y="1877635"/>
            <a:ext cx="457185" cy="47105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12700"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n w="9524">
                  <a:solidFill>
                    <a:srgbClr val="000000"/>
                  </a:solidFill>
                </a:ln>
              </a:defRPr>
            </a:pPr>
            <a:endParaRPr kumimoji="0" sz="1800" b="0" i="0" u="none" strike="noStrike" kern="0" cap="none" spc="0" normalizeH="0" baseline="0" noProof="0">
              <a:ln w="9524">
                <a:solidFill>
                  <a:srgbClr val="000000"/>
                </a:solidFill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85" name="Shape 585"/>
          <p:cNvSpPr/>
          <p:nvPr/>
        </p:nvSpPr>
        <p:spPr>
          <a:xfrm>
            <a:off x="4740678" y="1877635"/>
            <a:ext cx="457185" cy="47105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12700"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86" name="Shape 586"/>
          <p:cNvSpPr/>
          <p:nvPr/>
        </p:nvSpPr>
        <p:spPr>
          <a:xfrm>
            <a:off x="5417359" y="1165349"/>
            <a:ext cx="1450936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1600" b="1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Situated abroad</a:t>
            </a:r>
          </a:p>
        </p:txBody>
      </p:sp>
      <p:sp>
        <p:nvSpPr>
          <p:cNvPr id="587" name="Shape 587"/>
          <p:cNvSpPr/>
          <p:nvPr/>
        </p:nvSpPr>
        <p:spPr>
          <a:xfrm>
            <a:off x="7986701" y="1165349"/>
            <a:ext cx="1450936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1600" b="1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Situated abroad</a:t>
            </a:r>
          </a:p>
        </p:txBody>
      </p:sp>
      <p:pic>
        <p:nvPicPr>
          <p:cNvPr id="37" name="Billede 36">
            <a:extLst>
              <a:ext uri="{FF2B5EF4-FFF2-40B4-BE49-F238E27FC236}">
                <a16:creationId xmlns:a16="http://schemas.microsoft.com/office/drawing/2014/main" id="{FEE796E7-FF6A-44B6-B3CB-5398ECE5539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5878698"/>
            <a:ext cx="2682240" cy="1062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85620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/>
          <p:nvPr/>
        </p:nvSpPr>
        <p:spPr>
          <a:xfrm>
            <a:off x="0" y="5888287"/>
            <a:ext cx="12192000" cy="159877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pic>
        <p:nvPicPr>
          <p:cNvPr id="554" name="image1.pdf"/>
          <p:cNvPicPr>
            <a:picLocks noChangeAspect="1"/>
          </p:cNvPicPr>
          <p:nvPr/>
        </p:nvPicPr>
        <p:blipFill>
          <a:blip r:embed="rId2">
            <a:extLst/>
          </a:blip>
          <a:srcRect t="4533"/>
          <a:stretch>
            <a:fillRect/>
          </a:stretch>
        </p:blipFill>
        <p:spPr>
          <a:xfrm>
            <a:off x="108450" y="6069105"/>
            <a:ext cx="1527716" cy="916016"/>
          </a:xfrm>
          <a:prstGeom prst="rect">
            <a:avLst/>
          </a:prstGeom>
          <a:ln w="12700">
            <a:miter lim="400000"/>
          </a:ln>
        </p:spPr>
      </p:pic>
      <p:sp>
        <p:nvSpPr>
          <p:cNvPr id="556" name="Shape 556"/>
          <p:cNvSpPr/>
          <p:nvPr/>
        </p:nvSpPr>
        <p:spPr>
          <a:xfrm>
            <a:off x="50637" y="81692"/>
            <a:ext cx="10243154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/>
            </a:pPr>
            <a:r>
              <a:rPr kumimoji="0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The </a:t>
            </a:r>
            <a:r>
              <a:rPr kumimoji="0" lang="da-DK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Lean Landing</a:t>
            </a:r>
            <a:r>
              <a:rPr lang="da-DK" sz="3600" b="1" noProof="0" dirty="0">
                <a:solidFill>
                  <a:sysClr val="windowText" lastClr="000000"/>
                </a:solidFill>
              </a:rPr>
              <a:t> </a:t>
            </a:r>
            <a:r>
              <a:rPr lang="da-DK" sz="3600" b="1" noProof="0" dirty="0" err="1">
                <a:solidFill>
                  <a:sysClr val="windowText" lastClr="000000"/>
                </a:solidFill>
              </a:rPr>
              <a:t>Programm</a:t>
            </a:r>
            <a:r>
              <a:rPr lang="da-DK" sz="3600" b="1" dirty="0">
                <a:solidFill>
                  <a:sysClr val="windowText" lastClr="000000"/>
                </a:solidFill>
              </a:rPr>
              <a:t>e </a:t>
            </a:r>
            <a:endParaRPr kumimoji="0" sz="3600" b="1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559" name="Group 559"/>
          <p:cNvGrpSpPr/>
          <p:nvPr/>
        </p:nvGrpSpPr>
        <p:grpSpPr>
          <a:xfrm>
            <a:off x="904518" y="1602660"/>
            <a:ext cx="1508939" cy="1008113"/>
            <a:chOff x="0" y="0"/>
            <a:chExt cx="1508937" cy="1008112"/>
          </a:xfrm>
        </p:grpSpPr>
        <p:sp>
          <p:nvSpPr>
            <p:cNvPr id="557" name="Shape 557"/>
            <p:cNvSpPr/>
            <p:nvPr/>
          </p:nvSpPr>
          <p:spPr>
            <a:xfrm>
              <a:off x="-1" y="-1"/>
              <a:ext cx="1508939" cy="1008114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8" name="Shape 558"/>
            <p:cNvSpPr/>
            <p:nvPr/>
          </p:nvSpPr>
          <p:spPr>
            <a:xfrm>
              <a:off x="-1" y="350386"/>
              <a:ext cx="1508939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/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What do you need</a:t>
              </a:r>
            </a:p>
          </p:txBody>
        </p:sp>
      </p:grpSp>
      <p:grpSp>
        <p:nvGrpSpPr>
          <p:cNvPr id="562" name="Group 562"/>
          <p:cNvGrpSpPr/>
          <p:nvPr/>
        </p:nvGrpSpPr>
        <p:grpSpPr>
          <a:xfrm>
            <a:off x="910077" y="2805665"/>
            <a:ext cx="1508939" cy="2898141"/>
            <a:chOff x="0" y="0"/>
            <a:chExt cx="1508937" cy="2898139"/>
          </a:xfrm>
        </p:grpSpPr>
        <p:sp>
          <p:nvSpPr>
            <p:cNvPr id="560" name="Shape 560"/>
            <p:cNvSpPr/>
            <p:nvPr/>
          </p:nvSpPr>
          <p:spPr>
            <a:xfrm>
              <a:off x="0" y="0"/>
              <a:ext cx="1508938" cy="205320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1" name="Shape 561"/>
            <p:cNvSpPr/>
            <p:nvPr/>
          </p:nvSpPr>
          <p:spPr>
            <a:xfrm>
              <a:off x="0" y="0"/>
              <a:ext cx="1508938" cy="28981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r>
                <a:rPr kumimoji="0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Which partnerships/</a:t>
              </a:r>
              <a:br>
                <a:rPr kumimoji="0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</a:br>
              <a:r>
                <a:rPr kumimoji="0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customers are you looking for?</a:t>
              </a: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r>
                <a:rPr kumimoji="0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What does your Lean Landing look like?</a:t>
              </a: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563" name="Shape 563"/>
          <p:cNvSpPr/>
          <p:nvPr/>
        </p:nvSpPr>
        <p:spPr>
          <a:xfrm>
            <a:off x="882024" y="1165349"/>
            <a:ext cx="1553925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1600" b="1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Situated at home</a:t>
            </a:r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47" y="889617"/>
            <a:ext cx="7521749" cy="4230984"/>
          </a:xfrm>
          <a:prstGeom prst="rect">
            <a:avLst/>
          </a:prstGeom>
        </p:spPr>
      </p:pic>
      <p:sp>
        <p:nvSpPr>
          <p:cNvPr id="38" name="Shape 583"/>
          <p:cNvSpPr/>
          <p:nvPr/>
        </p:nvSpPr>
        <p:spPr>
          <a:xfrm>
            <a:off x="2566335" y="1877635"/>
            <a:ext cx="457186" cy="47105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12700"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pic>
        <p:nvPicPr>
          <p:cNvPr id="15" name="Billede 14">
            <a:extLst>
              <a:ext uri="{FF2B5EF4-FFF2-40B4-BE49-F238E27FC236}">
                <a16:creationId xmlns:a16="http://schemas.microsoft.com/office/drawing/2014/main" id="{BB873E58-AF78-47AB-B479-6FD8F5BCE96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5888287"/>
            <a:ext cx="2682240" cy="1062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43417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/>
          <p:nvPr/>
        </p:nvSpPr>
        <p:spPr>
          <a:xfrm>
            <a:off x="0" y="5888287"/>
            <a:ext cx="12192000" cy="159877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pic>
        <p:nvPicPr>
          <p:cNvPr id="554" name="image1.pdf"/>
          <p:cNvPicPr>
            <a:picLocks noChangeAspect="1"/>
          </p:cNvPicPr>
          <p:nvPr/>
        </p:nvPicPr>
        <p:blipFill>
          <a:blip r:embed="rId2">
            <a:extLst/>
          </a:blip>
          <a:srcRect t="4533"/>
          <a:stretch>
            <a:fillRect/>
          </a:stretch>
        </p:blipFill>
        <p:spPr>
          <a:xfrm>
            <a:off x="108450" y="6069105"/>
            <a:ext cx="1527716" cy="916016"/>
          </a:xfrm>
          <a:prstGeom prst="rect">
            <a:avLst/>
          </a:prstGeom>
          <a:ln w="12700">
            <a:miter lim="400000"/>
          </a:ln>
        </p:spPr>
      </p:pic>
      <p:sp>
        <p:nvSpPr>
          <p:cNvPr id="556" name="Shape 556"/>
          <p:cNvSpPr/>
          <p:nvPr/>
        </p:nvSpPr>
        <p:spPr>
          <a:xfrm>
            <a:off x="50637" y="81692"/>
            <a:ext cx="10243154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/>
            </a:pPr>
            <a:r>
              <a:rPr kumimoji="0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The </a:t>
            </a:r>
            <a:r>
              <a:rPr kumimoji="0" lang="da-DK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Lean Landing</a:t>
            </a:r>
            <a:r>
              <a:rPr lang="da-DK" sz="3600" b="1" noProof="0" dirty="0">
                <a:solidFill>
                  <a:sysClr val="windowText" lastClr="000000"/>
                </a:solidFill>
              </a:rPr>
              <a:t> </a:t>
            </a:r>
            <a:r>
              <a:rPr lang="da-DK" sz="3600" b="1" noProof="0" dirty="0" err="1">
                <a:solidFill>
                  <a:sysClr val="windowText" lastClr="000000"/>
                </a:solidFill>
              </a:rPr>
              <a:t>Programm</a:t>
            </a:r>
            <a:r>
              <a:rPr lang="da-DK" sz="3600" b="1" dirty="0">
                <a:solidFill>
                  <a:sysClr val="windowText" lastClr="000000"/>
                </a:solidFill>
              </a:rPr>
              <a:t>e </a:t>
            </a:r>
            <a:endParaRPr kumimoji="0" sz="3600" b="1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559" name="Group 559"/>
          <p:cNvGrpSpPr/>
          <p:nvPr/>
        </p:nvGrpSpPr>
        <p:grpSpPr>
          <a:xfrm>
            <a:off x="904518" y="1602660"/>
            <a:ext cx="1508939" cy="1008113"/>
            <a:chOff x="0" y="0"/>
            <a:chExt cx="1508937" cy="1008112"/>
          </a:xfrm>
        </p:grpSpPr>
        <p:sp>
          <p:nvSpPr>
            <p:cNvPr id="557" name="Shape 557"/>
            <p:cNvSpPr/>
            <p:nvPr/>
          </p:nvSpPr>
          <p:spPr>
            <a:xfrm>
              <a:off x="-1" y="-1"/>
              <a:ext cx="1508939" cy="1008114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8" name="Shape 558"/>
            <p:cNvSpPr/>
            <p:nvPr/>
          </p:nvSpPr>
          <p:spPr>
            <a:xfrm>
              <a:off x="-1" y="350386"/>
              <a:ext cx="1508939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/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What do you need</a:t>
              </a:r>
            </a:p>
          </p:txBody>
        </p:sp>
      </p:grpSp>
      <p:grpSp>
        <p:nvGrpSpPr>
          <p:cNvPr id="562" name="Group 562"/>
          <p:cNvGrpSpPr/>
          <p:nvPr/>
        </p:nvGrpSpPr>
        <p:grpSpPr>
          <a:xfrm>
            <a:off x="910077" y="2805665"/>
            <a:ext cx="1508939" cy="2898141"/>
            <a:chOff x="0" y="0"/>
            <a:chExt cx="1508937" cy="2898139"/>
          </a:xfrm>
        </p:grpSpPr>
        <p:sp>
          <p:nvSpPr>
            <p:cNvPr id="560" name="Shape 560"/>
            <p:cNvSpPr/>
            <p:nvPr/>
          </p:nvSpPr>
          <p:spPr>
            <a:xfrm>
              <a:off x="0" y="0"/>
              <a:ext cx="1508938" cy="205320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1" name="Shape 561"/>
            <p:cNvSpPr/>
            <p:nvPr/>
          </p:nvSpPr>
          <p:spPr>
            <a:xfrm>
              <a:off x="0" y="0"/>
              <a:ext cx="1508938" cy="28981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r>
                <a:rPr kumimoji="0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Which partnerships/</a:t>
              </a:r>
              <a:br>
                <a:rPr kumimoji="0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</a:br>
              <a:r>
                <a:rPr kumimoji="0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customers are you looking for?</a:t>
              </a: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r>
                <a:rPr kumimoji="0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What does your Lean Landing look like?</a:t>
              </a: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563" name="Shape 563"/>
          <p:cNvSpPr/>
          <p:nvPr/>
        </p:nvSpPr>
        <p:spPr>
          <a:xfrm>
            <a:off x="882024" y="1165349"/>
            <a:ext cx="1553925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1600" b="1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Situated at home</a:t>
            </a:r>
          </a:p>
        </p:txBody>
      </p:sp>
      <p:grpSp>
        <p:nvGrpSpPr>
          <p:cNvPr id="569" name="Group 569"/>
          <p:cNvGrpSpPr/>
          <p:nvPr/>
        </p:nvGrpSpPr>
        <p:grpSpPr>
          <a:xfrm>
            <a:off x="3176401" y="1609107"/>
            <a:ext cx="1465736" cy="1008113"/>
            <a:chOff x="0" y="0"/>
            <a:chExt cx="1465734" cy="1008112"/>
          </a:xfrm>
        </p:grpSpPr>
        <p:sp>
          <p:nvSpPr>
            <p:cNvPr id="567" name="Shape 567"/>
            <p:cNvSpPr/>
            <p:nvPr/>
          </p:nvSpPr>
          <p:spPr>
            <a:xfrm>
              <a:off x="0" y="-1"/>
              <a:ext cx="1465735" cy="1008114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8" name="Shape 568"/>
            <p:cNvSpPr/>
            <p:nvPr/>
          </p:nvSpPr>
          <p:spPr>
            <a:xfrm>
              <a:off x="0" y="350386"/>
              <a:ext cx="1465735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/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Getting out there </a:t>
              </a:r>
            </a:p>
          </p:txBody>
        </p:sp>
      </p:grpSp>
      <p:grpSp>
        <p:nvGrpSpPr>
          <p:cNvPr id="575" name="Group 575"/>
          <p:cNvGrpSpPr/>
          <p:nvPr/>
        </p:nvGrpSpPr>
        <p:grpSpPr>
          <a:xfrm>
            <a:off x="3178025" y="2819129"/>
            <a:ext cx="1464112" cy="2039742"/>
            <a:chOff x="0" y="0"/>
            <a:chExt cx="1464110" cy="2039741"/>
          </a:xfrm>
        </p:grpSpPr>
        <p:sp>
          <p:nvSpPr>
            <p:cNvPr id="573" name="Shape 573"/>
            <p:cNvSpPr/>
            <p:nvPr/>
          </p:nvSpPr>
          <p:spPr>
            <a:xfrm>
              <a:off x="-1" y="-1"/>
              <a:ext cx="1464112" cy="203974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4" name="Shape 574"/>
            <p:cNvSpPr/>
            <p:nvPr/>
          </p:nvSpPr>
          <p:spPr>
            <a:xfrm>
              <a:off x="-1" y="-1"/>
              <a:ext cx="1464112" cy="1170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400"/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Physical meetings with potential customers and/or partners in the foreign market. </a:t>
              </a:r>
            </a:p>
          </p:txBody>
        </p:sp>
      </p:grpSp>
      <p:sp>
        <p:nvSpPr>
          <p:cNvPr id="582" name="Shape 582"/>
          <p:cNvSpPr/>
          <p:nvPr/>
        </p:nvSpPr>
        <p:spPr>
          <a:xfrm>
            <a:off x="3191201" y="1175842"/>
            <a:ext cx="1450937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1600" b="1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Situated abroad</a:t>
            </a:r>
          </a:p>
        </p:txBody>
      </p:sp>
      <p:sp>
        <p:nvSpPr>
          <p:cNvPr id="583" name="Shape 583"/>
          <p:cNvSpPr/>
          <p:nvPr/>
        </p:nvSpPr>
        <p:spPr>
          <a:xfrm>
            <a:off x="2566335" y="1877635"/>
            <a:ext cx="457186" cy="47105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12700"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85" name="Shape 585"/>
          <p:cNvSpPr/>
          <p:nvPr/>
        </p:nvSpPr>
        <p:spPr>
          <a:xfrm>
            <a:off x="4740678" y="1877635"/>
            <a:ext cx="457185" cy="47105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12700"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pic>
        <p:nvPicPr>
          <p:cNvPr id="3" name="Billed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9270" y="986460"/>
            <a:ext cx="7550624" cy="4247226"/>
          </a:xfrm>
          <a:prstGeom prst="rect">
            <a:avLst/>
          </a:prstGeom>
        </p:spPr>
      </p:pic>
      <p:pic>
        <p:nvPicPr>
          <p:cNvPr id="23" name="Billede 22">
            <a:extLst>
              <a:ext uri="{FF2B5EF4-FFF2-40B4-BE49-F238E27FC236}">
                <a16:creationId xmlns:a16="http://schemas.microsoft.com/office/drawing/2014/main" id="{35F38D19-24A5-4904-B8E1-01B2D4E3481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5922954"/>
            <a:ext cx="2682240" cy="1062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92040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/>
          <p:nvPr/>
        </p:nvSpPr>
        <p:spPr>
          <a:xfrm>
            <a:off x="0" y="5888287"/>
            <a:ext cx="12192000" cy="159877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pic>
        <p:nvPicPr>
          <p:cNvPr id="554" name="image1.pdf"/>
          <p:cNvPicPr>
            <a:picLocks noChangeAspect="1"/>
          </p:cNvPicPr>
          <p:nvPr/>
        </p:nvPicPr>
        <p:blipFill>
          <a:blip r:embed="rId2">
            <a:extLst/>
          </a:blip>
          <a:srcRect t="4533"/>
          <a:stretch>
            <a:fillRect/>
          </a:stretch>
        </p:blipFill>
        <p:spPr>
          <a:xfrm>
            <a:off x="108450" y="6069105"/>
            <a:ext cx="1527716" cy="916016"/>
          </a:xfrm>
          <a:prstGeom prst="rect">
            <a:avLst/>
          </a:prstGeom>
          <a:ln w="12700">
            <a:miter lim="400000"/>
          </a:ln>
        </p:spPr>
      </p:pic>
      <p:sp>
        <p:nvSpPr>
          <p:cNvPr id="556" name="Shape 556"/>
          <p:cNvSpPr/>
          <p:nvPr/>
        </p:nvSpPr>
        <p:spPr>
          <a:xfrm>
            <a:off x="50637" y="81692"/>
            <a:ext cx="10243154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/>
            </a:pPr>
            <a:r>
              <a:rPr kumimoji="0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The </a:t>
            </a:r>
            <a:r>
              <a:rPr kumimoji="0" lang="da-DK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Lean Landing</a:t>
            </a:r>
            <a:r>
              <a:rPr lang="da-DK" sz="3600" b="1" noProof="0" dirty="0">
                <a:solidFill>
                  <a:sysClr val="windowText" lastClr="000000"/>
                </a:solidFill>
              </a:rPr>
              <a:t> </a:t>
            </a:r>
            <a:r>
              <a:rPr lang="da-DK" sz="3600" b="1" noProof="0" dirty="0" err="1">
                <a:solidFill>
                  <a:sysClr val="windowText" lastClr="000000"/>
                </a:solidFill>
              </a:rPr>
              <a:t>Programm</a:t>
            </a:r>
            <a:r>
              <a:rPr lang="da-DK" sz="3600" b="1" dirty="0">
                <a:solidFill>
                  <a:sysClr val="windowText" lastClr="000000"/>
                </a:solidFill>
              </a:rPr>
              <a:t>e </a:t>
            </a:r>
            <a:endParaRPr kumimoji="0" sz="3600" b="1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559" name="Group 559"/>
          <p:cNvGrpSpPr/>
          <p:nvPr/>
        </p:nvGrpSpPr>
        <p:grpSpPr>
          <a:xfrm>
            <a:off x="904518" y="1602660"/>
            <a:ext cx="1508939" cy="1008113"/>
            <a:chOff x="0" y="0"/>
            <a:chExt cx="1508937" cy="1008112"/>
          </a:xfrm>
        </p:grpSpPr>
        <p:sp>
          <p:nvSpPr>
            <p:cNvPr id="557" name="Shape 557"/>
            <p:cNvSpPr/>
            <p:nvPr/>
          </p:nvSpPr>
          <p:spPr>
            <a:xfrm>
              <a:off x="-1" y="-1"/>
              <a:ext cx="1508939" cy="1008114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8" name="Shape 558"/>
            <p:cNvSpPr/>
            <p:nvPr/>
          </p:nvSpPr>
          <p:spPr>
            <a:xfrm>
              <a:off x="-1" y="350386"/>
              <a:ext cx="1508939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/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What do you need</a:t>
              </a:r>
            </a:p>
          </p:txBody>
        </p:sp>
      </p:grpSp>
      <p:grpSp>
        <p:nvGrpSpPr>
          <p:cNvPr id="562" name="Group 562"/>
          <p:cNvGrpSpPr/>
          <p:nvPr/>
        </p:nvGrpSpPr>
        <p:grpSpPr>
          <a:xfrm>
            <a:off x="910077" y="2805665"/>
            <a:ext cx="1508939" cy="2898141"/>
            <a:chOff x="0" y="0"/>
            <a:chExt cx="1508937" cy="2898139"/>
          </a:xfrm>
        </p:grpSpPr>
        <p:sp>
          <p:nvSpPr>
            <p:cNvPr id="560" name="Shape 560"/>
            <p:cNvSpPr/>
            <p:nvPr/>
          </p:nvSpPr>
          <p:spPr>
            <a:xfrm>
              <a:off x="0" y="0"/>
              <a:ext cx="1508938" cy="205320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1" name="Shape 561"/>
            <p:cNvSpPr/>
            <p:nvPr/>
          </p:nvSpPr>
          <p:spPr>
            <a:xfrm>
              <a:off x="0" y="0"/>
              <a:ext cx="1508938" cy="28981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r>
                <a:rPr kumimoji="0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Which partnerships/</a:t>
              </a:r>
              <a:br>
                <a:rPr kumimoji="0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</a:br>
              <a:r>
                <a:rPr kumimoji="0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customers are you looking for?</a:t>
              </a: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r>
                <a:rPr kumimoji="0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What does your Lean Landing look like?</a:t>
              </a: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563" name="Shape 563"/>
          <p:cNvSpPr/>
          <p:nvPr/>
        </p:nvSpPr>
        <p:spPr>
          <a:xfrm>
            <a:off x="882024" y="1165349"/>
            <a:ext cx="1553925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1600" b="1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Situated at home</a:t>
            </a:r>
          </a:p>
        </p:txBody>
      </p:sp>
      <p:grpSp>
        <p:nvGrpSpPr>
          <p:cNvPr id="569" name="Group 569"/>
          <p:cNvGrpSpPr/>
          <p:nvPr/>
        </p:nvGrpSpPr>
        <p:grpSpPr>
          <a:xfrm>
            <a:off x="3176401" y="1609107"/>
            <a:ext cx="1465736" cy="1008113"/>
            <a:chOff x="0" y="0"/>
            <a:chExt cx="1465734" cy="1008112"/>
          </a:xfrm>
        </p:grpSpPr>
        <p:sp>
          <p:nvSpPr>
            <p:cNvPr id="567" name="Shape 567"/>
            <p:cNvSpPr/>
            <p:nvPr/>
          </p:nvSpPr>
          <p:spPr>
            <a:xfrm>
              <a:off x="0" y="-1"/>
              <a:ext cx="1465735" cy="1008114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8" name="Shape 568"/>
            <p:cNvSpPr/>
            <p:nvPr/>
          </p:nvSpPr>
          <p:spPr>
            <a:xfrm>
              <a:off x="0" y="350386"/>
              <a:ext cx="1465735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/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Getting out there </a:t>
              </a:r>
            </a:p>
          </p:txBody>
        </p:sp>
      </p:grpSp>
      <p:grpSp>
        <p:nvGrpSpPr>
          <p:cNvPr id="572" name="Group 572"/>
          <p:cNvGrpSpPr/>
          <p:nvPr/>
        </p:nvGrpSpPr>
        <p:grpSpPr>
          <a:xfrm>
            <a:off x="5350864" y="1602106"/>
            <a:ext cx="1771985" cy="1008113"/>
            <a:chOff x="0" y="0"/>
            <a:chExt cx="1771984" cy="1008112"/>
          </a:xfrm>
        </p:grpSpPr>
        <p:sp>
          <p:nvSpPr>
            <p:cNvPr id="570" name="Shape 570"/>
            <p:cNvSpPr/>
            <p:nvPr/>
          </p:nvSpPr>
          <p:spPr>
            <a:xfrm>
              <a:off x="-1" y="-1"/>
              <a:ext cx="1771986" cy="1008114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571" name="Shape 571"/>
            <p:cNvSpPr/>
            <p:nvPr/>
          </p:nvSpPr>
          <p:spPr>
            <a:xfrm>
              <a:off x="-1" y="350386"/>
              <a:ext cx="1771986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/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How to stay out there</a:t>
              </a:r>
            </a:p>
          </p:txBody>
        </p:sp>
      </p:grpSp>
      <p:grpSp>
        <p:nvGrpSpPr>
          <p:cNvPr id="575" name="Group 575"/>
          <p:cNvGrpSpPr/>
          <p:nvPr/>
        </p:nvGrpSpPr>
        <p:grpSpPr>
          <a:xfrm>
            <a:off x="3178025" y="2819129"/>
            <a:ext cx="1464112" cy="2039742"/>
            <a:chOff x="0" y="0"/>
            <a:chExt cx="1464110" cy="2039741"/>
          </a:xfrm>
        </p:grpSpPr>
        <p:sp>
          <p:nvSpPr>
            <p:cNvPr id="573" name="Shape 573"/>
            <p:cNvSpPr/>
            <p:nvPr/>
          </p:nvSpPr>
          <p:spPr>
            <a:xfrm>
              <a:off x="-1" y="-1"/>
              <a:ext cx="1464112" cy="203974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4" name="Shape 574"/>
            <p:cNvSpPr/>
            <p:nvPr/>
          </p:nvSpPr>
          <p:spPr>
            <a:xfrm>
              <a:off x="-1" y="-1"/>
              <a:ext cx="1464112" cy="1170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400"/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Physical meetings with potential customers and/or partners in the foreign market. </a:t>
              </a:r>
            </a:p>
          </p:txBody>
        </p:sp>
      </p:grpSp>
      <p:grpSp>
        <p:nvGrpSpPr>
          <p:cNvPr id="578" name="Group 578"/>
          <p:cNvGrpSpPr/>
          <p:nvPr/>
        </p:nvGrpSpPr>
        <p:grpSpPr>
          <a:xfrm>
            <a:off x="5350864" y="2805668"/>
            <a:ext cx="1771985" cy="2053204"/>
            <a:chOff x="0" y="0"/>
            <a:chExt cx="1771984" cy="2053202"/>
          </a:xfrm>
        </p:grpSpPr>
        <p:sp>
          <p:nvSpPr>
            <p:cNvPr id="576" name="Shape 576"/>
            <p:cNvSpPr/>
            <p:nvPr/>
          </p:nvSpPr>
          <p:spPr>
            <a:xfrm>
              <a:off x="-1" y="0"/>
              <a:ext cx="1771986" cy="205320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7" name="Shape 577"/>
            <p:cNvSpPr/>
            <p:nvPr/>
          </p:nvSpPr>
          <p:spPr>
            <a:xfrm>
              <a:off x="-1" y="0"/>
              <a:ext cx="1771986" cy="1818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r>
                <a:rPr kumimoji="0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Follow-up meetings with potential customers and/or partners.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r>
                <a:rPr kumimoji="0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Workshop about national/local business laws, culture etc.</a:t>
              </a:r>
            </a:p>
          </p:txBody>
        </p:sp>
      </p:grpSp>
      <p:sp>
        <p:nvSpPr>
          <p:cNvPr id="582" name="Shape 582"/>
          <p:cNvSpPr/>
          <p:nvPr/>
        </p:nvSpPr>
        <p:spPr>
          <a:xfrm>
            <a:off x="3191201" y="1175842"/>
            <a:ext cx="1450937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1600" b="1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Situated abroad</a:t>
            </a:r>
          </a:p>
        </p:txBody>
      </p:sp>
      <p:sp>
        <p:nvSpPr>
          <p:cNvPr id="583" name="Shape 583"/>
          <p:cNvSpPr/>
          <p:nvPr/>
        </p:nvSpPr>
        <p:spPr>
          <a:xfrm>
            <a:off x="2566335" y="1877635"/>
            <a:ext cx="457186" cy="47105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12700"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84" name="Shape 584"/>
          <p:cNvSpPr/>
          <p:nvPr/>
        </p:nvSpPr>
        <p:spPr>
          <a:xfrm>
            <a:off x="7197934" y="1877635"/>
            <a:ext cx="457185" cy="47105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12700"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n w="9524">
                  <a:solidFill>
                    <a:srgbClr val="000000"/>
                  </a:solidFill>
                </a:ln>
              </a:defRPr>
            </a:pPr>
            <a:endParaRPr kumimoji="0" sz="1800" b="0" i="0" u="none" strike="noStrike" kern="0" cap="none" spc="0" normalizeH="0" baseline="0" noProof="0">
              <a:ln w="9524">
                <a:solidFill>
                  <a:srgbClr val="000000"/>
                </a:solidFill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85" name="Shape 585"/>
          <p:cNvSpPr/>
          <p:nvPr/>
        </p:nvSpPr>
        <p:spPr>
          <a:xfrm>
            <a:off x="4740678" y="1877635"/>
            <a:ext cx="457185" cy="47105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12700"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86" name="Shape 586"/>
          <p:cNvSpPr/>
          <p:nvPr/>
        </p:nvSpPr>
        <p:spPr>
          <a:xfrm>
            <a:off x="5417359" y="1165349"/>
            <a:ext cx="1450936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1600" b="1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Situated abroad</a:t>
            </a:r>
          </a:p>
        </p:txBody>
      </p:sp>
      <p:pic>
        <p:nvPicPr>
          <p:cNvPr id="3" name="Billed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417" y="271211"/>
            <a:ext cx="5345337" cy="3006752"/>
          </a:xfrm>
          <a:prstGeom prst="rect">
            <a:avLst/>
          </a:prstGeom>
        </p:spPr>
      </p:pic>
      <p:pic>
        <p:nvPicPr>
          <p:cNvPr id="6" name="Billed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5583" y="2748943"/>
            <a:ext cx="5391091" cy="3032489"/>
          </a:xfrm>
          <a:prstGeom prst="rect">
            <a:avLst/>
          </a:prstGeom>
        </p:spPr>
      </p:pic>
      <p:pic>
        <p:nvPicPr>
          <p:cNvPr id="32" name="Billede 31">
            <a:extLst>
              <a:ext uri="{FF2B5EF4-FFF2-40B4-BE49-F238E27FC236}">
                <a16:creationId xmlns:a16="http://schemas.microsoft.com/office/drawing/2014/main" id="{4E8F9DD0-E602-4985-A184-4EEACEBB5C1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5920155"/>
            <a:ext cx="2682240" cy="1062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52455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/>
          <p:nvPr/>
        </p:nvSpPr>
        <p:spPr>
          <a:xfrm>
            <a:off x="0" y="5888287"/>
            <a:ext cx="12192000" cy="159877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pic>
        <p:nvPicPr>
          <p:cNvPr id="554" name="image1.pdf"/>
          <p:cNvPicPr>
            <a:picLocks noChangeAspect="1"/>
          </p:cNvPicPr>
          <p:nvPr/>
        </p:nvPicPr>
        <p:blipFill>
          <a:blip r:embed="rId2">
            <a:extLst/>
          </a:blip>
          <a:srcRect t="4533"/>
          <a:stretch>
            <a:fillRect/>
          </a:stretch>
        </p:blipFill>
        <p:spPr>
          <a:xfrm>
            <a:off x="108450" y="6069105"/>
            <a:ext cx="1527716" cy="916016"/>
          </a:xfrm>
          <a:prstGeom prst="rect">
            <a:avLst/>
          </a:prstGeom>
          <a:ln w="12700">
            <a:miter lim="400000"/>
          </a:ln>
        </p:spPr>
      </p:pic>
      <p:sp>
        <p:nvSpPr>
          <p:cNvPr id="556" name="Shape 556"/>
          <p:cNvSpPr/>
          <p:nvPr/>
        </p:nvSpPr>
        <p:spPr>
          <a:xfrm>
            <a:off x="50637" y="81692"/>
            <a:ext cx="10243154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/>
            </a:pPr>
            <a:r>
              <a:rPr kumimoji="0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The </a:t>
            </a:r>
            <a:r>
              <a:rPr kumimoji="0" lang="da-DK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Lean Landing</a:t>
            </a:r>
            <a:r>
              <a:rPr lang="da-DK" sz="3600" b="1" noProof="0" dirty="0">
                <a:solidFill>
                  <a:sysClr val="windowText" lastClr="000000"/>
                </a:solidFill>
              </a:rPr>
              <a:t> </a:t>
            </a:r>
            <a:r>
              <a:rPr lang="da-DK" sz="3600" b="1" noProof="0" dirty="0" err="1">
                <a:solidFill>
                  <a:sysClr val="windowText" lastClr="000000"/>
                </a:solidFill>
              </a:rPr>
              <a:t>Programm</a:t>
            </a:r>
            <a:r>
              <a:rPr lang="da-DK" sz="3600" b="1" dirty="0">
                <a:solidFill>
                  <a:sysClr val="windowText" lastClr="000000"/>
                </a:solidFill>
              </a:rPr>
              <a:t>e </a:t>
            </a:r>
            <a:endParaRPr kumimoji="0" sz="3600" b="1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559" name="Group 559"/>
          <p:cNvGrpSpPr/>
          <p:nvPr/>
        </p:nvGrpSpPr>
        <p:grpSpPr>
          <a:xfrm>
            <a:off x="904518" y="1602660"/>
            <a:ext cx="1508939" cy="1008113"/>
            <a:chOff x="0" y="0"/>
            <a:chExt cx="1508937" cy="1008112"/>
          </a:xfrm>
        </p:grpSpPr>
        <p:sp>
          <p:nvSpPr>
            <p:cNvPr id="557" name="Shape 557"/>
            <p:cNvSpPr/>
            <p:nvPr/>
          </p:nvSpPr>
          <p:spPr>
            <a:xfrm>
              <a:off x="-1" y="-1"/>
              <a:ext cx="1508939" cy="1008114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8" name="Shape 558"/>
            <p:cNvSpPr/>
            <p:nvPr/>
          </p:nvSpPr>
          <p:spPr>
            <a:xfrm>
              <a:off x="-1" y="350386"/>
              <a:ext cx="1508939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/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What do you need</a:t>
              </a:r>
            </a:p>
          </p:txBody>
        </p:sp>
      </p:grpSp>
      <p:grpSp>
        <p:nvGrpSpPr>
          <p:cNvPr id="562" name="Group 562"/>
          <p:cNvGrpSpPr/>
          <p:nvPr/>
        </p:nvGrpSpPr>
        <p:grpSpPr>
          <a:xfrm>
            <a:off x="910077" y="2805665"/>
            <a:ext cx="1508939" cy="2898141"/>
            <a:chOff x="0" y="0"/>
            <a:chExt cx="1508937" cy="2898139"/>
          </a:xfrm>
        </p:grpSpPr>
        <p:sp>
          <p:nvSpPr>
            <p:cNvPr id="560" name="Shape 560"/>
            <p:cNvSpPr/>
            <p:nvPr/>
          </p:nvSpPr>
          <p:spPr>
            <a:xfrm>
              <a:off x="0" y="0"/>
              <a:ext cx="1508938" cy="205320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1" name="Shape 561"/>
            <p:cNvSpPr/>
            <p:nvPr/>
          </p:nvSpPr>
          <p:spPr>
            <a:xfrm>
              <a:off x="0" y="0"/>
              <a:ext cx="1508938" cy="28981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r>
                <a:rPr kumimoji="0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Which partnerships/</a:t>
              </a:r>
              <a:br>
                <a:rPr kumimoji="0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</a:br>
              <a:r>
                <a:rPr kumimoji="0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customers are you looking for?</a:t>
              </a: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r>
                <a:rPr kumimoji="0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What does your Lean Landing look like?</a:t>
              </a: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563" name="Shape 563"/>
          <p:cNvSpPr/>
          <p:nvPr/>
        </p:nvSpPr>
        <p:spPr>
          <a:xfrm>
            <a:off x="882024" y="1165349"/>
            <a:ext cx="1553925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1600" b="1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Situated at home</a:t>
            </a:r>
          </a:p>
        </p:txBody>
      </p:sp>
      <p:grpSp>
        <p:nvGrpSpPr>
          <p:cNvPr id="566" name="Group 566"/>
          <p:cNvGrpSpPr/>
          <p:nvPr/>
        </p:nvGrpSpPr>
        <p:grpSpPr>
          <a:xfrm>
            <a:off x="7831576" y="1602660"/>
            <a:ext cx="1789168" cy="1014560"/>
            <a:chOff x="0" y="0"/>
            <a:chExt cx="1789166" cy="1014559"/>
          </a:xfrm>
        </p:grpSpPr>
        <p:sp>
          <p:nvSpPr>
            <p:cNvPr id="564" name="Shape 564"/>
            <p:cNvSpPr/>
            <p:nvPr/>
          </p:nvSpPr>
          <p:spPr>
            <a:xfrm>
              <a:off x="0" y="-1"/>
              <a:ext cx="1789167" cy="1014561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565" name="Shape 565"/>
            <p:cNvSpPr/>
            <p:nvPr/>
          </p:nvSpPr>
          <p:spPr>
            <a:xfrm>
              <a:off x="0" y="353609"/>
              <a:ext cx="1789167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/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Settling in the market</a:t>
              </a:r>
            </a:p>
          </p:txBody>
        </p:sp>
      </p:grpSp>
      <p:grpSp>
        <p:nvGrpSpPr>
          <p:cNvPr id="569" name="Group 569"/>
          <p:cNvGrpSpPr/>
          <p:nvPr/>
        </p:nvGrpSpPr>
        <p:grpSpPr>
          <a:xfrm>
            <a:off x="3176401" y="1609107"/>
            <a:ext cx="1465736" cy="1008113"/>
            <a:chOff x="0" y="0"/>
            <a:chExt cx="1465734" cy="1008112"/>
          </a:xfrm>
        </p:grpSpPr>
        <p:sp>
          <p:nvSpPr>
            <p:cNvPr id="567" name="Shape 567"/>
            <p:cNvSpPr/>
            <p:nvPr/>
          </p:nvSpPr>
          <p:spPr>
            <a:xfrm>
              <a:off x="0" y="-1"/>
              <a:ext cx="1465735" cy="1008114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8" name="Shape 568"/>
            <p:cNvSpPr/>
            <p:nvPr/>
          </p:nvSpPr>
          <p:spPr>
            <a:xfrm>
              <a:off x="0" y="350386"/>
              <a:ext cx="1465735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/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Getting out there </a:t>
              </a:r>
            </a:p>
          </p:txBody>
        </p:sp>
      </p:grpSp>
      <p:grpSp>
        <p:nvGrpSpPr>
          <p:cNvPr id="572" name="Group 572"/>
          <p:cNvGrpSpPr/>
          <p:nvPr/>
        </p:nvGrpSpPr>
        <p:grpSpPr>
          <a:xfrm>
            <a:off x="5350864" y="1602106"/>
            <a:ext cx="1771985" cy="1008113"/>
            <a:chOff x="0" y="0"/>
            <a:chExt cx="1771984" cy="1008112"/>
          </a:xfrm>
        </p:grpSpPr>
        <p:sp>
          <p:nvSpPr>
            <p:cNvPr id="570" name="Shape 570"/>
            <p:cNvSpPr/>
            <p:nvPr/>
          </p:nvSpPr>
          <p:spPr>
            <a:xfrm>
              <a:off x="-1" y="-1"/>
              <a:ext cx="1771986" cy="1008114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571" name="Shape 571"/>
            <p:cNvSpPr/>
            <p:nvPr/>
          </p:nvSpPr>
          <p:spPr>
            <a:xfrm>
              <a:off x="-1" y="350386"/>
              <a:ext cx="1771986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b="1"/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How to stay out there</a:t>
              </a:r>
            </a:p>
          </p:txBody>
        </p:sp>
      </p:grpSp>
      <p:grpSp>
        <p:nvGrpSpPr>
          <p:cNvPr id="575" name="Group 575"/>
          <p:cNvGrpSpPr/>
          <p:nvPr/>
        </p:nvGrpSpPr>
        <p:grpSpPr>
          <a:xfrm>
            <a:off x="3178025" y="2819129"/>
            <a:ext cx="1464112" cy="2039742"/>
            <a:chOff x="0" y="0"/>
            <a:chExt cx="1464110" cy="2039741"/>
          </a:xfrm>
        </p:grpSpPr>
        <p:sp>
          <p:nvSpPr>
            <p:cNvPr id="573" name="Shape 573"/>
            <p:cNvSpPr/>
            <p:nvPr/>
          </p:nvSpPr>
          <p:spPr>
            <a:xfrm>
              <a:off x="-1" y="-1"/>
              <a:ext cx="1464112" cy="203974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4" name="Shape 574"/>
            <p:cNvSpPr/>
            <p:nvPr/>
          </p:nvSpPr>
          <p:spPr>
            <a:xfrm>
              <a:off x="-1" y="-1"/>
              <a:ext cx="1464112" cy="1170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400"/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Physical meetings with potential customers and/or partners in the foreign market. </a:t>
              </a:r>
            </a:p>
          </p:txBody>
        </p:sp>
      </p:grpSp>
      <p:grpSp>
        <p:nvGrpSpPr>
          <p:cNvPr id="578" name="Group 578"/>
          <p:cNvGrpSpPr/>
          <p:nvPr/>
        </p:nvGrpSpPr>
        <p:grpSpPr>
          <a:xfrm>
            <a:off x="5350864" y="2805668"/>
            <a:ext cx="1771985" cy="2053204"/>
            <a:chOff x="0" y="0"/>
            <a:chExt cx="1771984" cy="2053202"/>
          </a:xfrm>
        </p:grpSpPr>
        <p:sp>
          <p:nvSpPr>
            <p:cNvPr id="576" name="Shape 576"/>
            <p:cNvSpPr/>
            <p:nvPr/>
          </p:nvSpPr>
          <p:spPr>
            <a:xfrm>
              <a:off x="-1" y="0"/>
              <a:ext cx="1771986" cy="205320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7" name="Shape 577"/>
            <p:cNvSpPr/>
            <p:nvPr/>
          </p:nvSpPr>
          <p:spPr>
            <a:xfrm>
              <a:off x="-1" y="0"/>
              <a:ext cx="1771986" cy="1818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r>
                <a:rPr kumimoji="0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Follow-up meetings with potential customers and/or partners.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r>
                <a:rPr kumimoji="0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Workshop about national/local business laws, culture etc.</a:t>
              </a:r>
            </a:p>
          </p:txBody>
        </p:sp>
      </p:grpSp>
      <p:grpSp>
        <p:nvGrpSpPr>
          <p:cNvPr id="581" name="Group 581"/>
          <p:cNvGrpSpPr/>
          <p:nvPr/>
        </p:nvGrpSpPr>
        <p:grpSpPr>
          <a:xfrm>
            <a:off x="7831576" y="2819129"/>
            <a:ext cx="1776615" cy="2039740"/>
            <a:chOff x="0" y="0"/>
            <a:chExt cx="1776614" cy="2039739"/>
          </a:xfrm>
        </p:grpSpPr>
        <p:sp>
          <p:nvSpPr>
            <p:cNvPr id="579" name="Shape 579"/>
            <p:cNvSpPr/>
            <p:nvPr/>
          </p:nvSpPr>
          <p:spPr>
            <a:xfrm>
              <a:off x="-1" y="-1"/>
              <a:ext cx="1776616" cy="2039741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0" name="Shape 580"/>
            <p:cNvSpPr/>
            <p:nvPr/>
          </p:nvSpPr>
          <p:spPr>
            <a:xfrm>
              <a:off x="-1" y="-1"/>
              <a:ext cx="1776616" cy="2034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r>
                <a:rPr kumimoji="0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Make agreements with customers and/or partners. 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r>
                <a:rPr kumimoji="0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Development of entrepreneurial internationalisation strategy.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/>
              </a:pPr>
              <a:r>
                <a:rPr kumimoji="0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  </a:t>
              </a:r>
            </a:p>
          </p:txBody>
        </p:sp>
      </p:grpSp>
      <p:sp>
        <p:nvSpPr>
          <p:cNvPr id="582" name="Shape 582"/>
          <p:cNvSpPr/>
          <p:nvPr/>
        </p:nvSpPr>
        <p:spPr>
          <a:xfrm>
            <a:off x="3191201" y="1175842"/>
            <a:ext cx="1450937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1600" b="1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Situated abroad</a:t>
            </a:r>
          </a:p>
        </p:txBody>
      </p:sp>
      <p:sp>
        <p:nvSpPr>
          <p:cNvPr id="583" name="Shape 583"/>
          <p:cNvSpPr/>
          <p:nvPr/>
        </p:nvSpPr>
        <p:spPr>
          <a:xfrm>
            <a:off x="2566335" y="1877635"/>
            <a:ext cx="457186" cy="47105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12700"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84" name="Shape 584"/>
          <p:cNvSpPr/>
          <p:nvPr/>
        </p:nvSpPr>
        <p:spPr>
          <a:xfrm>
            <a:off x="7197934" y="1877635"/>
            <a:ext cx="457185" cy="47105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12700"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n w="9524">
                  <a:solidFill>
                    <a:srgbClr val="000000"/>
                  </a:solidFill>
                </a:ln>
              </a:defRPr>
            </a:pPr>
            <a:endParaRPr kumimoji="0" sz="1800" b="0" i="0" u="none" strike="noStrike" kern="0" cap="none" spc="0" normalizeH="0" baseline="0" noProof="0">
              <a:ln w="9524">
                <a:solidFill>
                  <a:srgbClr val="000000"/>
                </a:solidFill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85" name="Shape 585"/>
          <p:cNvSpPr/>
          <p:nvPr/>
        </p:nvSpPr>
        <p:spPr>
          <a:xfrm>
            <a:off x="4740678" y="1877635"/>
            <a:ext cx="457185" cy="47105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12700"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86" name="Shape 586"/>
          <p:cNvSpPr/>
          <p:nvPr/>
        </p:nvSpPr>
        <p:spPr>
          <a:xfrm>
            <a:off x="5417359" y="1165349"/>
            <a:ext cx="1450936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1600" b="1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Situated abroad</a:t>
            </a:r>
          </a:p>
        </p:txBody>
      </p:sp>
      <p:sp>
        <p:nvSpPr>
          <p:cNvPr id="587" name="Shape 587"/>
          <p:cNvSpPr/>
          <p:nvPr/>
        </p:nvSpPr>
        <p:spPr>
          <a:xfrm>
            <a:off x="7986701" y="1165349"/>
            <a:ext cx="1450936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1600" b="1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Situated abroad</a:t>
            </a:r>
          </a:p>
        </p:txBody>
      </p:sp>
      <p:pic>
        <p:nvPicPr>
          <p:cNvPr id="37" name="Billede 3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48"/>
          <a:stretch/>
        </p:blipFill>
        <p:spPr>
          <a:xfrm>
            <a:off x="9993086" y="374259"/>
            <a:ext cx="2942715" cy="3006752"/>
          </a:xfrm>
          <a:prstGeom prst="rect">
            <a:avLst/>
          </a:prstGeom>
        </p:spPr>
      </p:pic>
      <p:pic>
        <p:nvPicPr>
          <p:cNvPr id="2" name="Billed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0773" y="2838331"/>
            <a:ext cx="4197355" cy="2361012"/>
          </a:xfrm>
          <a:prstGeom prst="rect">
            <a:avLst/>
          </a:prstGeom>
        </p:spPr>
      </p:pic>
      <p:pic>
        <p:nvPicPr>
          <p:cNvPr id="39" name="Billede 38">
            <a:extLst>
              <a:ext uri="{FF2B5EF4-FFF2-40B4-BE49-F238E27FC236}">
                <a16:creationId xmlns:a16="http://schemas.microsoft.com/office/drawing/2014/main" id="{C6DF265B-734F-4EF5-A178-B8B4DF5ED36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5897901"/>
            <a:ext cx="2682240" cy="1062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721305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/>
          <p:nvPr/>
        </p:nvSpPr>
        <p:spPr>
          <a:xfrm>
            <a:off x="0" y="5795889"/>
            <a:ext cx="12192000" cy="106211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11" name="Shape 511"/>
          <p:cNvSpPr/>
          <p:nvPr/>
        </p:nvSpPr>
        <p:spPr>
          <a:xfrm>
            <a:off x="3020967" y="109090"/>
            <a:ext cx="6150066" cy="892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5200" b="1">
                <a:solidFill>
                  <a:srgbClr val="FFFFFF"/>
                </a:solidFill>
              </a:defRPr>
            </a:pPr>
            <a:r>
              <a:rPr lang="da-DK" dirty="0" err="1">
                <a:solidFill>
                  <a:schemeClr val="tx1"/>
                </a:solidFill>
              </a:rPr>
              <a:t>Want</a:t>
            </a:r>
            <a:r>
              <a:rPr lang="da-DK" dirty="0">
                <a:solidFill>
                  <a:schemeClr val="tx1"/>
                </a:solidFill>
              </a:rPr>
              <a:t> to </a:t>
            </a:r>
            <a:r>
              <a:rPr lang="da-DK" dirty="0" err="1">
                <a:solidFill>
                  <a:schemeClr val="tx1"/>
                </a:solidFill>
              </a:rPr>
              <a:t>join</a:t>
            </a:r>
            <a:r>
              <a:rPr lang="da-DK" dirty="0">
                <a:solidFill>
                  <a:schemeClr val="tx1"/>
                </a:solidFill>
              </a:rPr>
              <a:t>?</a:t>
            </a:r>
            <a:endParaRPr dirty="0">
              <a:solidFill>
                <a:schemeClr val="tx1"/>
              </a:solidFill>
            </a:endParaRPr>
          </a:p>
        </p:txBody>
      </p:sp>
      <p:pic>
        <p:nvPicPr>
          <p:cNvPr id="509" name="image1.pdf"/>
          <p:cNvPicPr>
            <a:picLocks noChangeAspect="1"/>
          </p:cNvPicPr>
          <p:nvPr/>
        </p:nvPicPr>
        <p:blipFill rotWithShape="1">
          <a:blip r:embed="rId2">
            <a:extLst/>
          </a:blip>
          <a:srcRect t="9578"/>
          <a:stretch/>
        </p:blipFill>
        <p:spPr>
          <a:xfrm>
            <a:off x="0" y="5910341"/>
            <a:ext cx="1668683" cy="9476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Billed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763" y="283388"/>
            <a:ext cx="7718474" cy="4341642"/>
          </a:xfrm>
          <a:prstGeom prst="rect">
            <a:avLst/>
          </a:prstGeom>
        </p:spPr>
      </p:pic>
      <p:sp>
        <p:nvSpPr>
          <p:cNvPr id="7" name="Shape 511"/>
          <p:cNvSpPr/>
          <p:nvPr/>
        </p:nvSpPr>
        <p:spPr>
          <a:xfrm>
            <a:off x="2444192" y="4271741"/>
            <a:ext cx="7417260" cy="187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ctr">
              <a:defRPr sz="5200" b="1">
                <a:solidFill>
                  <a:srgbClr val="FFFFFF"/>
                </a:solidFill>
              </a:defRPr>
            </a:pPr>
            <a:r>
              <a:rPr lang="da-DK" sz="3200" dirty="0">
                <a:solidFill>
                  <a:schemeClr val="tx1"/>
                </a:solidFill>
                <a:hlinkClick r:id="rId4"/>
              </a:rPr>
              <a:t>www.northsearegion.eu/</a:t>
            </a:r>
            <a:br>
              <a:rPr lang="da-DK" sz="3200" dirty="0">
                <a:solidFill>
                  <a:schemeClr val="tx1"/>
                </a:solidFill>
                <a:hlinkClick r:id="rId4"/>
              </a:rPr>
            </a:br>
            <a:r>
              <a:rPr lang="da-DK" sz="3200" dirty="0" err="1">
                <a:solidFill>
                  <a:schemeClr val="tx1"/>
                </a:solidFill>
                <a:hlinkClick r:id="rId4"/>
              </a:rPr>
              <a:t>lean</a:t>
            </a:r>
            <a:r>
              <a:rPr lang="da-DK" sz="3200" dirty="0">
                <a:solidFill>
                  <a:schemeClr val="tx1"/>
                </a:solidFill>
                <a:hlinkClick r:id="rId4"/>
              </a:rPr>
              <a:t>-landing</a:t>
            </a:r>
            <a:endParaRPr lang="da-DK" sz="3200" dirty="0">
              <a:solidFill>
                <a:schemeClr val="tx1"/>
              </a:solidFill>
            </a:endParaRPr>
          </a:p>
          <a:p>
            <a:pPr algn="ctr">
              <a:defRPr sz="5200" b="1">
                <a:solidFill>
                  <a:srgbClr val="FFFFFF"/>
                </a:solidFill>
              </a:defRPr>
            </a:pPr>
            <a:r>
              <a:rPr lang="da-DK" dirty="0">
                <a:solidFill>
                  <a:schemeClr val="tx1"/>
                </a:solidFill>
              </a:rPr>
              <a:t> </a:t>
            </a:r>
            <a:endParaRPr dirty="0">
              <a:solidFill>
                <a:schemeClr val="tx1"/>
              </a:solidFill>
            </a:endParaRPr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1551D86C-5E51-4C56-863F-5D52DB5155A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5795833"/>
            <a:ext cx="2682240" cy="1062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56377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 Theme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334</Words>
  <Application>Microsoft Office PowerPoint</Application>
  <PresentationFormat>Widescreen</PresentationFormat>
  <Paragraphs>93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9</vt:i4>
      </vt:variant>
    </vt:vector>
  </HeadingPairs>
  <TitlesOfParts>
    <vt:vector size="15" baseType="lpstr">
      <vt:lpstr>Arial</vt:lpstr>
      <vt:lpstr>Arial Unicode MS</vt:lpstr>
      <vt:lpstr>Calibri</vt:lpstr>
      <vt:lpstr>Helvetica</vt:lpstr>
      <vt:lpstr>Office Theme</vt:lpstr>
      <vt:lpstr>1_Office Theme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Søren Berg Jørgensen</dc:creator>
  <cp:lastModifiedBy>Søren Berg Jørgensen</cp:lastModifiedBy>
  <cp:revision>18</cp:revision>
  <dcterms:modified xsi:type="dcterms:W3CDTF">2018-05-31T08:52:40Z</dcterms:modified>
</cp:coreProperties>
</file>