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8" r:id="rId2"/>
    <p:sldId id="487" r:id="rId3"/>
    <p:sldId id="489" r:id="rId4"/>
    <p:sldId id="478" r:id="rId5"/>
    <p:sldId id="494" r:id="rId6"/>
    <p:sldId id="512" r:id="rId7"/>
    <p:sldId id="495" r:id="rId8"/>
    <p:sldId id="513" r:id="rId9"/>
    <p:sldId id="514" r:id="rId10"/>
    <p:sldId id="515" r:id="rId11"/>
    <p:sldId id="516" r:id="rId12"/>
    <p:sldId id="498" r:id="rId13"/>
  </p:sldIdLst>
  <p:sldSz cx="9906000" cy="6858000" type="A4"/>
  <p:notesSz cx="6807200" cy="99393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1"/>
    <a:srgbClr val="009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96" d="100"/>
          <a:sy n="96" d="100"/>
        </p:scale>
        <p:origin x="102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2AD62443-7613-4227-9EFF-FE8DE4BFC1E0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B7CD2F56-4F4A-4B48-8FC7-8026A43F52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7688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FF3A22BB-676C-480D-B166-CDEA16CC29BD}" type="datetimeFigureOut">
              <a:rPr lang="nl-BE" smtClean="0"/>
              <a:t>25/04/2018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6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F5892370-DBA9-4D41-BC78-38F60E0DAC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4064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44688" y="274638"/>
            <a:ext cx="5516347" cy="8501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HIER KOMT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472" y="1196752"/>
            <a:ext cx="9505056" cy="388639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0"/>
          </p:nvPr>
        </p:nvSpPr>
        <p:spPr>
          <a:xfrm>
            <a:off x="200472" y="1700808"/>
            <a:ext cx="9505056" cy="49685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0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84648" y="274638"/>
            <a:ext cx="6120680" cy="85010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HIER KOMT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0472" y="1535113"/>
            <a:ext cx="4671698" cy="30971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00472" y="1988840"/>
            <a:ext cx="4671698" cy="468051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0" y="1535113"/>
            <a:ext cx="4601409" cy="30971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0" y="1988840"/>
            <a:ext cx="4601409" cy="468051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68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E2A06E14-5C58-BC4D-92F5-AC58D7F21B03}" type="datetimeFigureOut">
              <a:rPr lang="da-DK" smtClean="0"/>
              <a:t>25-04-2018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97DEE54-4312-CD45-B232-B1A8DF337F8E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57" y="6011671"/>
            <a:ext cx="1646106" cy="70980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3" y="5789245"/>
            <a:ext cx="1705785" cy="104971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35" y="5990142"/>
            <a:ext cx="634337" cy="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2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56656" y="274638"/>
            <a:ext cx="5804379" cy="8501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KOMT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0472" y="1340768"/>
            <a:ext cx="9505056" cy="5328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66041"/>
            <a:ext cx="1756461" cy="614687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9129464" y="666936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7BAED40-8D06-413E-86BC-98D40D52FA78}" type="slidenum">
              <a:rPr lang="nl-BE" sz="1000" smtClean="0"/>
              <a:t>‹nr.›</a:t>
            </a:fld>
            <a:endParaRPr lang="nl-BE" sz="1000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262711"/>
            <a:ext cx="1728192" cy="8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im.stubbe@portofoostende.be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searegion.eu/dual-port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northsearegion.eu/dual-port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Tijdelijke aanduiding voor inhoud 7"/>
          <p:cNvSpPr txBox="1">
            <a:spLocks/>
          </p:cNvSpPr>
          <p:nvPr/>
        </p:nvSpPr>
        <p:spPr>
          <a:xfrm>
            <a:off x="128464" y="6453336"/>
            <a:ext cx="9693470" cy="109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baseline="30000" dirty="0"/>
          </a:p>
        </p:txBody>
      </p:sp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6321152" y="6381328"/>
            <a:ext cx="3500782" cy="36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l-BE" sz="2000" b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76672"/>
            <a:ext cx="2554224" cy="127406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28464" y="589070"/>
            <a:ext cx="2376264" cy="89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0" y="695166"/>
            <a:ext cx="2038984" cy="6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56398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82050" y="1659583"/>
            <a:ext cx="7805245" cy="3889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7. Marine aqua industries :</a:t>
            </a: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4424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3. Ports of the future : challenges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4E4F3C1-4377-482D-9E5C-C528AC87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28" y="1659583"/>
            <a:ext cx="3619331" cy="17526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7C88AB0-28F4-4FE9-8AE8-9616F5060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29" y="3569642"/>
            <a:ext cx="361933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56398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82050" y="1659583"/>
            <a:ext cx="7805245" cy="3889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8. Energy efficiency and 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Low carbon solutions  :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Smart Led Light in ports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(nozonsolar)</a:t>
            </a: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4424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3. Ports of the future : challenges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E9F1B0-6061-44E6-A3BE-EF4B8C7F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4" y="1659583"/>
            <a:ext cx="2663952" cy="32892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195456-18EC-4767-9EEF-9351525EA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5" y="1659581"/>
            <a:ext cx="2752265" cy="32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074" y="-27466"/>
            <a:ext cx="9447473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38418"/>
            <a:ext cx="2554224" cy="108462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28464" y="589070"/>
            <a:ext cx="2376264" cy="89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0" y="695166"/>
            <a:ext cx="2038984" cy="677220"/>
          </a:xfrm>
          <a:prstGeom prst="rect">
            <a:avLst/>
          </a:prstGeom>
        </p:spPr>
      </p:pic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344488" y="5554887"/>
            <a:ext cx="9405438" cy="10463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baseline="30000" dirty="0"/>
          </a:p>
          <a:p>
            <a:pPr algn="ctr"/>
            <a:r>
              <a:rPr lang="en-GB" b="1" baseline="30000" dirty="0"/>
              <a:t>Thank you for your attention</a:t>
            </a:r>
          </a:p>
          <a:p>
            <a:endParaRPr lang="en-GB" b="1" baseline="30000" dirty="0"/>
          </a:p>
          <a:p>
            <a:r>
              <a:rPr lang="en-GB" b="1" baseline="30000" dirty="0"/>
              <a:t>		Contact : </a:t>
            </a:r>
            <a:r>
              <a:rPr lang="en-GB" b="1" baseline="30000" dirty="0">
                <a:hlinkClick r:id="rId5"/>
              </a:rPr>
              <a:t>wim.stubbe@portofoostende.be</a:t>
            </a:r>
            <a:r>
              <a:rPr lang="en-GB" b="1" baseline="30000" dirty="0"/>
              <a:t>  or + 32 487 548 768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152800" y="438418"/>
            <a:ext cx="3356107" cy="104636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BE" dirty="0">
                <a:solidFill>
                  <a:schemeClr val="bg1"/>
                </a:solidFill>
              </a:rPr>
              <a:t>SME Ports of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future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33104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58757" y="2348881"/>
            <a:ext cx="7805245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From SME PORTS  to SME Ports of the future: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OCEAN CHALLENGE - PORTS OF THE FUTURE 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Hack Belgium  - Brussel  26.04.2018 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1077020"/>
          </a:xfrm>
        </p:spPr>
        <p:txBody>
          <a:bodyPr/>
          <a:lstStyle/>
          <a:p>
            <a:r>
              <a:rPr lang="en-GB" dirty="0">
                <a:solidFill>
                  <a:srgbClr val="1E5794"/>
                </a:solidFill>
                <a:latin typeface="Avenir Next Medium" charset="0"/>
                <a:ea typeface="Avenir Next Medium" charset="0"/>
                <a:cs typeface="Avenir Next Medium" charset="0"/>
              </a:rPr>
              <a:t>DUAL Ports </a:t>
            </a:r>
            <a:endParaRPr lang="en-GB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33104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58757" y="2348880"/>
            <a:ext cx="7805245" cy="27363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eriod"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Situation of SME Ports in Europe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2. SME Port : Port of Oostende – today and tomorrow 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3. Ports of the future</a:t>
            </a:r>
          </a:p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1077020"/>
          </a:xfrm>
        </p:spPr>
        <p:txBody>
          <a:bodyPr/>
          <a:lstStyle/>
          <a:p>
            <a:r>
              <a:rPr lang="en-GB" dirty="0">
                <a:solidFill>
                  <a:srgbClr val="1E5794"/>
                </a:solidFill>
                <a:latin typeface="Avenir Next Medium" charset="0"/>
                <a:ea typeface="Avenir Next Medium" charset="0"/>
                <a:cs typeface="Avenir Next Medium" charset="0"/>
              </a:rPr>
              <a:t>DUAL Ports </a:t>
            </a:r>
            <a:endParaRPr lang="en-GB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4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4" y="1628800"/>
            <a:ext cx="9359900" cy="504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Situation of 1250 SME Ports in Europe :</a:t>
            </a:r>
            <a:br>
              <a:rPr lang="en-US" sz="2000" dirty="0"/>
            </a:br>
            <a:r>
              <a:rPr lang="en-US" sz="2000" dirty="0"/>
              <a:t>SME port are</a:t>
            </a:r>
            <a:endParaRPr lang="nl-BE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584848" y="1772816"/>
            <a:ext cx="5904656" cy="4320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dirty="0"/>
              <a:t>NOT ONLY:  Center of logistic functions in the region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idx="10"/>
          </p:nvPr>
        </p:nvSpPr>
        <p:spPr>
          <a:xfrm>
            <a:off x="3512840" y="4653136"/>
            <a:ext cx="5985250" cy="151216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dirty="0"/>
              <a:t>BUT CAN ALSO BE: </a:t>
            </a:r>
          </a:p>
          <a:p>
            <a:r>
              <a:rPr lang="en-US" sz="2000" dirty="0"/>
              <a:t>- Center for creating </a:t>
            </a:r>
            <a:r>
              <a:rPr lang="en-US" sz="2000" u="sng" dirty="0"/>
              <a:t>economic added value</a:t>
            </a:r>
          </a:p>
          <a:p>
            <a:r>
              <a:rPr lang="en-US" sz="2000" dirty="0"/>
              <a:t>- Center for pooling of </a:t>
            </a:r>
            <a:r>
              <a:rPr lang="en-US" sz="2000" u="sng" dirty="0"/>
              <a:t>maritime skills and competences</a:t>
            </a:r>
          </a:p>
          <a:p>
            <a:r>
              <a:rPr lang="en-US" sz="2000" dirty="0"/>
              <a:t>- Center for innovation as to </a:t>
            </a:r>
            <a:r>
              <a:rPr lang="en-US" sz="2000" u="sng" dirty="0"/>
              <a:t>blue industry</a:t>
            </a:r>
            <a:endParaRPr lang="nl-BE" sz="2000" u="sng" dirty="0"/>
          </a:p>
        </p:txBody>
      </p:sp>
    </p:spTree>
    <p:extLst>
      <p:ext uri="{BB962C8B-B14F-4D97-AF65-F5344CB8AC3E}">
        <p14:creationId xmlns:p14="http://schemas.microsoft.com/office/powerpoint/2010/main" val="34691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6" y="1628800"/>
            <a:ext cx="9359900" cy="504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672" y="274638"/>
            <a:ext cx="6048672" cy="1210146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1. Obstacles and threats for the SME ports </a:t>
            </a:r>
            <a:endParaRPr lang="nl-BE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44488" y="4365104"/>
            <a:ext cx="8496944" cy="2218258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- Limited Financial power – access to finances / limited resources and competences</a:t>
            </a:r>
          </a:p>
          <a:p>
            <a:pPr>
              <a:spcBef>
                <a:spcPts val="300"/>
              </a:spcBef>
            </a:pPr>
            <a:r>
              <a:rPr lang="en-US" dirty="0"/>
              <a:t>- Isolation , lack of visibility and communication competences</a:t>
            </a:r>
          </a:p>
          <a:p>
            <a:pPr>
              <a:spcBef>
                <a:spcPts val="300"/>
              </a:spcBef>
            </a:pPr>
            <a:r>
              <a:rPr lang="en-US" dirty="0"/>
              <a:t>- Pressure on revenue and costs</a:t>
            </a:r>
          </a:p>
          <a:p>
            <a:pPr>
              <a:spcBef>
                <a:spcPts val="300"/>
              </a:spcBef>
            </a:pPr>
            <a:r>
              <a:rPr lang="en-US" dirty="0"/>
              <a:t>- Limited management capacities within SME ports &amp; over-</a:t>
            </a:r>
            <a:r>
              <a:rPr lang="en-US" dirty="0" err="1"/>
              <a:t>regularitis</a:t>
            </a:r>
            <a:r>
              <a:rPr lang="en-US" dirty="0"/>
              <a:t> (complexity)</a:t>
            </a:r>
          </a:p>
          <a:p>
            <a:pPr>
              <a:spcBef>
                <a:spcPts val="300"/>
              </a:spcBef>
            </a:pPr>
            <a:r>
              <a:rPr lang="en-US" dirty="0"/>
              <a:t>- Politics/Administration: the hunger for short term wins / one dimensional classification (TON-fixation instead of Added value)</a:t>
            </a:r>
          </a:p>
          <a:p>
            <a:pPr>
              <a:spcBef>
                <a:spcPts val="300"/>
              </a:spcBef>
            </a:pPr>
            <a:r>
              <a:rPr lang="en-US" dirty="0"/>
              <a:t>- Pressure of real estate</a:t>
            </a:r>
          </a:p>
          <a:p>
            <a:pPr>
              <a:spcBef>
                <a:spcPts val="300"/>
              </a:spcBef>
            </a:pPr>
            <a:r>
              <a:rPr lang="en-US" dirty="0"/>
              <a:t>- Energy transition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7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15EC29-2910-40DF-A1E5-87D60B45B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1052736"/>
            <a:ext cx="9144000" cy="5544616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841715" y="5602960"/>
            <a:ext cx="8676456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3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3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58757" y="2348880"/>
            <a:ext cx="7805245" cy="33199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>
              <a:buFontTx/>
              <a:buChar char="-"/>
            </a:pPr>
            <a:r>
              <a:rPr lang="da-DK" sz="16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Offshore renewable energy : wind, wave and tidal </a:t>
            </a:r>
          </a:p>
          <a:p>
            <a:pPr>
              <a:buFontTx/>
              <a:buChar char="-"/>
            </a:pPr>
            <a:r>
              <a:rPr lang="da-DK" sz="16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Traditional logistic operations : RoRo, bulk, project cargo, cruises</a:t>
            </a:r>
          </a:p>
          <a:p>
            <a:pPr>
              <a:buFontTx/>
              <a:buChar char="-"/>
            </a:pPr>
            <a:r>
              <a:rPr lang="da-DK" sz="16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Innovation with SME ports:  Dual Ports, PECS, </a:t>
            </a:r>
          </a:p>
          <a:p>
            <a:pPr>
              <a:buFontTx/>
              <a:buChar char="-"/>
            </a:pPr>
            <a:r>
              <a:rPr lang="da-DK" sz="16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Innovation with research institutions: Greenbridge, centre for renewable energy and blue industry</a:t>
            </a: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 , wave and towing tank 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761206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92D050"/>
                </a:solidFill>
                <a:latin typeface="Avenir Next" charset="0"/>
                <a:ea typeface="Avenir Next" charset="0"/>
                <a:cs typeface="Avenir Next" charset="0"/>
              </a:rPr>
              <a:t>2. SME Port of Oostende : today and tomorrow</a:t>
            </a:r>
            <a:br>
              <a:rPr lang="da-DK" sz="2000" dirty="0">
                <a:solidFill>
                  <a:srgbClr val="92D050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n-GB" sz="2000" dirty="0">
              <a:solidFill>
                <a:srgbClr val="92D050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7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56398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58757" y="1699592"/>
            <a:ext cx="7805245" cy="3889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1. Energy propulsion of shipping:</a:t>
            </a:r>
          </a:p>
          <a:p>
            <a:pPr>
              <a:buFontTx/>
              <a:buChar char="-"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CNG/LNG</a:t>
            </a:r>
          </a:p>
          <a:p>
            <a:pPr>
              <a:buFontTx/>
              <a:buChar char="-"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H2</a:t>
            </a:r>
          </a:p>
          <a:p>
            <a:pPr>
              <a:buFontTx/>
              <a:buChar char="-"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Wind propulsed (H2 related) 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r>
              <a:rPr lang="da-DK" sz="1463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2</a:t>
            </a: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. Autonomous shipping 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Smart logistic servicing at sea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4424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3. Ports of the future : challenges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57A8B74-0E4A-4FED-B864-B2DEFF09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1699592"/>
            <a:ext cx="3456384" cy="158539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0B72B2-442A-4A0E-84A2-14DE4EBB1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3495314"/>
            <a:ext cx="345638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56398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82050" y="1659583"/>
            <a:ext cx="7805245" cy="3889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3. Autonomous servicing in ports :</a:t>
            </a:r>
          </a:p>
          <a:p>
            <a:pPr marL="0" indent="0">
              <a:buNone/>
            </a:pPr>
            <a:r>
              <a:rPr lang="da-DK" sz="1463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INTRADE </a:t>
            </a: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 startAt="4"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Autonomous pre and post 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Logistics 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4424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3. Ports of the future : challenges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6872BA-33E6-4504-8147-CE75E74AD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60" y="1625741"/>
            <a:ext cx="3389176" cy="18478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985C65-4787-4C1F-B6E3-D171B289A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60" y="3561153"/>
            <a:ext cx="338917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656398" y="5226330"/>
            <a:ext cx="8656551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DUAL Ports is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co-funded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by the North Sea Region Programme 2014-2020;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Eco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-innovation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</a:rPr>
              <a:t>priority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. </a:t>
            </a:r>
            <a:r>
              <a:rPr lang="da-DK" sz="1463" baseline="30000" dirty="0" err="1">
                <a:latin typeface="Avenir Next" charset="0"/>
                <a:ea typeface="Avenir Next" charset="0"/>
                <a:cs typeface="Avenir Next" charset="0"/>
                <a:hlinkClick r:id="rId2"/>
              </a:rPr>
              <a:t>www.northsearegion.eu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/dual-ports</a:t>
            </a:r>
            <a:r>
              <a:rPr lang="da-DK" sz="1463" baseline="30000" dirty="0">
                <a:latin typeface="Avenir Next" charset="0"/>
                <a:ea typeface="Avenir Next" charset="0"/>
                <a:cs typeface="Avenir Next" charset="0"/>
              </a:rPr>
              <a:t> J-No: 38-2-7-15</a:t>
            </a:r>
          </a:p>
          <a:p>
            <a:endParaRPr lang="da-DK" sz="1300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082050" y="1659583"/>
            <a:ext cx="7805245" cy="3889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5. Smart ports and smart port 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Equipment  :</a:t>
            </a: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6. Circular value chains  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1E5794"/>
                </a:solidFill>
                <a:latin typeface="Avenir Next" charset="0"/>
                <a:ea typeface="Avenir Next" charset="0"/>
                <a:cs typeface="Avenir Next" charset="0"/>
              </a:rPr>
              <a:t>Logistics </a:t>
            </a: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0" indent="0" algn="ctr">
              <a:buNone/>
            </a:pPr>
            <a:endParaRPr lang="da-DK" sz="1463" b="1" dirty="0">
              <a:solidFill>
                <a:srgbClr val="1E5794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4424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92D050"/>
                </a:solidFill>
                <a:latin typeface="Avenir Next Medium" charset="0"/>
                <a:ea typeface="Avenir Next Medium" charset="0"/>
                <a:cs typeface="Avenir Next Medium" charset="0"/>
              </a:rPr>
              <a:t>3. Ports of the future : challenges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F4539A-2918-4BC7-8ADD-2B0A31B9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60" y="1545265"/>
            <a:ext cx="3605200" cy="17384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28A7C3-E2D8-4EF6-BFC6-8186260B6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28" y="3455066"/>
            <a:ext cx="361933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49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aven &amp; rebo kleuren">
      <a:dk1>
        <a:sysClr val="windowText" lastClr="000000"/>
      </a:dk1>
      <a:lt1>
        <a:sysClr val="window" lastClr="FFFFFF"/>
      </a:lt1>
      <a:dk2>
        <a:srgbClr val="00519E"/>
      </a:dk2>
      <a:lt2>
        <a:srgbClr val="FFFFFF"/>
      </a:lt2>
      <a:accent1>
        <a:srgbClr val="005781"/>
      </a:accent1>
      <a:accent2>
        <a:srgbClr val="95C11F"/>
      </a:accent2>
      <a:accent3>
        <a:srgbClr val="00928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5026</TotalTime>
  <Words>565</Words>
  <Application>Microsoft Office PowerPoint</Application>
  <PresentationFormat>A4 (210 x 297 mm)</PresentationFormat>
  <Paragraphs>94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Avenir Next</vt:lpstr>
      <vt:lpstr>Avenir Next Medium</vt:lpstr>
      <vt:lpstr>Avenir Next Ultra Light</vt:lpstr>
      <vt:lpstr>Calibri</vt:lpstr>
      <vt:lpstr>Kantoorthema</vt:lpstr>
      <vt:lpstr>PowerPoint-presentatie</vt:lpstr>
      <vt:lpstr>DUAL Ports </vt:lpstr>
      <vt:lpstr>DUAL Ports </vt:lpstr>
      <vt:lpstr>1. Situation of 1250 SME Ports in Europe : SME port are</vt:lpstr>
      <vt:lpstr>1. Obstacles and threats for the SME ports </vt:lpstr>
      <vt:lpstr>2. SME Port of Oostende : today and tomorrow </vt:lpstr>
      <vt:lpstr>3. Ports of the future : challenges </vt:lpstr>
      <vt:lpstr>3. Ports of the future : challenges </vt:lpstr>
      <vt:lpstr>3. Ports of the future : challenges </vt:lpstr>
      <vt:lpstr>3. Ports of the future : challenges </vt:lpstr>
      <vt:lpstr>3. Ports of the future : challenges </vt:lpstr>
      <vt:lpstr>SME Ports of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 Martroye</dc:creator>
  <cp:lastModifiedBy>Wim Stubbe</cp:lastModifiedBy>
  <cp:revision>361</cp:revision>
  <cp:lastPrinted>2018-04-25T16:20:49Z</cp:lastPrinted>
  <dcterms:created xsi:type="dcterms:W3CDTF">2014-07-23T12:33:55Z</dcterms:created>
  <dcterms:modified xsi:type="dcterms:W3CDTF">2018-04-25T16:21:53Z</dcterms:modified>
</cp:coreProperties>
</file>