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69" r:id="rId2"/>
    <p:sldId id="265" r:id="rId3"/>
    <p:sldId id="266" r:id="rId4"/>
    <p:sldId id="267" r:id="rId5"/>
    <p:sldId id="268" r:id="rId6"/>
    <p:sldId id="273" r:id="rId7"/>
    <p:sldId id="274" r:id="rId8"/>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579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14"/>
    <p:restoredTop sz="93073"/>
  </p:normalViewPr>
  <p:slideViewPr>
    <p:cSldViewPr snapToGrid="0" snapToObjects="1">
      <p:cViewPr>
        <p:scale>
          <a:sx n="115" d="100"/>
          <a:sy n="115" d="100"/>
        </p:scale>
        <p:origin x="-8" y="-8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BBAF90-51A1-FF40-B05A-D541DF612F32}" type="datetimeFigureOut">
              <a:rPr lang="da-DK" smtClean="0"/>
              <a:t>22/10/2017</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42181B-B7F2-B044-9BD9-A8D5699823A1}" type="slidenum">
              <a:rPr lang="da-DK" smtClean="0"/>
              <a:t>‹nr.›</a:t>
            </a:fld>
            <a:endParaRPr lang="da-DK"/>
          </a:p>
        </p:txBody>
      </p:sp>
    </p:spTree>
    <p:extLst>
      <p:ext uri="{BB962C8B-B14F-4D97-AF65-F5344CB8AC3E}">
        <p14:creationId xmlns:p14="http://schemas.microsoft.com/office/powerpoint/2010/main" val="1787046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925921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idx="1"/>
          </p:nvPr>
        </p:nvSpPr>
        <p:spPr/>
        <p:txBody>
          <a:bodyPr/>
          <a:lstStyle/>
          <a:p>
            <a:pPr lvl="0"/>
            <a:r>
              <a:rPr lang="da-DK" dirty="0" smtClean="0"/>
              <a:t>Klik for at redigere teksttypografierne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10"/>
          </p:nvPr>
        </p:nvSpPr>
        <p:spPr>
          <a:xfrm>
            <a:off x="838200" y="6356350"/>
            <a:ext cx="2743200" cy="365125"/>
          </a:xfrm>
          <a:prstGeom prst="rect">
            <a:avLst/>
          </a:prstGeom>
        </p:spPr>
        <p:txBody>
          <a:bodyPr/>
          <a:lstStyle/>
          <a:p>
            <a:fld id="{E2A06E14-5C58-BC4D-92F5-AC58D7F21B03}" type="datetimeFigureOut">
              <a:rPr lang="da-DK" smtClean="0"/>
              <a:t>22/10/2017</a:t>
            </a:fld>
            <a:endParaRPr lang="da-DK"/>
          </a:p>
        </p:txBody>
      </p:sp>
      <p:sp>
        <p:nvSpPr>
          <p:cNvPr id="5" name="Pladsholder til sidefod 4"/>
          <p:cNvSpPr>
            <a:spLocks noGrp="1"/>
          </p:cNvSpPr>
          <p:nvPr>
            <p:ph type="ftr" sz="quarter" idx="11"/>
          </p:nvPr>
        </p:nvSpPr>
        <p:spPr>
          <a:xfrm>
            <a:off x="4038600" y="6356350"/>
            <a:ext cx="4114800" cy="365125"/>
          </a:xfrm>
          <a:prstGeom prst="rect">
            <a:avLst/>
          </a:prstGeom>
        </p:spPr>
        <p:txBody>
          <a:bodyPr/>
          <a:lstStyle/>
          <a:p>
            <a:endParaRPr lang="da-DK"/>
          </a:p>
        </p:txBody>
      </p:sp>
      <p:sp>
        <p:nvSpPr>
          <p:cNvPr id="6" name="Pladsholder til slidenummer 5"/>
          <p:cNvSpPr>
            <a:spLocks noGrp="1"/>
          </p:cNvSpPr>
          <p:nvPr>
            <p:ph type="sldNum" sz="quarter" idx="12"/>
          </p:nvPr>
        </p:nvSpPr>
        <p:spPr>
          <a:xfrm>
            <a:off x="8610600" y="6356350"/>
            <a:ext cx="2743200" cy="365125"/>
          </a:xfrm>
          <a:prstGeom prst="rect">
            <a:avLst/>
          </a:prstGeom>
        </p:spPr>
        <p:txBody>
          <a:bodyPr/>
          <a:lstStyle/>
          <a:p>
            <a:fld id="{F97DEE54-4312-CD45-B232-B1A8DF337F8E}" type="slidenum">
              <a:rPr lang="da-DK" smtClean="0"/>
              <a:t>‹nr.›</a:t>
            </a:fld>
            <a:endParaRPr lang="da-DK"/>
          </a:p>
        </p:txBody>
      </p:sp>
      <p:pic>
        <p:nvPicPr>
          <p:cNvPr id="10" name="Billed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27823" y="6011670"/>
            <a:ext cx="2025977" cy="709805"/>
          </a:xfrm>
          <a:prstGeom prst="rect">
            <a:avLst/>
          </a:prstGeom>
        </p:spPr>
      </p:pic>
      <p:pic>
        <p:nvPicPr>
          <p:cNvPr id="11" name="Billed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9813" y="5789245"/>
            <a:ext cx="2099428" cy="1049714"/>
          </a:xfrm>
          <a:prstGeom prst="rect">
            <a:avLst/>
          </a:prstGeom>
        </p:spPr>
      </p:pic>
      <p:pic>
        <p:nvPicPr>
          <p:cNvPr id="9" name="Billed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673890" y="5990142"/>
            <a:ext cx="780722" cy="780722"/>
          </a:xfrm>
          <a:prstGeom prst="rect">
            <a:avLst/>
          </a:prstGeom>
        </p:spPr>
      </p:pic>
    </p:spTree>
    <p:extLst>
      <p:ext uri="{BB962C8B-B14F-4D97-AF65-F5344CB8AC3E}">
        <p14:creationId xmlns:p14="http://schemas.microsoft.com/office/powerpoint/2010/main" val="47085688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idx="1"/>
          </p:nvPr>
        </p:nvSpPr>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a:xfrm>
            <a:off x="838200" y="6356350"/>
            <a:ext cx="2743200" cy="365125"/>
          </a:xfrm>
          <a:prstGeom prst="rect">
            <a:avLst/>
          </a:prstGeom>
        </p:spPr>
        <p:txBody>
          <a:bodyPr/>
          <a:lstStyle/>
          <a:p>
            <a:fld id="{E2A06E14-5C58-BC4D-92F5-AC58D7F21B03}" type="datetimeFigureOut">
              <a:rPr lang="da-DK" smtClean="0"/>
              <a:t>22/10/2017</a:t>
            </a:fld>
            <a:endParaRPr lang="da-DK"/>
          </a:p>
        </p:txBody>
      </p:sp>
      <p:sp>
        <p:nvSpPr>
          <p:cNvPr id="5" name="Pladsholder til sidefod 4"/>
          <p:cNvSpPr>
            <a:spLocks noGrp="1"/>
          </p:cNvSpPr>
          <p:nvPr>
            <p:ph type="ftr" sz="quarter" idx="11"/>
          </p:nvPr>
        </p:nvSpPr>
        <p:spPr>
          <a:xfrm>
            <a:off x="4038600" y="6356350"/>
            <a:ext cx="4114800" cy="365125"/>
          </a:xfrm>
          <a:prstGeom prst="rect">
            <a:avLst/>
          </a:prstGeom>
        </p:spPr>
        <p:txBody>
          <a:bodyPr/>
          <a:lstStyle/>
          <a:p>
            <a:endParaRPr lang="da-DK"/>
          </a:p>
        </p:txBody>
      </p:sp>
      <p:sp>
        <p:nvSpPr>
          <p:cNvPr id="6" name="Pladsholder til slidenummer 5"/>
          <p:cNvSpPr>
            <a:spLocks noGrp="1"/>
          </p:cNvSpPr>
          <p:nvPr>
            <p:ph type="sldNum" sz="quarter" idx="12"/>
          </p:nvPr>
        </p:nvSpPr>
        <p:spPr>
          <a:xfrm>
            <a:off x="8610600" y="6356350"/>
            <a:ext cx="2743200" cy="365125"/>
          </a:xfrm>
          <a:prstGeom prst="rect">
            <a:avLst/>
          </a:prstGeom>
        </p:spPr>
        <p:txBody>
          <a:bodyPr/>
          <a:lstStyle/>
          <a:p>
            <a:fld id="{F97DEE54-4312-CD45-B232-B1A8DF337F8E}" type="slidenum">
              <a:rPr lang="da-DK" smtClean="0"/>
              <a:t>‹nr.›</a:t>
            </a:fld>
            <a:endParaRPr lang="da-DK"/>
          </a:p>
        </p:txBody>
      </p:sp>
      <p:pic>
        <p:nvPicPr>
          <p:cNvPr id="8" name="Billed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99125" y="6002932"/>
            <a:ext cx="793750" cy="738372"/>
          </a:xfrm>
          <a:prstGeom prst="rect">
            <a:avLst/>
          </a:prstGeom>
        </p:spPr>
      </p:pic>
      <p:pic>
        <p:nvPicPr>
          <p:cNvPr id="10" name="Billed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218814" y="5764980"/>
            <a:ext cx="2730096" cy="956495"/>
          </a:xfrm>
          <a:prstGeom prst="rect">
            <a:avLst/>
          </a:prstGeom>
        </p:spPr>
      </p:pic>
      <p:pic>
        <p:nvPicPr>
          <p:cNvPr id="11" name="Billede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3329" y="5764980"/>
            <a:ext cx="2398663" cy="1199332"/>
          </a:xfrm>
          <a:prstGeom prst="rect">
            <a:avLst/>
          </a:prstGeom>
        </p:spPr>
      </p:pic>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idx="1"/>
          </p:nvPr>
        </p:nvSpPr>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a:xfrm>
            <a:off x="838200" y="6356350"/>
            <a:ext cx="2743200" cy="365125"/>
          </a:xfrm>
          <a:prstGeom prst="rect">
            <a:avLst/>
          </a:prstGeom>
        </p:spPr>
        <p:txBody>
          <a:bodyPr/>
          <a:lstStyle/>
          <a:p>
            <a:fld id="{E2A06E14-5C58-BC4D-92F5-AC58D7F21B03}" type="datetimeFigureOut">
              <a:rPr lang="da-DK" smtClean="0"/>
              <a:t>22/10/2017</a:t>
            </a:fld>
            <a:endParaRPr lang="da-DK"/>
          </a:p>
        </p:txBody>
      </p:sp>
      <p:sp>
        <p:nvSpPr>
          <p:cNvPr id="5" name="Pladsholder til sidefod 4"/>
          <p:cNvSpPr>
            <a:spLocks noGrp="1"/>
          </p:cNvSpPr>
          <p:nvPr>
            <p:ph type="ftr" sz="quarter" idx="11"/>
          </p:nvPr>
        </p:nvSpPr>
        <p:spPr>
          <a:xfrm>
            <a:off x="4038600" y="6356350"/>
            <a:ext cx="4114800" cy="365125"/>
          </a:xfrm>
          <a:prstGeom prst="rect">
            <a:avLst/>
          </a:prstGeom>
        </p:spPr>
        <p:txBody>
          <a:bodyPr/>
          <a:lstStyle/>
          <a:p>
            <a:endParaRPr lang="da-DK"/>
          </a:p>
        </p:txBody>
      </p:sp>
      <p:sp>
        <p:nvSpPr>
          <p:cNvPr id="6" name="Pladsholder til slidenummer 5"/>
          <p:cNvSpPr>
            <a:spLocks noGrp="1"/>
          </p:cNvSpPr>
          <p:nvPr>
            <p:ph type="sldNum" sz="quarter" idx="12"/>
          </p:nvPr>
        </p:nvSpPr>
        <p:spPr>
          <a:xfrm>
            <a:off x="8610600" y="6356350"/>
            <a:ext cx="2743200" cy="365125"/>
          </a:xfrm>
          <a:prstGeom prst="rect">
            <a:avLst/>
          </a:prstGeom>
        </p:spPr>
        <p:txBody>
          <a:bodyPr/>
          <a:lstStyle/>
          <a:p>
            <a:fld id="{F97DEE54-4312-CD45-B232-B1A8DF337F8E}" type="slidenum">
              <a:rPr lang="da-DK" smtClean="0"/>
              <a:t>‹nr.›</a:t>
            </a:fld>
            <a:endParaRPr lang="da-DK"/>
          </a:p>
        </p:txBody>
      </p:sp>
      <p:pic>
        <p:nvPicPr>
          <p:cNvPr id="8" name="Billed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99125" y="6002932"/>
            <a:ext cx="793750" cy="738372"/>
          </a:xfrm>
          <a:prstGeom prst="rect">
            <a:avLst/>
          </a:prstGeom>
        </p:spPr>
      </p:pic>
      <p:pic>
        <p:nvPicPr>
          <p:cNvPr id="10" name="Billed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218814" y="5764980"/>
            <a:ext cx="2730096" cy="956495"/>
          </a:xfrm>
          <a:prstGeom prst="rect">
            <a:avLst/>
          </a:prstGeom>
        </p:spPr>
      </p:pic>
      <p:pic>
        <p:nvPicPr>
          <p:cNvPr id="11" name="Billede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3329" y="5764980"/>
            <a:ext cx="2398663" cy="1199332"/>
          </a:xfrm>
          <a:prstGeom prst="rect">
            <a:avLst/>
          </a:prstGeom>
        </p:spPr>
      </p:pic>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idx="1"/>
          </p:nvPr>
        </p:nvSpPr>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a:xfrm>
            <a:off x="838200" y="6356350"/>
            <a:ext cx="2743200" cy="365125"/>
          </a:xfrm>
          <a:prstGeom prst="rect">
            <a:avLst/>
          </a:prstGeom>
        </p:spPr>
        <p:txBody>
          <a:bodyPr/>
          <a:lstStyle/>
          <a:p>
            <a:fld id="{E2A06E14-5C58-BC4D-92F5-AC58D7F21B03}" type="datetimeFigureOut">
              <a:rPr lang="da-DK" smtClean="0"/>
              <a:t>22/10/2017</a:t>
            </a:fld>
            <a:endParaRPr lang="da-DK"/>
          </a:p>
        </p:txBody>
      </p:sp>
      <p:sp>
        <p:nvSpPr>
          <p:cNvPr id="5" name="Pladsholder til sidefod 4"/>
          <p:cNvSpPr>
            <a:spLocks noGrp="1"/>
          </p:cNvSpPr>
          <p:nvPr>
            <p:ph type="ftr" sz="quarter" idx="11"/>
          </p:nvPr>
        </p:nvSpPr>
        <p:spPr>
          <a:xfrm>
            <a:off x="4038600" y="6356350"/>
            <a:ext cx="4114800" cy="365125"/>
          </a:xfrm>
          <a:prstGeom prst="rect">
            <a:avLst/>
          </a:prstGeom>
        </p:spPr>
        <p:txBody>
          <a:bodyPr/>
          <a:lstStyle/>
          <a:p>
            <a:endParaRPr lang="da-DK"/>
          </a:p>
        </p:txBody>
      </p:sp>
      <p:sp>
        <p:nvSpPr>
          <p:cNvPr id="6" name="Pladsholder til slidenummer 5"/>
          <p:cNvSpPr>
            <a:spLocks noGrp="1"/>
          </p:cNvSpPr>
          <p:nvPr>
            <p:ph type="sldNum" sz="quarter" idx="12"/>
          </p:nvPr>
        </p:nvSpPr>
        <p:spPr>
          <a:xfrm>
            <a:off x="8610600" y="6356350"/>
            <a:ext cx="2743200" cy="365125"/>
          </a:xfrm>
          <a:prstGeom prst="rect">
            <a:avLst/>
          </a:prstGeom>
        </p:spPr>
        <p:txBody>
          <a:bodyPr/>
          <a:lstStyle/>
          <a:p>
            <a:fld id="{F97DEE54-4312-CD45-B232-B1A8DF337F8E}" type="slidenum">
              <a:rPr lang="da-DK" smtClean="0"/>
              <a:t>‹nr.›</a:t>
            </a:fld>
            <a:endParaRPr lang="da-DK"/>
          </a:p>
        </p:txBody>
      </p:sp>
      <p:pic>
        <p:nvPicPr>
          <p:cNvPr id="8" name="Billed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99125" y="6002932"/>
            <a:ext cx="793750" cy="738372"/>
          </a:xfrm>
          <a:prstGeom prst="rect">
            <a:avLst/>
          </a:prstGeom>
        </p:spPr>
      </p:pic>
      <p:pic>
        <p:nvPicPr>
          <p:cNvPr id="10" name="Billed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218814" y="5764980"/>
            <a:ext cx="2730096" cy="956495"/>
          </a:xfrm>
          <a:prstGeom prst="rect">
            <a:avLst/>
          </a:prstGeom>
        </p:spPr>
      </p:pic>
      <p:pic>
        <p:nvPicPr>
          <p:cNvPr id="11" name="Billede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3329" y="5764980"/>
            <a:ext cx="2398663" cy="1199332"/>
          </a:xfrm>
          <a:prstGeom prst="rect">
            <a:avLst/>
          </a:prstGeom>
        </p:spPr>
      </p:pic>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idx="1"/>
          </p:nvPr>
        </p:nvSpPr>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a:xfrm>
            <a:off x="838200" y="6356350"/>
            <a:ext cx="2743200" cy="365125"/>
          </a:xfrm>
          <a:prstGeom prst="rect">
            <a:avLst/>
          </a:prstGeom>
        </p:spPr>
        <p:txBody>
          <a:bodyPr/>
          <a:lstStyle/>
          <a:p>
            <a:fld id="{E2A06E14-5C58-BC4D-92F5-AC58D7F21B03}" type="datetimeFigureOut">
              <a:rPr lang="da-DK" smtClean="0"/>
              <a:t>22/10/2017</a:t>
            </a:fld>
            <a:endParaRPr lang="da-DK"/>
          </a:p>
        </p:txBody>
      </p:sp>
      <p:sp>
        <p:nvSpPr>
          <p:cNvPr id="5" name="Pladsholder til sidefod 4"/>
          <p:cNvSpPr>
            <a:spLocks noGrp="1"/>
          </p:cNvSpPr>
          <p:nvPr>
            <p:ph type="ftr" sz="quarter" idx="11"/>
          </p:nvPr>
        </p:nvSpPr>
        <p:spPr>
          <a:xfrm>
            <a:off x="4038600" y="6356350"/>
            <a:ext cx="4114800" cy="365125"/>
          </a:xfrm>
          <a:prstGeom prst="rect">
            <a:avLst/>
          </a:prstGeom>
        </p:spPr>
        <p:txBody>
          <a:bodyPr/>
          <a:lstStyle/>
          <a:p>
            <a:endParaRPr lang="da-DK"/>
          </a:p>
        </p:txBody>
      </p:sp>
      <p:sp>
        <p:nvSpPr>
          <p:cNvPr id="6" name="Pladsholder til slidenummer 5"/>
          <p:cNvSpPr>
            <a:spLocks noGrp="1"/>
          </p:cNvSpPr>
          <p:nvPr>
            <p:ph type="sldNum" sz="quarter" idx="12"/>
          </p:nvPr>
        </p:nvSpPr>
        <p:spPr>
          <a:xfrm>
            <a:off x="8610600" y="6356350"/>
            <a:ext cx="2743200" cy="365125"/>
          </a:xfrm>
          <a:prstGeom prst="rect">
            <a:avLst/>
          </a:prstGeom>
        </p:spPr>
        <p:txBody>
          <a:bodyPr/>
          <a:lstStyle/>
          <a:p>
            <a:fld id="{F97DEE54-4312-CD45-B232-B1A8DF337F8E}" type="slidenum">
              <a:rPr lang="da-DK" smtClean="0"/>
              <a:t>‹nr.›</a:t>
            </a:fld>
            <a:endParaRPr lang="da-DK"/>
          </a:p>
        </p:txBody>
      </p:sp>
      <p:pic>
        <p:nvPicPr>
          <p:cNvPr id="8" name="Billed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99125" y="6002932"/>
            <a:ext cx="793750" cy="738372"/>
          </a:xfrm>
          <a:prstGeom prst="rect">
            <a:avLst/>
          </a:prstGeom>
        </p:spPr>
      </p:pic>
      <p:pic>
        <p:nvPicPr>
          <p:cNvPr id="10" name="Billed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218814" y="5764980"/>
            <a:ext cx="2730096" cy="956495"/>
          </a:xfrm>
          <a:prstGeom prst="rect">
            <a:avLst/>
          </a:prstGeom>
        </p:spPr>
      </p:pic>
      <p:pic>
        <p:nvPicPr>
          <p:cNvPr id="11" name="Billede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3329" y="5764980"/>
            <a:ext cx="2398663" cy="1199332"/>
          </a:xfrm>
          <a:prstGeom prst="rect">
            <a:avLst/>
          </a:prstGeom>
        </p:spPr>
      </p:pic>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idx="1"/>
          </p:nvPr>
        </p:nvSpPr>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a:xfrm>
            <a:off x="838200" y="6356350"/>
            <a:ext cx="2743200" cy="365125"/>
          </a:xfrm>
          <a:prstGeom prst="rect">
            <a:avLst/>
          </a:prstGeom>
        </p:spPr>
        <p:txBody>
          <a:bodyPr/>
          <a:lstStyle/>
          <a:p>
            <a:fld id="{E2A06E14-5C58-BC4D-92F5-AC58D7F21B03}" type="datetimeFigureOut">
              <a:rPr lang="da-DK" smtClean="0"/>
              <a:t>22/10/2017</a:t>
            </a:fld>
            <a:endParaRPr lang="da-DK"/>
          </a:p>
        </p:txBody>
      </p:sp>
      <p:sp>
        <p:nvSpPr>
          <p:cNvPr id="5" name="Pladsholder til sidefod 4"/>
          <p:cNvSpPr>
            <a:spLocks noGrp="1"/>
          </p:cNvSpPr>
          <p:nvPr>
            <p:ph type="ftr" sz="quarter" idx="11"/>
          </p:nvPr>
        </p:nvSpPr>
        <p:spPr>
          <a:xfrm>
            <a:off x="4038600" y="6356350"/>
            <a:ext cx="4114800" cy="365125"/>
          </a:xfrm>
          <a:prstGeom prst="rect">
            <a:avLst/>
          </a:prstGeom>
        </p:spPr>
        <p:txBody>
          <a:bodyPr/>
          <a:lstStyle/>
          <a:p>
            <a:endParaRPr lang="da-DK"/>
          </a:p>
        </p:txBody>
      </p:sp>
      <p:sp>
        <p:nvSpPr>
          <p:cNvPr id="6" name="Pladsholder til slidenummer 5"/>
          <p:cNvSpPr>
            <a:spLocks noGrp="1"/>
          </p:cNvSpPr>
          <p:nvPr>
            <p:ph type="sldNum" sz="quarter" idx="12"/>
          </p:nvPr>
        </p:nvSpPr>
        <p:spPr>
          <a:xfrm>
            <a:off x="8610600" y="6356350"/>
            <a:ext cx="2743200" cy="365125"/>
          </a:xfrm>
          <a:prstGeom prst="rect">
            <a:avLst/>
          </a:prstGeom>
        </p:spPr>
        <p:txBody>
          <a:bodyPr/>
          <a:lstStyle/>
          <a:p>
            <a:fld id="{F97DEE54-4312-CD45-B232-B1A8DF337F8E}" type="slidenum">
              <a:rPr lang="da-DK" smtClean="0"/>
              <a:t>‹nr.›</a:t>
            </a:fld>
            <a:endParaRPr lang="da-DK"/>
          </a:p>
        </p:txBody>
      </p:sp>
      <p:pic>
        <p:nvPicPr>
          <p:cNvPr id="8" name="Billed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99125" y="6002932"/>
            <a:ext cx="793750" cy="738372"/>
          </a:xfrm>
          <a:prstGeom prst="rect">
            <a:avLst/>
          </a:prstGeom>
        </p:spPr>
      </p:pic>
      <p:pic>
        <p:nvPicPr>
          <p:cNvPr id="10" name="Billed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218814" y="5764980"/>
            <a:ext cx="2730096" cy="956495"/>
          </a:xfrm>
          <a:prstGeom prst="rect">
            <a:avLst/>
          </a:prstGeom>
        </p:spPr>
      </p:pic>
      <p:pic>
        <p:nvPicPr>
          <p:cNvPr id="11" name="Billede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3329" y="5764980"/>
            <a:ext cx="2398663" cy="1199332"/>
          </a:xfrm>
          <a:prstGeom prst="rect">
            <a:avLst/>
          </a:prstGeom>
        </p:spPr>
      </p:pic>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idx="1"/>
          </p:nvPr>
        </p:nvSpPr>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a:xfrm>
            <a:off x="838200" y="6356350"/>
            <a:ext cx="2743200" cy="365125"/>
          </a:xfrm>
          <a:prstGeom prst="rect">
            <a:avLst/>
          </a:prstGeom>
        </p:spPr>
        <p:txBody>
          <a:bodyPr/>
          <a:lstStyle/>
          <a:p>
            <a:fld id="{E2A06E14-5C58-BC4D-92F5-AC58D7F21B03}" type="datetimeFigureOut">
              <a:rPr lang="da-DK" smtClean="0"/>
              <a:t>22/10/2017</a:t>
            </a:fld>
            <a:endParaRPr lang="da-DK"/>
          </a:p>
        </p:txBody>
      </p:sp>
      <p:sp>
        <p:nvSpPr>
          <p:cNvPr id="5" name="Pladsholder til sidefod 4"/>
          <p:cNvSpPr>
            <a:spLocks noGrp="1"/>
          </p:cNvSpPr>
          <p:nvPr>
            <p:ph type="ftr" sz="quarter" idx="11"/>
          </p:nvPr>
        </p:nvSpPr>
        <p:spPr>
          <a:xfrm>
            <a:off x="4038600" y="6356350"/>
            <a:ext cx="4114800" cy="365125"/>
          </a:xfrm>
          <a:prstGeom prst="rect">
            <a:avLst/>
          </a:prstGeom>
        </p:spPr>
        <p:txBody>
          <a:bodyPr/>
          <a:lstStyle/>
          <a:p>
            <a:endParaRPr lang="da-DK"/>
          </a:p>
        </p:txBody>
      </p:sp>
      <p:sp>
        <p:nvSpPr>
          <p:cNvPr id="6" name="Pladsholder til slidenummer 5"/>
          <p:cNvSpPr>
            <a:spLocks noGrp="1"/>
          </p:cNvSpPr>
          <p:nvPr>
            <p:ph type="sldNum" sz="quarter" idx="12"/>
          </p:nvPr>
        </p:nvSpPr>
        <p:spPr>
          <a:xfrm>
            <a:off x="8610600" y="6356350"/>
            <a:ext cx="2743200" cy="365125"/>
          </a:xfrm>
          <a:prstGeom prst="rect">
            <a:avLst/>
          </a:prstGeom>
        </p:spPr>
        <p:txBody>
          <a:bodyPr/>
          <a:lstStyle/>
          <a:p>
            <a:fld id="{F97DEE54-4312-CD45-B232-B1A8DF337F8E}" type="slidenum">
              <a:rPr lang="da-DK" smtClean="0"/>
              <a:t>‹nr.›</a:t>
            </a:fld>
            <a:endParaRPr lang="da-DK"/>
          </a:p>
        </p:txBody>
      </p:sp>
      <p:pic>
        <p:nvPicPr>
          <p:cNvPr id="8" name="Billed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99125" y="6002932"/>
            <a:ext cx="793750" cy="738372"/>
          </a:xfrm>
          <a:prstGeom prst="rect">
            <a:avLst/>
          </a:prstGeom>
        </p:spPr>
      </p:pic>
      <p:pic>
        <p:nvPicPr>
          <p:cNvPr id="10" name="Billed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218814" y="5764980"/>
            <a:ext cx="2730096" cy="956495"/>
          </a:xfrm>
          <a:prstGeom prst="rect">
            <a:avLst/>
          </a:prstGeom>
        </p:spPr>
      </p:pic>
      <p:pic>
        <p:nvPicPr>
          <p:cNvPr id="11" name="Billede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3329" y="5764980"/>
            <a:ext cx="2398663" cy="1199332"/>
          </a:xfrm>
          <a:prstGeom prst="rect">
            <a:avLst/>
          </a:prstGeom>
        </p:spPr>
      </p:pic>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7_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idx="1"/>
          </p:nvPr>
        </p:nvSpPr>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a:xfrm>
            <a:off x="838200" y="6356350"/>
            <a:ext cx="2743200" cy="365125"/>
          </a:xfrm>
          <a:prstGeom prst="rect">
            <a:avLst/>
          </a:prstGeom>
        </p:spPr>
        <p:txBody>
          <a:bodyPr/>
          <a:lstStyle/>
          <a:p>
            <a:fld id="{E2A06E14-5C58-BC4D-92F5-AC58D7F21B03}" type="datetimeFigureOut">
              <a:rPr lang="da-DK" smtClean="0"/>
              <a:t>22/10/2017</a:t>
            </a:fld>
            <a:endParaRPr lang="da-DK"/>
          </a:p>
        </p:txBody>
      </p:sp>
      <p:sp>
        <p:nvSpPr>
          <p:cNvPr id="5" name="Pladsholder til sidefod 4"/>
          <p:cNvSpPr>
            <a:spLocks noGrp="1"/>
          </p:cNvSpPr>
          <p:nvPr>
            <p:ph type="ftr" sz="quarter" idx="11"/>
          </p:nvPr>
        </p:nvSpPr>
        <p:spPr>
          <a:xfrm>
            <a:off x="4038600" y="6356350"/>
            <a:ext cx="4114800" cy="365125"/>
          </a:xfrm>
          <a:prstGeom prst="rect">
            <a:avLst/>
          </a:prstGeom>
        </p:spPr>
        <p:txBody>
          <a:bodyPr/>
          <a:lstStyle/>
          <a:p>
            <a:endParaRPr lang="da-DK"/>
          </a:p>
        </p:txBody>
      </p:sp>
      <p:sp>
        <p:nvSpPr>
          <p:cNvPr id="6" name="Pladsholder til slidenummer 5"/>
          <p:cNvSpPr>
            <a:spLocks noGrp="1"/>
          </p:cNvSpPr>
          <p:nvPr>
            <p:ph type="sldNum" sz="quarter" idx="12"/>
          </p:nvPr>
        </p:nvSpPr>
        <p:spPr>
          <a:xfrm>
            <a:off x="8610600" y="6356350"/>
            <a:ext cx="2743200" cy="365125"/>
          </a:xfrm>
          <a:prstGeom prst="rect">
            <a:avLst/>
          </a:prstGeom>
        </p:spPr>
        <p:txBody>
          <a:bodyPr/>
          <a:lstStyle/>
          <a:p>
            <a:fld id="{F97DEE54-4312-CD45-B232-B1A8DF337F8E}" type="slidenum">
              <a:rPr lang="da-DK" smtClean="0"/>
              <a:t>‹nr.›</a:t>
            </a:fld>
            <a:endParaRPr lang="da-DK"/>
          </a:p>
        </p:txBody>
      </p:sp>
      <p:pic>
        <p:nvPicPr>
          <p:cNvPr id="8" name="Billed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99125" y="6002932"/>
            <a:ext cx="793750" cy="738372"/>
          </a:xfrm>
          <a:prstGeom prst="rect">
            <a:avLst/>
          </a:prstGeom>
        </p:spPr>
      </p:pic>
      <p:pic>
        <p:nvPicPr>
          <p:cNvPr id="10" name="Billed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218814" y="5764980"/>
            <a:ext cx="2730096" cy="956495"/>
          </a:xfrm>
          <a:prstGeom prst="rect">
            <a:avLst/>
          </a:prstGeom>
        </p:spPr>
      </p:pic>
      <p:pic>
        <p:nvPicPr>
          <p:cNvPr id="11" name="Billede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3329" y="5764980"/>
            <a:ext cx="2398663" cy="1199332"/>
          </a:xfrm>
          <a:prstGeom prst="rect">
            <a:avLst/>
          </a:prstGeom>
        </p:spPr>
      </p:pic>
    </p:spTree>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1"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smtClean="0"/>
              <a:t>Klik for at redigere i masteren</a:t>
            </a:r>
            <a:endParaRPr lang="da-DK"/>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pic>
        <p:nvPicPr>
          <p:cNvPr id="4" name="Billede 3"/>
          <p:cNvPicPr>
            <a:picLocks noChangeAspect="1"/>
          </p:cNvPicPr>
          <p:nvPr userDrawn="1"/>
        </p:nvPicPr>
        <p:blipFill rotWithShape="1">
          <a:blip r:embed="rId11">
            <a:extLst>
              <a:ext uri="{28A0092B-C50C-407E-A947-70E740481C1C}">
                <a14:useLocalDpi xmlns:a14="http://schemas.microsoft.com/office/drawing/2010/main" val="0"/>
              </a:ext>
            </a:extLst>
          </a:blip>
          <a:srcRect l="18286" r="18477" b="72609"/>
          <a:stretch/>
        </p:blipFill>
        <p:spPr>
          <a:xfrm>
            <a:off x="-82823" y="1"/>
            <a:ext cx="12357646" cy="6858000"/>
          </a:xfrm>
          <a:prstGeom prst="rect">
            <a:avLst/>
          </a:prstGeom>
        </p:spPr>
      </p:pic>
    </p:spTree>
    <p:extLst>
      <p:ext uri="{BB962C8B-B14F-4D97-AF65-F5344CB8AC3E}">
        <p14:creationId xmlns:p14="http://schemas.microsoft.com/office/powerpoint/2010/main" val="1355748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orthsearegion.eu/dual-port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7.jpg"/><Relationship Id="rId4" Type="http://schemas.openxmlformats.org/officeDocument/2006/relationships/image" Target="../media/image8.jpg"/><Relationship Id="rId5" Type="http://schemas.openxmlformats.org/officeDocument/2006/relationships/image" Target="../media/image9.jpg"/><Relationship Id="rId6" Type="http://schemas.openxmlformats.org/officeDocument/2006/relationships/image" Target="../media/image10.jpg"/><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3.xml.rels><?xml version="1.0" encoding="UTF-8" standalone="yes"?>
<Relationships xmlns="http://schemas.openxmlformats.org/package/2006/relationships"><Relationship Id="rId3" Type="http://schemas.openxmlformats.org/officeDocument/2006/relationships/image" Target="../media/image12.jpg"/><Relationship Id="rId4" Type="http://schemas.openxmlformats.org/officeDocument/2006/relationships/image" Target="../media/image13.jpg"/><Relationship Id="rId5" Type="http://schemas.openxmlformats.org/officeDocument/2006/relationships/image" Target="../media/image14.jpg"/><Relationship Id="rId6" Type="http://schemas.openxmlformats.org/officeDocument/2006/relationships/image" Target="../media/image15.jpg"/><Relationship Id="rId1" Type="http://schemas.openxmlformats.org/officeDocument/2006/relationships/slideLayout" Target="../slideLayouts/slideLayout2.xml"/><Relationship Id="rId2" Type="http://schemas.openxmlformats.org/officeDocument/2006/relationships/image" Target="../media/image11.jpg"/></Relationships>
</file>

<file path=ppt/slides/_rels/slide4.xml.rels><?xml version="1.0" encoding="UTF-8" standalone="yes"?>
<Relationships xmlns="http://schemas.openxmlformats.org/package/2006/relationships"><Relationship Id="rId3" Type="http://schemas.openxmlformats.org/officeDocument/2006/relationships/image" Target="../media/image17.jpg"/><Relationship Id="rId4" Type="http://schemas.openxmlformats.org/officeDocument/2006/relationships/image" Target="../media/image18.jpg"/><Relationship Id="rId5" Type="http://schemas.openxmlformats.org/officeDocument/2006/relationships/image" Target="../media/image19.jpg"/><Relationship Id="rId6" Type="http://schemas.openxmlformats.org/officeDocument/2006/relationships/image" Target="../media/image20.jpg"/><Relationship Id="rId1" Type="http://schemas.openxmlformats.org/officeDocument/2006/relationships/slideLayout" Target="../slideLayouts/slideLayout2.xml"/><Relationship Id="rId2" Type="http://schemas.openxmlformats.org/officeDocument/2006/relationships/image" Target="../media/image1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kstfelt 8"/>
          <p:cNvSpPr txBox="1"/>
          <p:nvPr/>
        </p:nvSpPr>
        <p:spPr>
          <a:xfrm>
            <a:off x="779205" y="5641098"/>
            <a:ext cx="10654216" cy="523220"/>
          </a:xfrm>
          <a:prstGeom prst="rect">
            <a:avLst/>
          </a:prstGeom>
          <a:noFill/>
        </p:spPr>
        <p:txBody>
          <a:bodyPr wrap="square" rtlCol="0">
            <a:spAutoFit/>
          </a:bodyPr>
          <a:lstStyle/>
          <a:p>
            <a:r>
              <a:rPr lang="da-DK" baseline="30000" dirty="0">
                <a:latin typeface="Avenir Next" charset="0"/>
                <a:ea typeface="Avenir Next" charset="0"/>
                <a:cs typeface="Avenir Next" charset="0"/>
              </a:rPr>
              <a:t>DUAL Ports is </a:t>
            </a:r>
            <a:r>
              <a:rPr lang="da-DK" baseline="30000" dirty="0" err="1">
                <a:latin typeface="Avenir Next" charset="0"/>
                <a:ea typeface="Avenir Next" charset="0"/>
                <a:cs typeface="Avenir Next" charset="0"/>
              </a:rPr>
              <a:t>co-funded</a:t>
            </a:r>
            <a:r>
              <a:rPr lang="da-DK" baseline="30000" dirty="0">
                <a:latin typeface="Avenir Next" charset="0"/>
                <a:ea typeface="Avenir Next" charset="0"/>
                <a:cs typeface="Avenir Next" charset="0"/>
              </a:rPr>
              <a:t> by the North Sea Region Programme 2014-2020; </a:t>
            </a:r>
            <a:r>
              <a:rPr lang="da-DK" baseline="30000" dirty="0" err="1">
                <a:latin typeface="Avenir Next" charset="0"/>
                <a:ea typeface="Avenir Next" charset="0"/>
                <a:cs typeface="Avenir Next" charset="0"/>
              </a:rPr>
              <a:t>Eco</a:t>
            </a:r>
            <a:r>
              <a:rPr lang="da-DK" baseline="30000" dirty="0">
                <a:latin typeface="Avenir Next" charset="0"/>
                <a:ea typeface="Avenir Next" charset="0"/>
                <a:cs typeface="Avenir Next" charset="0"/>
              </a:rPr>
              <a:t>-innovation </a:t>
            </a:r>
            <a:r>
              <a:rPr lang="da-DK" baseline="30000" dirty="0" err="1">
                <a:latin typeface="Avenir Next" charset="0"/>
                <a:ea typeface="Avenir Next" charset="0"/>
                <a:cs typeface="Avenir Next" charset="0"/>
              </a:rPr>
              <a:t>priority</a:t>
            </a:r>
            <a:r>
              <a:rPr lang="da-DK" baseline="30000" dirty="0">
                <a:latin typeface="Avenir Next" charset="0"/>
                <a:ea typeface="Avenir Next" charset="0"/>
                <a:cs typeface="Avenir Next" charset="0"/>
              </a:rPr>
              <a:t>. </a:t>
            </a:r>
            <a:r>
              <a:rPr lang="da-DK" baseline="30000" dirty="0" err="1">
                <a:latin typeface="Avenir Next" charset="0"/>
                <a:ea typeface="Avenir Next" charset="0"/>
                <a:cs typeface="Avenir Next" charset="0"/>
                <a:hlinkClick r:id="rId2"/>
              </a:rPr>
              <a:t>www.northsearegion.eu</a:t>
            </a:r>
            <a:r>
              <a:rPr lang="da-DK" baseline="30000" dirty="0">
                <a:latin typeface="Avenir Next" charset="0"/>
                <a:ea typeface="Avenir Next" charset="0"/>
                <a:cs typeface="Avenir Next" charset="0"/>
                <a:hlinkClick r:id="rId2"/>
              </a:rPr>
              <a:t>/dual-ports</a:t>
            </a:r>
            <a:r>
              <a:rPr lang="da-DK" baseline="30000" dirty="0">
                <a:latin typeface="Avenir Next" charset="0"/>
                <a:ea typeface="Avenir Next" charset="0"/>
                <a:cs typeface="Avenir Next" charset="0"/>
              </a:rPr>
              <a:t> J-No: 38-2-7-15</a:t>
            </a:r>
          </a:p>
          <a:p>
            <a:endParaRPr lang="da-DK" sz="1600" dirty="0">
              <a:latin typeface="Avenir Next Ultra Light" charset="0"/>
              <a:ea typeface="Avenir Next Ultra Light" charset="0"/>
              <a:cs typeface="Avenir Next Ultra Light" charset="0"/>
            </a:endParaRPr>
          </a:p>
        </p:txBody>
      </p:sp>
      <p:sp>
        <p:nvSpPr>
          <p:cNvPr id="12" name="Undertitel 2"/>
          <p:cNvSpPr txBox="1">
            <a:spLocks/>
          </p:cNvSpPr>
          <p:nvPr/>
        </p:nvSpPr>
        <p:spPr>
          <a:xfrm>
            <a:off x="1303085" y="2706645"/>
            <a:ext cx="9606455" cy="1268169"/>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da-DK" sz="1800" dirty="0" err="1" smtClean="0">
                <a:solidFill>
                  <a:srgbClr val="1E5794"/>
                </a:solidFill>
                <a:latin typeface="Avenir Next" charset="0"/>
                <a:ea typeface="Avenir Next" charset="0"/>
                <a:cs typeface="Avenir Next" charset="0"/>
              </a:rPr>
              <a:t>Developing</a:t>
            </a:r>
            <a:r>
              <a:rPr lang="da-DK" sz="1800" dirty="0" smtClean="0">
                <a:solidFill>
                  <a:srgbClr val="1E5794"/>
                </a:solidFill>
                <a:latin typeface="Avenir Next" charset="0"/>
                <a:ea typeface="Avenir Next" charset="0"/>
                <a:cs typeface="Avenir Next" charset="0"/>
              </a:rPr>
              <a:t> Low </a:t>
            </a:r>
            <a:r>
              <a:rPr lang="da-DK" sz="1800" dirty="0" err="1" smtClean="0">
                <a:solidFill>
                  <a:srgbClr val="1E5794"/>
                </a:solidFill>
                <a:latin typeface="Avenir Next" charset="0"/>
                <a:ea typeface="Avenir Next" charset="0"/>
                <a:cs typeface="Avenir Next" charset="0"/>
              </a:rPr>
              <a:t>Carbon</a:t>
            </a:r>
            <a:r>
              <a:rPr lang="da-DK" sz="1800" dirty="0" smtClean="0">
                <a:solidFill>
                  <a:srgbClr val="1E5794"/>
                </a:solidFill>
                <a:latin typeface="Avenir Next" charset="0"/>
                <a:ea typeface="Avenir Next" charset="0"/>
                <a:cs typeface="Avenir Next" charset="0"/>
              </a:rPr>
              <a:t> Utilities, </a:t>
            </a:r>
            <a:r>
              <a:rPr lang="da-DK" sz="1800" dirty="0" err="1" smtClean="0">
                <a:solidFill>
                  <a:srgbClr val="1E5794"/>
                </a:solidFill>
                <a:latin typeface="Avenir Next" charset="0"/>
                <a:ea typeface="Avenir Next" charset="0"/>
                <a:cs typeface="Avenir Next" charset="0"/>
              </a:rPr>
              <a:t>Abilities</a:t>
            </a:r>
            <a:r>
              <a:rPr lang="da-DK" sz="1800" dirty="0" smtClean="0">
                <a:solidFill>
                  <a:srgbClr val="1E5794"/>
                </a:solidFill>
                <a:latin typeface="Avenir Next" charset="0"/>
                <a:ea typeface="Avenir Next" charset="0"/>
                <a:cs typeface="Avenir Next" charset="0"/>
              </a:rPr>
              <a:t> and potential of regional </a:t>
            </a:r>
            <a:r>
              <a:rPr lang="da-DK" sz="1800" dirty="0" err="1" smtClean="0">
                <a:solidFill>
                  <a:srgbClr val="1E5794"/>
                </a:solidFill>
                <a:latin typeface="Avenir Next" charset="0"/>
                <a:ea typeface="Avenir Next" charset="0"/>
                <a:cs typeface="Avenir Next" charset="0"/>
              </a:rPr>
              <a:t>entrepreneurial</a:t>
            </a:r>
            <a:r>
              <a:rPr lang="da-DK" sz="1800" dirty="0" smtClean="0">
                <a:solidFill>
                  <a:srgbClr val="1E5794"/>
                </a:solidFill>
                <a:latin typeface="Avenir Next" charset="0"/>
                <a:ea typeface="Avenir Next" charset="0"/>
                <a:cs typeface="Avenir Next" charset="0"/>
              </a:rPr>
              <a:t> Ports</a:t>
            </a:r>
          </a:p>
          <a:p>
            <a:pPr marL="0" indent="0" algn="ctr">
              <a:buNone/>
            </a:pPr>
            <a:endParaRPr lang="da-DK" sz="1800" dirty="0">
              <a:solidFill>
                <a:srgbClr val="1E5794"/>
              </a:solidFill>
              <a:latin typeface="Avenir Next" charset="0"/>
              <a:ea typeface="Avenir Next" charset="0"/>
              <a:cs typeface="Avenir Next" charset="0"/>
            </a:endParaRPr>
          </a:p>
          <a:p>
            <a:pPr marL="0" indent="0" algn="ctr">
              <a:buNone/>
            </a:pPr>
            <a:r>
              <a:rPr lang="da-DK" sz="1800" dirty="0" smtClean="0">
                <a:solidFill>
                  <a:srgbClr val="1E5794"/>
                </a:solidFill>
                <a:latin typeface="Avenir Next" charset="0"/>
                <a:ea typeface="Avenir Next" charset="0"/>
                <a:cs typeface="Avenir Next" charset="0"/>
              </a:rPr>
              <a:t>*</a:t>
            </a:r>
            <a:r>
              <a:rPr lang="da-DK" sz="1800" dirty="0" err="1" smtClean="0">
                <a:solidFill>
                  <a:srgbClr val="1E5794"/>
                </a:solidFill>
                <a:latin typeface="Avenir Next" charset="0"/>
                <a:ea typeface="Avenir Next" charset="0"/>
                <a:cs typeface="Avenir Next" charset="0"/>
              </a:rPr>
              <a:t>Venue</a:t>
            </a:r>
            <a:r>
              <a:rPr lang="da-DK" sz="1800" dirty="0" smtClean="0">
                <a:solidFill>
                  <a:srgbClr val="1E5794"/>
                </a:solidFill>
                <a:latin typeface="Avenir Next" charset="0"/>
                <a:ea typeface="Avenir Next" charset="0"/>
                <a:cs typeface="Avenir Next" charset="0"/>
              </a:rPr>
              <a:t>*</a:t>
            </a:r>
          </a:p>
        </p:txBody>
      </p:sp>
      <p:sp>
        <p:nvSpPr>
          <p:cNvPr id="5" name="Titel 1"/>
          <p:cNvSpPr>
            <a:spLocks noGrp="1"/>
          </p:cNvSpPr>
          <p:nvPr>
            <p:ph type="title"/>
          </p:nvPr>
        </p:nvSpPr>
        <p:spPr>
          <a:xfrm>
            <a:off x="838200" y="365125"/>
            <a:ext cx="10515600" cy="1325563"/>
          </a:xfrm>
        </p:spPr>
        <p:txBody>
          <a:bodyPr/>
          <a:lstStyle/>
          <a:p>
            <a:r>
              <a:rPr lang="en-GB" dirty="0" smtClean="0">
                <a:solidFill>
                  <a:srgbClr val="1E5794"/>
                </a:solidFill>
                <a:latin typeface="Avenir Next Medium" charset="0"/>
                <a:ea typeface="Avenir Next Medium" charset="0"/>
                <a:cs typeface="Avenir Next Medium" charset="0"/>
              </a:rPr>
              <a:t>DUAL Ports</a:t>
            </a:r>
            <a:endParaRPr lang="en-GB" dirty="0">
              <a:latin typeface="Avenir Next Medium" charset="0"/>
              <a:ea typeface="Avenir Next Medium" charset="0"/>
              <a:cs typeface="Avenir Next Medium" charset="0"/>
            </a:endParaRPr>
          </a:p>
        </p:txBody>
      </p:sp>
    </p:spTree>
    <p:extLst>
      <p:ext uri="{BB962C8B-B14F-4D97-AF65-F5344CB8AC3E}">
        <p14:creationId xmlns:p14="http://schemas.microsoft.com/office/powerpoint/2010/main" val="1830967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solidFill>
                  <a:srgbClr val="1E5794"/>
                </a:solidFill>
                <a:latin typeface="Avenir Next Medium" charset="0"/>
                <a:ea typeface="Avenir Next Medium" charset="0"/>
                <a:cs typeface="Avenir Next Medium" charset="0"/>
              </a:rPr>
              <a:t>What is DUAL Ports? </a:t>
            </a:r>
            <a:endParaRPr lang="en-GB" dirty="0">
              <a:latin typeface="Avenir Next Medium" charset="0"/>
              <a:ea typeface="Avenir Next Medium" charset="0"/>
              <a:cs typeface="Avenir Next Medium" charset="0"/>
            </a:endParaRPr>
          </a:p>
        </p:txBody>
      </p:sp>
      <p:sp>
        <p:nvSpPr>
          <p:cNvPr id="3" name="Pladsholder til indhold 2"/>
          <p:cNvSpPr>
            <a:spLocks noGrp="1"/>
          </p:cNvSpPr>
          <p:nvPr>
            <p:ph idx="1"/>
          </p:nvPr>
        </p:nvSpPr>
        <p:spPr>
          <a:xfrm>
            <a:off x="838200" y="1436159"/>
            <a:ext cx="10515600" cy="4351338"/>
          </a:xfrm>
        </p:spPr>
        <p:txBody>
          <a:bodyPr>
            <a:normAutofit/>
          </a:bodyPr>
          <a:lstStyle/>
          <a:p>
            <a:pPr marL="0" indent="0">
              <a:buNone/>
            </a:pPr>
            <a:r>
              <a:rPr lang="en-GB" sz="1600" dirty="0" smtClean="0">
                <a:latin typeface="Avenir Next" charset="0"/>
                <a:ea typeface="Avenir Next" charset="0"/>
                <a:cs typeface="Avenir Next" charset="0"/>
              </a:rPr>
              <a:t>DUAL Ports is a €5,2m project, 50% co-funded by the European Union and the European Regional Development Fund through the </a:t>
            </a:r>
            <a:r>
              <a:rPr lang="en-GB" sz="1600" dirty="0" err="1" smtClean="0">
                <a:latin typeface="Avenir Next" charset="0"/>
                <a:ea typeface="Avenir Next" charset="0"/>
                <a:cs typeface="Avenir Next" charset="0"/>
              </a:rPr>
              <a:t>Interreg</a:t>
            </a:r>
            <a:r>
              <a:rPr lang="en-GB" sz="1600" dirty="0" smtClean="0">
                <a:latin typeface="Avenir Next" charset="0"/>
                <a:ea typeface="Avenir Next" charset="0"/>
                <a:cs typeface="Avenir Next" charset="0"/>
              </a:rPr>
              <a:t> North Sea Region Programme 2014 – 2020, Eco-innovation priority. The project runs from 10/11/2015 until 30/06/2019. </a:t>
            </a:r>
          </a:p>
          <a:p>
            <a:pPr marL="0" indent="0">
              <a:buNone/>
            </a:pPr>
            <a:r>
              <a:rPr lang="en-GB" sz="1600" b="1" dirty="0" smtClean="0">
                <a:solidFill>
                  <a:srgbClr val="1E5794"/>
                </a:solidFill>
                <a:latin typeface="Avenir Next" charset="0"/>
                <a:ea typeface="Avenir Next" charset="0"/>
                <a:cs typeface="Avenir Next" charset="0"/>
              </a:rPr>
              <a:t>Who are we? </a:t>
            </a:r>
          </a:p>
          <a:p>
            <a:pPr marL="0" indent="0">
              <a:buNone/>
            </a:pPr>
            <a:r>
              <a:rPr lang="en-GB" sz="1600" dirty="0" smtClean="0">
                <a:latin typeface="Avenir Next" charset="0"/>
                <a:ea typeface="Avenir Next" charset="0"/>
                <a:cs typeface="Avenir Next" charset="0"/>
              </a:rPr>
              <a:t>The port of Oostende leads a consortium of 10 Flemish, Scottish, Danish, German and Dutch harbour authorities and organisations: </a:t>
            </a:r>
          </a:p>
          <a:p>
            <a:pPr marL="0" indent="0">
              <a:buNone/>
            </a:pPr>
            <a:r>
              <a:rPr lang="en-GB" sz="1600" dirty="0" smtClean="0">
                <a:latin typeface="Avenir Next" charset="0"/>
                <a:ea typeface="Avenir Next" charset="0"/>
                <a:cs typeface="Avenir Next" charset="0"/>
              </a:rPr>
              <a:t>• The ports of Zwolle (with </a:t>
            </a:r>
            <a:r>
              <a:rPr lang="en-GB" sz="1600" dirty="0" err="1" smtClean="0">
                <a:latin typeface="Avenir Next" charset="0"/>
                <a:ea typeface="Avenir Next" charset="0"/>
                <a:cs typeface="Avenir Next" charset="0"/>
              </a:rPr>
              <a:t>Kampen</a:t>
            </a:r>
            <a:r>
              <a:rPr lang="en-GB" sz="1600" dirty="0" smtClean="0">
                <a:latin typeface="Avenir Next" charset="0"/>
                <a:ea typeface="Avenir Next" charset="0"/>
                <a:cs typeface="Avenir Next" charset="0"/>
              </a:rPr>
              <a:t> and </a:t>
            </a:r>
            <a:r>
              <a:rPr lang="en-GB" sz="1600" dirty="0" err="1" smtClean="0">
                <a:latin typeface="Avenir Next" charset="0"/>
                <a:ea typeface="Avenir Next" charset="0"/>
                <a:cs typeface="Avenir Next" charset="0"/>
              </a:rPr>
              <a:t>Meppel</a:t>
            </a:r>
            <a:r>
              <a:rPr lang="en-GB" sz="1600" dirty="0" smtClean="0">
                <a:latin typeface="Avenir Next" charset="0"/>
                <a:ea typeface="Avenir Next" charset="0"/>
                <a:cs typeface="Avenir Next" charset="0"/>
              </a:rPr>
              <a:t>), Vordingborg, Emden, </a:t>
            </a:r>
            <a:r>
              <a:rPr lang="en-GB" sz="1600" dirty="0" err="1" smtClean="0">
                <a:latin typeface="Avenir Next" charset="0"/>
                <a:ea typeface="Avenir Next" charset="0"/>
                <a:cs typeface="Avenir Next" charset="0"/>
              </a:rPr>
              <a:t>Guldborgsund</a:t>
            </a:r>
            <a:r>
              <a:rPr lang="en-GB" sz="1600" dirty="0" smtClean="0">
                <a:latin typeface="Avenir Next" charset="0"/>
                <a:ea typeface="Avenir Next" charset="0"/>
                <a:cs typeface="Avenir Next" charset="0"/>
              </a:rPr>
              <a:t> and </a:t>
            </a:r>
            <a:r>
              <a:rPr lang="en-GB" sz="1600" dirty="0" err="1" smtClean="0">
                <a:latin typeface="Avenir Next" charset="0"/>
                <a:ea typeface="Avenir Next" charset="0"/>
                <a:cs typeface="Avenir Next" charset="0"/>
              </a:rPr>
              <a:t>Skagen</a:t>
            </a:r>
            <a:r>
              <a:rPr lang="en-GB" sz="1600" dirty="0" smtClean="0">
                <a:latin typeface="Avenir Next" charset="0"/>
                <a:ea typeface="Avenir Next" charset="0"/>
                <a:cs typeface="Avenir Next" charset="0"/>
              </a:rPr>
              <a:t> (future).</a:t>
            </a:r>
          </a:p>
          <a:p>
            <a:pPr marL="0" indent="0">
              <a:buNone/>
            </a:pPr>
            <a:r>
              <a:rPr lang="en-GB" sz="1600" dirty="0" smtClean="0">
                <a:latin typeface="Avenir Next" charset="0"/>
                <a:ea typeface="Avenir Next" charset="0"/>
                <a:cs typeface="Avenir Next" charset="0"/>
              </a:rPr>
              <a:t>• The private/public organisations: Fair Winds Trust; ITM Power; Orkney Islands Council; HWWI GmbH; Vordingborg Erhverv;</a:t>
            </a:r>
          </a:p>
          <a:p>
            <a:pPr marL="0" indent="0">
              <a:buNone/>
            </a:pPr>
            <a:endParaRPr lang="en-GB" sz="1800" dirty="0">
              <a:latin typeface="Avenir Next" charset="0"/>
              <a:ea typeface="Avenir Next" charset="0"/>
              <a:cs typeface="Avenir Next" charset="0"/>
            </a:endParaRPr>
          </a:p>
        </p:txBody>
      </p:sp>
      <p:sp>
        <p:nvSpPr>
          <p:cNvPr id="4" name="Tekstfelt 3"/>
          <p:cNvSpPr txBox="1"/>
          <p:nvPr/>
        </p:nvSpPr>
        <p:spPr>
          <a:xfrm>
            <a:off x="321733" y="7078133"/>
            <a:ext cx="184731" cy="369332"/>
          </a:xfrm>
          <a:prstGeom prst="rect">
            <a:avLst/>
          </a:prstGeom>
          <a:noFill/>
        </p:spPr>
        <p:txBody>
          <a:bodyPr wrap="none" rtlCol="0">
            <a:spAutoFit/>
          </a:bodyPr>
          <a:lstStyle/>
          <a:p>
            <a:endParaRPr lang="da-DK" dirty="0"/>
          </a:p>
        </p:txBody>
      </p:sp>
      <p:pic>
        <p:nvPicPr>
          <p:cNvPr id="17" name="Billede 16"/>
          <p:cNvPicPr>
            <a:picLocks noChangeAspect="1"/>
          </p:cNvPicPr>
          <p:nvPr/>
        </p:nvPicPr>
        <p:blipFill>
          <a:blip r:embed="rId2">
            <a:alphaModFix amt="70000"/>
            <a:extLst>
              <a:ext uri="{28A0092B-C50C-407E-A947-70E740481C1C}">
                <a14:useLocalDpi xmlns:a14="http://schemas.microsoft.com/office/drawing/2010/main" val="0"/>
              </a:ext>
            </a:extLst>
          </a:blip>
          <a:stretch>
            <a:fillRect/>
          </a:stretch>
        </p:blipFill>
        <p:spPr>
          <a:xfrm>
            <a:off x="7281449" y="4345764"/>
            <a:ext cx="2164080" cy="1442720"/>
          </a:xfrm>
          <a:prstGeom prst="rect">
            <a:avLst/>
          </a:prstGeom>
        </p:spPr>
      </p:pic>
      <p:pic>
        <p:nvPicPr>
          <p:cNvPr id="18" name="Billede 17"/>
          <p:cNvPicPr>
            <a:picLocks noChangeAspect="1"/>
          </p:cNvPicPr>
          <p:nvPr/>
        </p:nvPicPr>
        <p:blipFill>
          <a:blip r:embed="rId3">
            <a:alphaModFix amt="70000"/>
            <a:extLst>
              <a:ext uri="{28A0092B-C50C-407E-A947-70E740481C1C}">
                <a14:useLocalDpi xmlns:a14="http://schemas.microsoft.com/office/drawing/2010/main" val="0"/>
              </a:ext>
            </a:extLst>
          </a:blip>
          <a:stretch>
            <a:fillRect/>
          </a:stretch>
        </p:blipFill>
        <p:spPr>
          <a:xfrm>
            <a:off x="5020811" y="4344777"/>
            <a:ext cx="2164080" cy="1442720"/>
          </a:xfrm>
          <a:prstGeom prst="rect">
            <a:avLst/>
          </a:prstGeom>
        </p:spPr>
      </p:pic>
      <p:pic>
        <p:nvPicPr>
          <p:cNvPr id="20" name="Billede 19"/>
          <p:cNvPicPr>
            <a:picLocks noChangeAspect="1"/>
          </p:cNvPicPr>
          <p:nvPr/>
        </p:nvPicPr>
        <p:blipFill>
          <a:blip r:embed="rId4">
            <a:alphaModFix amt="70000"/>
            <a:extLst>
              <a:ext uri="{28A0092B-C50C-407E-A947-70E740481C1C}">
                <a14:useLocalDpi xmlns:a14="http://schemas.microsoft.com/office/drawing/2010/main" val="0"/>
              </a:ext>
            </a:extLst>
          </a:blip>
          <a:stretch>
            <a:fillRect/>
          </a:stretch>
        </p:blipFill>
        <p:spPr>
          <a:xfrm>
            <a:off x="9542087" y="4345271"/>
            <a:ext cx="2164080" cy="1442720"/>
          </a:xfrm>
          <a:prstGeom prst="rect">
            <a:avLst/>
          </a:prstGeom>
        </p:spPr>
      </p:pic>
      <p:pic>
        <p:nvPicPr>
          <p:cNvPr id="23" name="Billede 22"/>
          <p:cNvPicPr>
            <a:picLocks noChangeAspect="1"/>
          </p:cNvPicPr>
          <p:nvPr/>
        </p:nvPicPr>
        <p:blipFill>
          <a:blip r:embed="rId5">
            <a:alphaModFix amt="70000"/>
            <a:extLst>
              <a:ext uri="{28A0092B-C50C-407E-A947-70E740481C1C}">
                <a14:useLocalDpi xmlns:a14="http://schemas.microsoft.com/office/drawing/2010/main" val="0"/>
              </a:ext>
            </a:extLst>
          </a:blip>
          <a:stretch>
            <a:fillRect/>
          </a:stretch>
        </p:blipFill>
        <p:spPr>
          <a:xfrm>
            <a:off x="2776514" y="4344777"/>
            <a:ext cx="2159011" cy="1439341"/>
          </a:xfrm>
          <a:prstGeom prst="rect">
            <a:avLst/>
          </a:prstGeom>
        </p:spPr>
      </p:pic>
      <p:pic>
        <p:nvPicPr>
          <p:cNvPr id="24" name="Billede 23"/>
          <p:cNvPicPr>
            <a:picLocks noChangeAspect="1"/>
          </p:cNvPicPr>
          <p:nvPr/>
        </p:nvPicPr>
        <p:blipFill>
          <a:blip r:embed="rId6">
            <a:alphaModFix amt="70000"/>
            <a:extLst>
              <a:ext uri="{28A0092B-C50C-407E-A947-70E740481C1C}">
                <a14:useLocalDpi xmlns:a14="http://schemas.microsoft.com/office/drawing/2010/main" val="0"/>
              </a:ext>
            </a:extLst>
          </a:blip>
          <a:stretch>
            <a:fillRect/>
          </a:stretch>
        </p:blipFill>
        <p:spPr>
          <a:xfrm>
            <a:off x="503958" y="4344777"/>
            <a:ext cx="2164080" cy="1442720"/>
          </a:xfrm>
          <a:prstGeom prst="rect">
            <a:avLst/>
          </a:prstGeom>
        </p:spPr>
      </p:pic>
    </p:spTree>
    <p:extLst>
      <p:ext uri="{BB962C8B-B14F-4D97-AF65-F5344CB8AC3E}">
        <p14:creationId xmlns:p14="http://schemas.microsoft.com/office/powerpoint/2010/main" val="151039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solidFill>
                  <a:srgbClr val="1E5794"/>
                </a:solidFill>
                <a:latin typeface="Avenir Next Medium" charset="0"/>
                <a:ea typeface="Avenir Next Medium" charset="0"/>
                <a:cs typeface="Avenir Next Medium" charset="0"/>
              </a:rPr>
              <a:t>The objective of DUAL Ports</a:t>
            </a:r>
            <a:endParaRPr lang="en-GB" dirty="0">
              <a:latin typeface="Avenir Next" charset="0"/>
              <a:ea typeface="Avenir Next" charset="0"/>
              <a:cs typeface="Avenir Next" charset="0"/>
            </a:endParaRPr>
          </a:p>
        </p:txBody>
      </p:sp>
      <p:sp>
        <p:nvSpPr>
          <p:cNvPr id="3" name="Pladsholder til indhold 2"/>
          <p:cNvSpPr>
            <a:spLocks noGrp="1"/>
          </p:cNvSpPr>
          <p:nvPr>
            <p:ph idx="1"/>
          </p:nvPr>
        </p:nvSpPr>
        <p:spPr>
          <a:xfrm>
            <a:off x="838200" y="1446741"/>
            <a:ext cx="10515600" cy="4351338"/>
          </a:xfrm>
        </p:spPr>
        <p:txBody>
          <a:bodyPr>
            <a:normAutofit/>
          </a:bodyPr>
          <a:lstStyle/>
          <a:p>
            <a:r>
              <a:rPr lang="en-GB" sz="1600" dirty="0" smtClean="0">
                <a:latin typeface="Avenir Next" charset="0"/>
                <a:ea typeface="Avenir Next" charset="0"/>
                <a:cs typeface="Avenir Next" charset="0"/>
              </a:rPr>
              <a:t>Stimulating eco-innovation, carbon emission reduction and sustainable use of resources is a widespread priority in Europe nowadays. Being businesses, and considering their industrial and logistic function, also ports are expected to identify pragmatic low carbon visions and implement concrete solutions to this purpose.</a:t>
            </a:r>
          </a:p>
          <a:p>
            <a:r>
              <a:rPr lang="en-GB" sz="1600" dirty="0" smtClean="0">
                <a:latin typeface="Avenir Next" charset="0"/>
                <a:ea typeface="Avenir Next" charset="0"/>
                <a:cs typeface="Avenir Next" charset="0"/>
              </a:rPr>
              <a:t>The aim is to decarbonise Regional Entrepreneurial Ports (REPs) through a shared eco-innovation port programme that minimises their environmental footprint. </a:t>
            </a:r>
          </a:p>
          <a:p>
            <a:r>
              <a:rPr lang="en-GB" sz="1600" dirty="0" smtClean="0">
                <a:latin typeface="Avenir Next" charset="0"/>
                <a:ea typeface="Avenir Next" charset="0"/>
                <a:cs typeface="Avenir Next" charset="0"/>
              </a:rPr>
              <a:t>The objective is to specifically develop sustainable utilities and abilities of </a:t>
            </a:r>
            <a:r>
              <a:rPr lang="en-GB" sz="1600" dirty="0" err="1" smtClean="0">
                <a:latin typeface="Avenir Next" charset="0"/>
                <a:ea typeface="Avenir Next" charset="0"/>
                <a:cs typeface="Avenir Next" charset="0"/>
              </a:rPr>
              <a:t>REPs.</a:t>
            </a:r>
            <a:endParaRPr lang="en-GB" sz="1600" dirty="0" smtClean="0">
              <a:latin typeface="Avenir Next" charset="0"/>
              <a:ea typeface="Avenir Next" charset="0"/>
              <a:cs typeface="Avenir Next" charset="0"/>
            </a:endParaRPr>
          </a:p>
          <a:p>
            <a:r>
              <a:rPr lang="en-GB" sz="1600" dirty="0" smtClean="0">
                <a:latin typeface="Avenir Next" charset="0"/>
                <a:ea typeface="Avenir Next" charset="0"/>
                <a:cs typeface="Avenir Next" charset="0"/>
              </a:rPr>
              <a:t>A transnational approach has been adopted to allow the DUAL small &amp; medium size ports to capitalise on the potential, overcoming their individual limited staff, funding and capability to identify the most effective solutions on their own. </a:t>
            </a:r>
            <a:endParaRPr lang="en-GB" sz="1600" dirty="0">
              <a:latin typeface="Avenir Next" charset="0"/>
              <a:ea typeface="Avenir Next" charset="0"/>
              <a:cs typeface="Avenir Next" charset="0"/>
            </a:endParaRPr>
          </a:p>
        </p:txBody>
      </p:sp>
      <p:pic>
        <p:nvPicPr>
          <p:cNvPr id="11" name="Billede 10"/>
          <p:cNvPicPr>
            <a:picLocks noChangeAspect="1"/>
          </p:cNvPicPr>
          <p:nvPr/>
        </p:nvPicPr>
        <p:blipFill>
          <a:blip r:embed="rId2">
            <a:alphaModFix amt="70000"/>
            <a:extLst>
              <a:ext uri="{28A0092B-C50C-407E-A947-70E740481C1C}">
                <a14:useLocalDpi xmlns:a14="http://schemas.microsoft.com/office/drawing/2010/main" val="0"/>
              </a:ext>
            </a:extLst>
          </a:blip>
          <a:stretch>
            <a:fillRect/>
          </a:stretch>
        </p:blipFill>
        <p:spPr>
          <a:xfrm>
            <a:off x="7253464" y="4409116"/>
            <a:ext cx="2131709" cy="1421139"/>
          </a:xfrm>
          <a:prstGeom prst="rect">
            <a:avLst/>
          </a:prstGeom>
        </p:spPr>
      </p:pic>
      <p:pic>
        <p:nvPicPr>
          <p:cNvPr id="13" name="Billede 12"/>
          <p:cNvPicPr>
            <a:picLocks noChangeAspect="1"/>
          </p:cNvPicPr>
          <p:nvPr/>
        </p:nvPicPr>
        <p:blipFill>
          <a:blip r:embed="rId3">
            <a:alphaModFix amt="70000"/>
            <a:extLst>
              <a:ext uri="{28A0092B-C50C-407E-A947-70E740481C1C}">
                <a14:useLocalDpi xmlns:a14="http://schemas.microsoft.com/office/drawing/2010/main" val="0"/>
              </a:ext>
            </a:extLst>
          </a:blip>
          <a:stretch>
            <a:fillRect/>
          </a:stretch>
        </p:blipFill>
        <p:spPr>
          <a:xfrm>
            <a:off x="9482655" y="4409116"/>
            <a:ext cx="2131709" cy="1421139"/>
          </a:xfrm>
          <a:prstGeom prst="rect">
            <a:avLst/>
          </a:prstGeom>
        </p:spPr>
      </p:pic>
      <p:pic>
        <p:nvPicPr>
          <p:cNvPr id="17" name="Billede 16"/>
          <p:cNvPicPr>
            <a:picLocks noChangeAspect="1"/>
          </p:cNvPicPr>
          <p:nvPr/>
        </p:nvPicPr>
        <p:blipFill>
          <a:blip r:embed="rId4">
            <a:alphaModFix amt="70000"/>
            <a:extLst>
              <a:ext uri="{28A0092B-C50C-407E-A947-70E740481C1C}">
                <a14:useLocalDpi xmlns:a14="http://schemas.microsoft.com/office/drawing/2010/main" val="0"/>
              </a:ext>
            </a:extLst>
          </a:blip>
          <a:stretch>
            <a:fillRect/>
          </a:stretch>
        </p:blipFill>
        <p:spPr>
          <a:xfrm>
            <a:off x="5024273" y="4394347"/>
            <a:ext cx="2164080" cy="1442720"/>
          </a:xfrm>
          <a:prstGeom prst="rect">
            <a:avLst/>
          </a:prstGeom>
        </p:spPr>
      </p:pic>
      <p:pic>
        <p:nvPicPr>
          <p:cNvPr id="18" name="Billede 17"/>
          <p:cNvPicPr>
            <a:picLocks noChangeAspect="1"/>
          </p:cNvPicPr>
          <p:nvPr/>
        </p:nvPicPr>
        <p:blipFill>
          <a:blip r:embed="rId5">
            <a:alphaModFix amt="70000"/>
            <a:extLst>
              <a:ext uri="{28A0092B-C50C-407E-A947-70E740481C1C}">
                <a14:useLocalDpi xmlns:a14="http://schemas.microsoft.com/office/drawing/2010/main" val="0"/>
              </a:ext>
            </a:extLst>
          </a:blip>
          <a:stretch>
            <a:fillRect/>
          </a:stretch>
        </p:blipFill>
        <p:spPr>
          <a:xfrm>
            <a:off x="519424" y="4382263"/>
            <a:ext cx="2171989" cy="1447992"/>
          </a:xfrm>
          <a:prstGeom prst="rect">
            <a:avLst/>
          </a:prstGeom>
        </p:spPr>
      </p:pic>
      <p:pic>
        <p:nvPicPr>
          <p:cNvPr id="19" name="Billede 18"/>
          <p:cNvPicPr>
            <a:picLocks noChangeAspect="1"/>
          </p:cNvPicPr>
          <p:nvPr/>
        </p:nvPicPr>
        <p:blipFill>
          <a:blip r:embed="rId6">
            <a:alphaModFix amt="70000"/>
            <a:extLst>
              <a:ext uri="{28A0092B-C50C-407E-A947-70E740481C1C}">
                <a14:useLocalDpi xmlns:a14="http://schemas.microsoft.com/office/drawing/2010/main" val="0"/>
              </a:ext>
            </a:extLst>
          </a:blip>
          <a:stretch>
            <a:fillRect/>
          </a:stretch>
        </p:blipFill>
        <p:spPr>
          <a:xfrm>
            <a:off x="2766740" y="4382263"/>
            <a:ext cx="2182206" cy="1454804"/>
          </a:xfrm>
          <a:prstGeom prst="rect">
            <a:avLst/>
          </a:prstGeom>
        </p:spPr>
      </p:pic>
    </p:spTree>
    <p:extLst>
      <p:ext uri="{BB962C8B-B14F-4D97-AF65-F5344CB8AC3E}">
        <p14:creationId xmlns:p14="http://schemas.microsoft.com/office/powerpoint/2010/main" val="14169765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solidFill>
                  <a:srgbClr val="1E5794"/>
                </a:solidFill>
                <a:latin typeface="Avenir Next Medium" charset="0"/>
                <a:ea typeface="Avenir Next Medium" charset="0"/>
                <a:cs typeface="Avenir Next Medium" charset="0"/>
              </a:rPr>
              <a:t>DUAL </a:t>
            </a:r>
            <a:r>
              <a:rPr lang="da-DK" dirty="0" smtClean="0">
                <a:solidFill>
                  <a:srgbClr val="1E5794"/>
                </a:solidFill>
                <a:latin typeface="Avenir Next Medium" charset="0"/>
                <a:ea typeface="Avenir Next Medium" charset="0"/>
                <a:cs typeface="Avenir Next Medium" charset="0"/>
              </a:rPr>
              <a:t>Ports Pilots</a:t>
            </a:r>
            <a:endParaRPr lang="da-DK" dirty="0">
              <a:latin typeface="Avenir Next" charset="0"/>
              <a:ea typeface="Avenir Next" charset="0"/>
              <a:cs typeface="Avenir Next" charset="0"/>
            </a:endParaRPr>
          </a:p>
        </p:txBody>
      </p:sp>
      <p:sp>
        <p:nvSpPr>
          <p:cNvPr id="3" name="Pladsholder til indhold 2"/>
          <p:cNvSpPr>
            <a:spLocks noGrp="1"/>
          </p:cNvSpPr>
          <p:nvPr>
            <p:ph idx="1"/>
          </p:nvPr>
        </p:nvSpPr>
        <p:spPr>
          <a:xfrm>
            <a:off x="838200" y="1419225"/>
            <a:ext cx="10515600" cy="4351338"/>
          </a:xfrm>
        </p:spPr>
        <p:txBody>
          <a:bodyPr>
            <a:noAutofit/>
          </a:bodyPr>
          <a:lstStyle/>
          <a:p>
            <a:pPr marL="0" indent="0">
              <a:buNone/>
            </a:pPr>
            <a:r>
              <a:rPr lang="en-GB" sz="1600" dirty="0" smtClean="0">
                <a:latin typeface="Avenir Next" charset="0"/>
                <a:ea typeface="Avenir Next" charset="0"/>
                <a:cs typeface="Avenir Next" charset="0"/>
              </a:rPr>
              <a:t>• building up business cases for alternative, non-conventional energy sources systems: e.g. liquefied natural gas,/hydrogen</a:t>
            </a:r>
          </a:p>
          <a:p>
            <a:pPr marL="0" indent="0">
              <a:buNone/>
            </a:pPr>
            <a:r>
              <a:rPr lang="en-GB" sz="1600" dirty="0" smtClean="0">
                <a:latin typeface="Avenir Next" charset="0"/>
                <a:ea typeface="Avenir Next" charset="0"/>
                <a:cs typeface="Avenir Next" charset="0"/>
              </a:rPr>
              <a:t>• Developing low carbon logistic products, bridging old and new technologies: a </a:t>
            </a:r>
            <a:r>
              <a:rPr lang="en-GB" sz="1600" dirty="0" err="1" smtClean="0">
                <a:latin typeface="Avenir Next" charset="0"/>
                <a:ea typeface="Avenir Next" charset="0"/>
                <a:cs typeface="Avenir Next" charset="0"/>
              </a:rPr>
              <a:t>Sailcargo</a:t>
            </a:r>
            <a:r>
              <a:rPr lang="en-GB" sz="1600" dirty="0" smtClean="0">
                <a:latin typeface="Avenir Next" charset="0"/>
                <a:ea typeface="Avenir Next" charset="0"/>
                <a:cs typeface="Avenir Next" charset="0"/>
              </a:rPr>
              <a:t> trading network through port facilities´ eco-adaptation </a:t>
            </a:r>
          </a:p>
          <a:p>
            <a:pPr marL="0" indent="0">
              <a:buNone/>
            </a:pPr>
            <a:r>
              <a:rPr lang="en-GB" sz="1600" dirty="0" smtClean="0">
                <a:latin typeface="Avenir Next" charset="0"/>
                <a:ea typeface="Avenir Next" charset="0"/>
                <a:cs typeface="Avenir Next" charset="0"/>
              </a:rPr>
              <a:t>• testing environmentally friendly equipment in ports : intelligent LED lightning network; </a:t>
            </a:r>
          </a:p>
          <a:p>
            <a:pPr marL="0" indent="0">
              <a:buNone/>
            </a:pPr>
            <a:r>
              <a:rPr lang="en-GB" sz="1600" dirty="0" smtClean="0">
                <a:latin typeface="Avenir Next" charset="0"/>
                <a:ea typeface="Avenir Next" charset="0"/>
                <a:cs typeface="Avenir Next" charset="0"/>
              </a:rPr>
              <a:t>• piloting new way of sustainably managing the port environment : soil treatment; sustainable space use and port management through co-siting/dockland;</a:t>
            </a:r>
          </a:p>
          <a:p>
            <a:pPr marL="0" indent="0">
              <a:buNone/>
            </a:pPr>
            <a:r>
              <a:rPr lang="en-GB" sz="1600" dirty="0" smtClean="0">
                <a:latin typeface="Avenir Next" charset="0"/>
                <a:ea typeface="Avenir Next" charset="0"/>
                <a:cs typeface="Avenir Next" charset="0"/>
              </a:rPr>
              <a:t>• sharing technology/processes/plans for resource efficient management: green officer + sustainability management system;</a:t>
            </a:r>
          </a:p>
          <a:p>
            <a:pPr marL="0" indent="0">
              <a:buNone/>
            </a:pPr>
            <a:r>
              <a:rPr lang="en-GB" sz="1600" dirty="0" smtClean="0">
                <a:latin typeface="Avenir Next" charset="0"/>
                <a:ea typeface="Avenir Next" charset="0"/>
                <a:cs typeface="Avenir Next" charset="0"/>
              </a:rPr>
              <a:t>• sharing resources for low carbon management &amp; processes in ports: low carbon planning &amp; management.</a:t>
            </a:r>
          </a:p>
          <a:p>
            <a:pPr marL="0" indent="0">
              <a:buNone/>
            </a:pPr>
            <a:endParaRPr lang="en-GB" sz="1600" dirty="0">
              <a:latin typeface="Avenir Next" charset="0"/>
              <a:ea typeface="Avenir Next" charset="0"/>
              <a:cs typeface="Avenir Next" charset="0"/>
            </a:endParaRPr>
          </a:p>
        </p:txBody>
      </p:sp>
      <p:pic>
        <p:nvPicPr>
          <p:cNvPr id="12" name="Billede 11"/>
          <p:cNvPicPr>
            <a:picLocks noChangeAspect="1"/>
          </p:cNvPicPr>
          <p:nvPr/>
        </p:nvPicPr>
        <p:blipFill>
          <a:blip r:embed="rId2">
            <a:alphaModFix amt="70000"/>
            <a:extLst>
              <a:ext uri="{28A0092B-C50C-407E-A947-70E740481C1C}">
                <a14:useLocalDpi xmlns:a14="http://schemas.microsoft.com/office/drawing/2010/main" val="0"/>
              </a:ext>
            </a:extLst>
          </a:blip>
          <a:stretch>
            <a:fillRect/>
          </a:stretch>
        </p:blipFill>
        <p:spPr>
          <a:xfrm>
            <a:off x="362577" y="4387503"/>
            <a:ext cx="2152651" cy="1435100"/>
          </a:xfrm>
          <a:prstGeom prst="rect">
            <a:avLst/>
          </a:prstGeom>
        </p:spPr>
      </p:pic>
      <p:pic>
        <p:nvPicPr>
          <p:cNvPr id="17" name="Billede 16"/>
          <p:cNvPicPr>
            <a:picLocks noChangeAspect="1"/>
          </p:cNvPicPr>
          <p:nvPr/>
        </p:nvPicPr>
        <p:blipFill>
          <a:blip r:embed="rId3">
            <a:alphaModFix amt="70000"/>
            <a:extLst>
              <a:ext uri="{28A0092B-C50C-407E-A947-70E740481C1C}">
                <a14:useLocalDpi xmlns:a14="http://schemas.microsoft.com/office/drawing/2010/main" val="0"/>
              </a:ext>
            </a:extLst>
          </a:blip>
          <a:stretch>
            <a:fillRect/>
          </a:stretch>
        </p:blipFill>
        <p:spPr>
          <a:xfrm>
            <a:off x="2670168" y="4379883"/>
            <a:ext cx="2164080" cy="1442720"/>
          </a:xfrm>
          <a:prstGeom prst="rect">
            <a:avLst/>
          </a:prstGeom>
        </p:spPr>
      </p:pic>
      <p:pic>
        <p:nvPicPr>
          <p:cNvPr id="24" name="Billede 23"/>
          <p:cNvPicPr>
            <a:picLocks noChangeAspect="1"/>
          </p:cNvPicPr>
          <p:nvPr/>
        </p:nvPicPr>
        <p:blipFill>
          <a:blip r:embed="rId4">
            <a:alphaModFix amt="70000"/>
            <a:extLst>
              <a:ext uri="{28A0092B-C50C-407E-A947-70E740481C1C}">
                <a14:useLocalDpi xmlns:a14="http://schemas.microsoft.com/office/drawing/2010/main" val="0"/>
              </a:ext>
            </a:extLst>
          </a:blip>
          <a:stretch>
            <a:fillRect/>
          </a:stretch>
        </p:blipFill>
        <p:spPr>
          <a:xfrm>
            <a:off x="5000634" y="4387503"/>
            <a:ext cx="2164080" cy="1442720"/>
          </a:xfrm>
          <a:prstGeom prst="rect">
            <a:avLst/>
          </a:prstGeom>
        </p:spPr>
      </p:pic>
      <p:pic>
        <p:nvPicPr>
          <p:cNvPr id="25" name="Billede 24"/>
          <p:cNvPicPr>
            <a:picLocks noChangeAspect="1"/>
          </p:cNvPicPr>
          <p:nvPr/>
        </p:nvPicPr>
        <p:blipFill>
          <a:blip r:embed="rId5">
            <a:alphaModFix amt="70000"/>
            <a:extLst>
              <a:ext uri="{28A0092B-C50C-407E-A947-70E740481C1C}">
                <a14:useLocalDpi xmlns:a14="http://schemas.microsoft.com/office/drawing/2010/main" val="0"/>
              </a:ext>
            </a:extLst>
          </a:blip>
          <a:stretch>
            <a:fillRect/>
          </a:stretch>
        </p:blipFill>
        <p:spPr>
          <a:xfrm>
            <a:off x="7317114" y="4413720"/>
            <a:ext cx="2164080" cy="1442720"/>
          </a:xfrm>
          <a:prstGeom prst="rect">
            <a:avLst/>
          </a:prstGeom>
        </p:spPr>
      </p:pic>
      <p:pic>
        <p:nvPicPr>
          <p:cNvPr id="26" name="Billede 25"/>
          <p:cNvPicPr>
            <a:picLocks noChangeAspect="1"/>
          </p:cNvPicPr>
          <p:nvPr/>
        </p:nvPicPr>
        <p:blipFill>
          <a:blip r:embed="rId6">
            <a:alphaModFix amt="70000"/>
            <a:extLst>
              <a:ext uri="{28A0092B-C50C-407E-A947-70E740481C1C}">
                <a14:useLocalDpi xmlns:a14="http://schemas.microsoft.com/office/drawing/2010/main" val="0"/>
              </a:ext>
            </a:extLst>
          </a:blip>
          <a:stretch>
            <a:fillRect/>
          </a:stretch>
        </p:blipFill>
        <p:spPr>
          <a:xfrm>
            <a:off x="9618685" y="4413720"/>
            <a:ext cx="2164080" cy="1442720"/>
          </a:xfrm>
          <a:prstGeom prst="rect">
            <a:avLst/>
          </a:prstGeom>
        </p:spPr>
      </p:pic>
    </p:spTree>
    <p:extLst>
      <p:ext uri="{BB962C8B-B14F-4D97-AF65-F5344CB8AC3E}">
        <p14:creationId xmlns:p14="http://schemas.microsoft.com/office/powerpoint/2010/main" val="3948540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dirty="0">
              <a:solidFill>
                <a:srgbClr val="1E5794"/>
              </a:solidFill>
              <a:latin typeface="Avenir Next" charset="0"/>
              <a:ea typeface="Avenir Next" charset="0"/>
              <a:cs typeface="Avenir Next" charset="0"/>
            </a:endParaRPr>
          </a:p>
        </p:txBody>
      </p:sp>
      <p:sp>
        <p:nvSpPr>
          <p:cNvPr id="3" name="Pladsholder til indhold 2"/>
          <p:cNvSpPr>
            <a:spLocks noGrp="1"/>
          </p:cNvSpPr>
          <p:nvPr>
            <p:ph idx="1"/>
          </p:nvPr>
        </p:nvSpPr>
        <p:spPr/>
        <p:txBody>
          <a:bodyPr/>
          <a:lstStyle/>
          <a:p>
            <a:endParaRPr lang="da-DK" dirty="0">
              <a:latin typeface="Avenir Next" charset="0"/>
              <a:ea typeface="Avenir Next" charset="0"/>
              <a:cs typeface="Avenir Next" charset="0"/>
            </a:endParaRPr>
          </a:p>
        </p:txBody>
      </p:sp>
    </p:spTree>
    <p:extLst>
      <p:ext uri="{BB962C8B-B14F-4D97-AF65-F5344CB8AC3E}">
        <p14:creationId xmlns:p14="http://schemas.microsoft.com/office/powerpoint/2010/main" val="16892095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dirty="0">
              <a:solidFill>
                <a:srgbClr val="1E5794"/>
              </a:solidFill>
              <a:latin typeface="Avenir Next" charset="0"/>
              <a:ea typeface="Avenir Next" charset="0"/>
              <a:cs typeface="Avenir Next" charset="0"/>
            </a:endParaRPr>
          </a:p>
        </p:txBody>
      </p:sp>
      <p:sp>
        <p:nvSpPr>
          <p:cNvPr id="3" name="Pladsholder til indhold 2"/>
          <p:cNvSpPr>
            <a:spLocks noGrp="1"/>
          </p:cNvSpPr>
          <p:nvPr>
            <p:ph idx="1"/>
          </p:nvPr>
        </p:nvSpPr>
        <p:spPr/>
        <p:txBody>
          <a:bodyPr/>
          <a:lstStyle/>
          <a:p>
            <a:endParaRPr lang="da-DK" dirty="0">
              <a:latin typeface="Avenir Next" charset="0"/>
              <a:ea typeface="Avenir Next" charset="0"/>
              <a:cs typeface="Avenir Next" charset="0"/>
            </a:endParaRPr>
          </a:p>
        </p:txBody>
      </p:sp>
    </p:spTree>
    <p:extLst>
      <p:ext uri="{BB962C8B-B14F-4D97-AF65-F5344CB8AC3E}">
        <p14:creationId xmlns:p14="http://schemas.microsoft.com/office/powerpoint/2010/main" val="5620094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dirty="0">
              <a:solidFill>
                <a:srgbClr val="1E5794"/>
              </a:solidFill>
              <a:latin typeface="Avenir Next" charset="0"/>
              <a:ea typeface="Avenir Next" charset="0"/>
              <a:cs typeface="Avenir Next" charset="0"/>
            </a:endParaRPr>
          </a:p>
        </p:txBody>
      </p:sp>
      <p:sp>
        <p:nvSpPr>
          <p:cNvPr id="3" name="Pladsholder til indhold 2"/>
          <p:cNvSpPr>
            <a:spLocks noGrp="1"/>
          </p:cNvSpPr>
          <p:nvPr>
            <p:ph idx="1"/>
          </p:nvPr>
        </p:nvSpPr>
        <p:spPr/>
        <p:txBody>
          <a:bodyPr/>
          <a:lstStyle/>
          <a:p>
            <a:endParaRPr lang="da-DK" dirty="0">
              <a:latin typeface="Avenir Next" charset="0"/>
              <a:ea typeface="Avenir Next" charset="0"/>
              <a:cs typeface="Avenir Next" charset="0"/>
            </a:endParaRPr>
          </a:p>
        </p:txBody>
      </p:sp>
    </p:spTree>
    <p:extLst>
      <p:ext uri="{BB962C8B-B14F-4D97-AF65-F5344CB8AC3E}">
        <p14:creationId xmlns:p14="http://schemas.microsoft.com/office/powerpoint/2010/main" val="1059494539"/>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ontor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11692</TotalTime>
  <Words>226</Words>
  <Application>Microsoft Macintosh PowerPoint</Application>
  <PresentationFormat>Widescreen</PresentationFormat>
  <Paragraphs>23</Paragraphs>
  <Slides>7</Slides>
  <Notes>0</Notes>
  <HiddenSlides>0</HiddenSlides>
  <MMClips>0</MMClips>
  <ScaleCrop>false</ScaleCrop>
  <HeadingPairs>
    <vt:vector size="6" baseType="variant">
      <vt:variant>
        <vt:lpstr>Benyttede skrifttyper</vt:lpstr>
      </vt:variant>
      <vt:variant>
        <vt:i4>6</vt:i4>
      </vt:variant>
      <vt:variant>
        <vt:lpstr>Tema</vt:lpstr>
      </vt:variant>
      <vt:variant>
        <vt:i4>1</vt:i4>
      </vt:variant>
      <vt:variant>
        <vt:lpstr>Slidetitler</vt:lpstr>
      </vt:variant>
      <vt:variant>
        <vt:i4>7</vt:i4>
      </vt:variant>
    </vt:vector>
  </HeadingPairs>
  <TitlesOfParts>
    <vt:vector size="14" baseType="lpstr">
      <vt:lpstr>Avenir Next</vt:lpstr>
      <vt:lpstr>Avenir Next Medium</vt:lpstr>
      <vt:lpstr>Avenir Next Ultra Light</vt:lpstr>
      <vt:lpstr>Calibri</vt:lpstr>
      <vt:lpstr>Calibri Light</vt:lpstr>
      <vt:lpstr>Arial</vt:lpstr>
      <vt:lpstr>Kontortema</vt:lpstr>
      <vt:lpstr>DUAL Ports</vt:lpstr>
      <vt:lpstr>What is DUAL Ports? </vt:lpstr>
      <vt:lpstr>The objective of DUAL Ports</vt:lpstr>
      <vt:lpstr>DUAL Ports Pilots</vt:lpstr>
      <vt:lpstr>PowerPoint-præsentation</vt:lpstr>
      <vt:lpstr>PowerPoint-præsentation</vt:lpstr>
      <vt:lpstr>PowerPoint-præsentation</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DUAL Ports</dc:title>
  <dc:creator>Camilla Bruun Sørensen</dc:creator>
  <cp:lastModifiedBy>Camilla Bruun Sørensen</cp:lastModifiedBy>
  <cp:revision>24</cp:revision>
  <dcterms:created xsi:type="dcterms:W3CDTF">2016-09-20T12:02:48Z</dcterms:created>
  <dcterms:modified xsi:type="dcterms:W3CDTF">2017-10-22T10:09:16Z</dcterms:modified>
</cp:coreProperties>
</file>