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60" r:id="rId3"/>
    <p:sldId id="261" r:id="rId4"/>
    <p:sldId id="265" r:id="rId5"/>
    <p:sldId id="271" r:id="rId6"/>
    <p:sldId id="263" r:id="rId7"/>
    <p:sldId id="264" r:id="rId8"/>
    <p:sldId id="267" r:id="rId9"/>
    <p:sldId id="281" r:id="rId10"/>
    <p:sldId id="279" r:id="rId11"/>
    <p:sldId id="284" r:id="rId12"/>
    <p:sldId id="273" r:id="rId13"/>
    <p:sldId id="277" r:id="rId14"/>
    <p:sldId id="283" r:id="rId15"/>
    <p:sldId id="282" r:id="rId16"/>
    <p:sldId id="272" r:id="rId17"/>
    <p:sldId id="294" r:id="rId18"/>
    <p:sldId id="287" r:id="rId19"/>
    <p:sldId id="292" r:id="rId20"/>
    <p:sldId id="297" r:id="rId21"/>
    <p:sldId id="295" r:id="rId22"/>
    <p:sldId id="298" r:id="rId23"/>
    <p:sldId id="299" r:id="rId24"/>
    <p:sldId id="262" r:id="rId25"/>
    <p:sldId id="300" r:id="rId26"/>
    <p:sldId id="275" r:id="rId27"/>
    <p:sldId id="286" r:id="rId28"/>
    <p:sldId id="288" r:id="rId29"/>
    <p:sldId id="289" r:id="rId30"/>
    <p:sldId id="296" r:id="rId31"/>
    <p:sldId id="268" r:id="rId32"/>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aire Stevenson" initials="C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EA9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49" autoAdjust="0"/>
  </p:normalViewPr>
  <p:slideViewPr>
    <p:cSldViewPr>
      <p:cViewPr varScale="1">
        <p:scale>
          <a:sx n="68" d="100"/>
          <a:sy n="68" d="100"/>
        </p:scale>
        <p:origin x="1446" y="60"/>
      </p:cViewPr>
      <p:guideLst>
        <p:guide orient="horz" pos="216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NX-316 distance driven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multiLvlStrRef>
              <c:f>Sheet1!$I$6:$J$9</c:f>
              <c:multiLvlStrCache>
                <c:ptCount val="4"/>
                <c:lvl>
                  <c:pt idx="0">
                    <c:v>Dec</c:v>
                  </c:pt>
                  <c:pt idx="1">
                    <c:v>Jan</c:v>
                  </c:pt>
                  <c:pt idx="2">
                    <c:v>Feb</c:v>
                  </c:pt>
                  <c:pt idx="3">
                    <c:v>Mar</c:v>
                  </c:pt>
                </c:lvl>
                <c:lvl>
                  <c:pt idx="0">
                    <c:v>2017</c:v>
                  </c:pt>
                  <c:pt idx="1">
                    <c:v>2018</c:v>
                  </c:pt>
                </c:lvl>
              </c:multiLvlStrCache>
            </c:multiLvlStrRef>
          </c:cat>
          <c:val>
            <c:numRef>
              <c:f>Sheet1!$K$6:$K$9</c:f>
              <c:numCache>
                <c:formatCode>General</c:formatCode>
                <c:ptCount val="4"/>
                <c:pt idx="0">
                  <c:v>228.38676063347773</c:v>
                </c:pt>
                <c:pt idx="1">
                  <c:v>346.79384038454617</c:v>
                </c:pt>
                <c:pt idx="2">
                  <c:v>1157.7406656158707</c:v>
                </c:pt>
                <c:pt idx="3">
                  <c:v>81.848805251735328</c:v>
                </c:pt>
              </c:numCache>
            </c:numRef>
          </c:val>
          <c:extLst>
            <c:ext xmlns:c16="http://schemas.microsoft.com/office/drawing/2014/chart" uri="{C3380CC4-5D6E-409C-BE32-E72D297353CC}">
              <c16:uniqueId val="{00000000-A950-4C62-9AA8-142811BEEF45}"/>
            </c:ext>
          </c:extLst>
        </c:ser>
        <c:dLbls>
          <c:showLegendKey val="0"/>
          <c:showVal val="0"/>
          <c:showCatName val="0"/>
          <c:showSerName val="0"/>
          <c:showPercent val="0"/>
          <c:showBubbleSize val="0"/>
        </c:dLbls>
        <c:gapWidth val="219"/>
        <c:overlap val="-27"/>
        <c:axId val="89668992"/>
        <c:axId val="89801856"/>
      </c:barChart>
      <c:catAx>
        <c:axId val="89668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801856"/>
        <c:crosses val="autoZero"/>
        <c:auto val="1"/>
        <c:lblAlgn val="ctr"/>
        <c:lblOffset val="100"/>
        <c:noMultiLvlLbl val="0"/>
      </c:catAx>
      <c:valAx>
        <c:axId val="89801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668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193CA301-8548-4FA5-9343-4D225FCD2F27}" type="datetimeFigureOut">
              <a:rPr lang="en-GB" smtClean="0"/>
              <a:t>13/06/2018</a:t>
            </a:fld>
            <a:endParaRPr lang="en-GB"/>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E01C9DC3-3B8F-4AE8-AA6B-B14840D87021}" type="slidenum">
              <a:rPr lang="en-GB" smtClean="0"/>
              <a:t>‹#›</a:t>
            </a:fld>
            <a:endParaRPr lang="en-GB"/>
          </a:p>
        </p:txBody>
      </p:sp>
    </p:spTree>
    <p:extLst>
      <p:ext uri="{BB962C8B-B14F-4D97-AF65-F5344CB8AC3E}">
        <p14:creationId xmlns:p14="http://schemas.microsoft.com/office/powerpoint/2010/main" val="766529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652AC1-2A8E-4468-BF50-FAF27BA98108}" type="slidenum">
              <a:rPr lang="en-GB" smtClean="0"/>
              <a:t>2</a:t>
            </a:fld>
            <a:endParaRPr lang="en-GB"/>
          </a:p>
        </p:txBody>
      </p:sp>
    </p:spTree>
    <p:extLst>
      <p:ext uri="{BB962C8B-B14F-4D97-AF65-F5344CB8AC3E}">
        <p14:creationId xmlns:p14="http://schemas.microsoft.com/office/powerpoint/2010/main" val="2968394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652AC1-2A8E-4468-BF50-FAF27BA98108}" type="slidenum">
              <a:rPr lang="en-GB" smtClean="0"/>
              <a:t>11</a:t>
            </a:fld>
            <a:endParaRPr lang="en-GB"/>
          </a:p>
        </p:txBody>
      </p:sp>
    </p:spTree>
    <p:extLst>
      <p:ext uri="{BB962C8B-B14F-4D97-AF65-F5344CB8AC3E}">
        <p14:creationId xmlns:p14="http://schemas.microsoft.com/office/powerpoint/2010/main" val="1915465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652AC1-2A8E-4468-BF50-FAF27BA98108}" type="slidenum">
              <a:rPr lang="en-GB" smtClean="0"/>
              <a:t>12</a:t>
            </a:fld>
            <a:endParaRPr lang="en-GB"/>
          </a:p>
        </p:txBody>
      </p:sp>
    </p:spTree>
    <p:extLst>
      <p:ext uri="{BB962C8B-B14F-4D97-AF65-F5344CB8AC3E}">
        <p14:creationId xmlns:p14="http://schemas.microsoft.com/office/powerpoint/2010/main" val="2968394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652AC1-2A8E-4468-BF50-FAF27BA98108}" type="slidenum">
              <a:rPr lang="en-GB" smtClean="0"/>
              <a:t>13</a:t>
            </a:fld>
            <a:endParaRPr lang="en-GB"/>
          </a:p>
        </p:txBody>
      </p:sp>
    </p:spTree>
    <p:extLst>
      <p:ext uri="{BB962C8B-B14F-4D97-AF65-F5344CB8AC3E}">
        <p14:creationId xmlns:p14="http://schemas.microsoft.com/office/powerpoint/2010/main" val="2968394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652AC1-2A8E-4468-BF50-FAF27BA98108}" type="slidenum">
              <a:rPr lang="en-GB" smtClean="0"/>
              <a:t>14</a:t>
            </a:fld>
            <a:endParaRPr lang="en-GB"/>
          </a:p>
        </p:txBody>
      </p:sp>
    </p:spTree>
    <p:extLst>
      <p:ext uri="{BB962C8B-B14F-4D97-AF65-F5344CB8AC3E}">
        <p14:creationId xmlns:p14="http://schemas.microsoft.com/office/powerpoint/2010/main" val="1625414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652AC1-2A8E-4468-BF50-FAF27BA98108}" type="slidenum">
              <a:rPr lang="en-GB" smtClean="0"/>
              <a:t>15</a:t>
            </a:fld>
            <a:endParaRPr lang="en-GB"/>
          </a:p>
        </p:txBody>
      </p:sp>
    </p:spTree>
    <p:extLst>
      <p:ext uri="{BB962C8B-B14F-4D97-AF65-F5344CB8AC3E}">
        <p14:creationId xmlns:p14="http://schemas.microsoft.com/office/powerpoint/2010/main" val="848759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652AC1-2A8E-4468-BF50-FAF27BA98108}" type="slidenum">
              <a:rPr lang="en-GB" smtClean="0"/>
              <a:t>16</a:t>
            </a:fld>
            <a:endParaRPr lang="en-GB"/>
          </a:p>
        </p:txBody>
      </p:sp>
    </p:spTree>
    <p:extLst>
      <p:ext uri="{BB962C8B-B14F-4D97-AF65-F5344CB8AC3E}">
        <p14:creationId xmlns:p14="http://schemas.microsoft.com/office/powerpoint/2010/main" val="2968394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652AC1-2A8E-4468-BF50-FAF27BA98108}" type="slidenum">
              <a:rPr lang="en-GB" smtClean="0"/>
              <a:t>17</a:t>
            </a:fld>
            <a:endParaRPr lang="en-GB"/>
          </a:p>
        </p:txBody>
      </p:sp>
    </p:spTree>
    <p:extLst>
      <p:ext uri="{BB962C8B-B14F-4D97-AF65-F5344CB8AC3E}">
        <p14:creationId xmlns:p14="http://schemas.microsoft.com/office/powerpoint/2010/main" val="1493982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652AC1-2A8E-4468-BF50-FAF27BA98108}" type="slidenum">
              <a:rPr lang="en-GB" smtClean="0"/>
              <a:t>18</a:t>
            </a:fld>
            <a:endParaRPr lang="en-GB"/>
          </a:p>
        </p:txBody>
      </p:sp>
    </p:spTree>
    <p:extLst>
      <p:ext uri="{BB962C8B-B14F-4D97-AF65-F5344CB8AC3E}">
        <p14:creationId xmlns:p14="http://schemas.microsoft.com/office/powerpoint/2010/main" val="4077543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652AC1-2A8E-4468-BF50-FAF27BA98108}" type="slidenum">
              <a:rPr lang="en-GB" smtClean="0"/>
              <a:t>19</a:t>
            </a:fld>
            <a:endParaRPr lang="en-GB"/>
          </a:p>
        </p:txBody>
      </p:sp>
    </p:spTree>
    <p:extLst>
      <p:ext uri="{BB962C8B-B14F-4D97-AF65-F5344CB8AC3E}">
        <p14:creationId xmlns:p14="http://schemas.microsoft.com/office/powerpoint/2010/main" val="2212685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652AC1-2A8E-4468-BF50-FAF27BA98108}" type="slidenum">
              <a:rPr lang="en-GB" smtClean="0"/>
              <a:t>20</a:t>
            </a:fld>
            <a:endParaRPr lang="en-GB"/>
          </a:p>
        </p:txBody>
      </p:sp>
    </p:spTree>
    <p:extLst>
      <p:ext uri="{BB962C8B-B14F-4D97-AF65-F5344CB8AC3E}">
        <p14:creationId xmlns:p14="http://schemas.microsoft.com/office/powerpoint/2010/main" val="3411677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652AC1-2A8E-4468-BF50-FAF27BA98108}" type="slidenum">
              <a:rPr lang="en-GB" smtClean="0"/>
              <a:t>3</a:t>
            </a:fld>
            <a:endParaRPr lang="en-GB"/>
          </a:p>
        </p:txBody>
      </p:sp>
    </p:spTree>
    <p:extLst>
      <p:ext uri="{BB962C8B-B14F-4D97-AF65-F5344CB8AC3E}">
        <p14:creationId xmlns:p14="http://schemas.microsoft.com/office/powerpoint/2010/main" val="29683948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652AC1-2A8E-4468-BF50-FAF27BA98108}" type="slidenum">
              <a:rPr lang="en-GB" smtClean="0"/>
              <a:t>21</a:t>
            </a:fld>
            <a:endParaRPr lang="en-GB"/>
          </a:p>
        </p:txBody>
      </p:sp>
    </p:spTree>
    <p:extLst>
      <p:ext uri="{BB962C8B-B14F-4D97-AF65-F5344CB8AC3E}">
        <p14:creationId xmlns:p14="http://schemas.microsoft.com/office/powerpoint/2010/main" val="826784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652AC1-2A8E-4468-BF50-FAF27BA98108}" type="slidenum">
              <a:rPr lang="en-GB" smtClean="0"/>
              <a:t>22</a:t>
            </a:fld>
            <a:endParaRPr lang="en-GB"/>
          </a:p>
        </p:txBody>
      </p:sp>
    </p:spTree>
    <p:extLst>
      <p:ext uri="{BB962C8B-B14F-4D97-AF65-F5344CB8AC3E}">
        <p14:creationId xmlns:p14="http://schemas.microsoft.com/office/powerpoint/2010/main" val="299921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652AC1-2A8E-4468-BF50-FAF27BA98108}" type="slidenum">
              <a:rPr lang="en-GB" smtClean="0"/>
              <a:t>23</a:t>
            </a:fld>
            <a:endParaRPr lang="en-GB"/>
          </a:p>
        </p:txBody>
      </p:sp>
    </p:spTree>
    <p:extLst>
      <p:ext uri="{BB962C8B-B14F-4D97-AF65-F5344CB8AC3E}">
        <p14:creationId xmlns:p14="http://schemas.microsoft.com/office/powerpoint/2010/main" val="2014852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652AC1-2A8E-4468-BF50-FAF27BA98108}" type="slidenum">
              <a:rPr lang="en-GB" smtClean="0"/>
              <a:t>25</a:t>
            </a:fld>
            <a:endParaRPr lang="en-GB"/>
          </a:p>
        </p:txBody>
      </p:sp>
    </p:spTree>
    <p:extLst>
      <p:ext uri="{BB962C8B-B14F-4D97-AF65-F5344CB8AC3E}">
        <p14:creationId xmlns:p14="http://schemas.microsoft.com/office/powerpoint/2010/main" val="4883434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652AC1-2A8E-4468-BF50-FAF27BA98108}" type="slidenum">
              <a:rPr lang="en-GB" smtClean="0"/>
              <a:t>27</a:t>
            </a:fld>
            <a:endParaRPr lang="en-GB"/>
          </a:p>
        </p:txBody>
      </p:sp>
    </p:spTree>
    <p:extLst>
      <p:ext uri="{BB962C8B-B14F-4D97-AF65-F5344CB8AC3E}">
        <p14:creationId xmlns:p14="http://schemas.microsoft.com/office/powerpoint/2010/main" val="24368766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652AC1-2A8E-4468-BF50-FAF27BA98108}" type="slidenum">
              <a:rPr lang="en-GB" smtClean="0"/>
              <a:t>30</a:t>
            </a:fld>
            <a:endParaRPr lang="en-GB"/>
          </a:p>
        </p:txBody>
      </p:sp>
    </p:spTree>
    <p:extLst>
      <p:ext uri="{BB962C8B-B14F-4D97-AF65-F5344CB8AC3E}">
        <p14:creationId xmlns:p14="http://schemas.microsoft.com/office/powerpoint/2010/main" val="21518842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652AC1-2A8E-4468-BF50-FAF27BA98108}" type="slidenum">
              <a:rPr lang="en-GB" smtClean="0"/>
              <a:t>31</a:t>
            </a:fld>
            <a:endParaRPr lang="en-GB"/>
          </a:p>
        </p:txBody>
      </p:sp>
    </p:spTree>
    <p:extLst>
      <p:ext uri="{BB962C8B-B14F-4D97-AF65-F5344CB8AC3E}">
        <p14:creationId xmlns:p14="http://schemas.microsoft.com/office/powerpoint/2010/main" val="2968394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652AC1-2A8E-4468-BF50-FAF27BA98108}" type="slidenum">
              <a:rPr lang="en-GB" smtClean="0"/>
              <a:t>4</a:t>
            </a:fld>
            <a:endParaRPr lang="en-GB"/>
          </a:p>
        </p:txBody>
      </p:sp>
    </p:spTree>
    <p:extLst>
      <p:ext uri="{BB962C8B-B14F-4D97-AF65-F5344CB8AC3E}">
        <p14:creationId xmlns:p14="http://schemas.microsoft.com/office/powerpoint/2010/main" val="2968394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652AC1-2A8E-4468-BF50-FAF27BA98108}" type="slidenum">
              <a:rPr lang="en-GB" smtClean="0"/>
              <a:t>5</a:t>
            </a:fld>
            <a:endParaRPr lang="en-GB"/>
          </a:p>
        </p:txBody>
      </p:sp>
    </p:spTree>
    <p:extLst>
      <p:ext uri="{BB962C8B-B14F-4D97-AF65-F5344CB8AC3E}">
        <p14:creationId xmlns:p14="http://schemas.microsoft.com/office/powerpoint/2010/main" val="2968394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652AC1-2A8E-4468-BF50-FAF27BA98108}" type="slidenum">
              <a:rPr lang="en-GB" smtClean="0"/>
              <a:t>6</a:t>
            </a:fld>
            <a:endParaRPr lang="en-GB"/>
          </a:p>
        </p:txBody>
      </p:sp>
    </p:spTree>
    <p:extLst>
      <p:ext uri="{BB962C8B-B14F-4D97-AF65-F5344CB8AC3E}">
        <p14:creationId xmlns:p14="http://schemas.microsoft.com/office/powerpoint/2010/main" val="2968394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652AC1-2A8E-4468-BF50-FAF27BA98108}" type="slidenum">
              <a:rPr lang="en-GB" smtClean="0"/>
              <a:t>7</a:t>
            </a:fld>
            <a:endParaRPr lang="en-GB"/>
          </a:p>
        </p:txBody>
      </p:sp>
    </p:spTree>
    <p:extLst>
      <p:ext uri="{BB962C8B-B14F-4D97-AF65-F5344CB8AC3E}">
        <p14:creationId xmlns:p14="http://schemas.microsoft.com/office/powerpoint/2010/main" val="2968394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652AC1-2A8E-4468-BF50-FAF27BA98108}" type="slidenum">
              <a:rPr lang="en-GB" smtClean="0"/>
              <a:t>8</a:t>
            </a:fld>
            <a:endParaRPr lang="en-GB"/>
          </a:p>
        </p:txBody>
      </p:sp>
    </p:spTree>
    <p:extLst>
      <p:ext uri="{BB962C8B-B14F-4D97-AF65-F5344CB8AC3E}">
        <p14:creationId xmlns:p14="http://schemas.microsoft.com/office/powerpoint/2010/main" val="2968394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652AC1-2A8E-4468-BF50-FAF27BA98108}" type="slidenum">
              <a:rPr lang="en-GB" smtClean="0"/>
              <a:t>9</a:t>
            </a:fld>
            <a:endParaRPr lang="en-GB"/>
          </a:p>
        </p:txBody>
      </p:sp>
    </p:spTree>
    <p:extLst>
      <p:ext uri="{BB962C8B-B14F-4D97-AF65-F5344CB8AC3E}">
        <p14:creationId xmlns:p14="http://schemas.microsoft.com/office/powerpoint/2010/main" val="2968394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652AC1-2A8E-4468-BF50-FAF27BA98108}" type="slidenum">
              <a:rPr lang="en-GB" smtClean="0"/>
              <a:t>10</a:t>
            </a:fld>
            <a:endParaRPr lang="en-GB"/>
          </a:p>
        </p:txBody>
      </p:sp>
    </p:spTree>
    <p:extLst>
      <p:ext uri="{BB962C8B-B14F-4D97-AF65-F5344CB8AC3E}">
        <p14:creationId xmlns:p14="http://schemas.microsoft.com/office/powerpoint/2010/main" val="2968394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A48915C-43DA-4657-BEBB-31E90E39DE26}" type="datetimeFigureOut">
              <a:rPr lang="en-GB" smtClean="0"/>
              <a:t>13/06/2018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1CF4E9-269E-459D-94E2-B1BF076F5336}" type="slidenum">
              <a:rPr lang="en-GB" smtClean="0"/>
              <a:t>‹#›</a:t>
            </a:fld>
            <a:endParaRPr lang="en-GB"/>
          </a:p>
        </p:txBody>
      </p:sp>
    </p:spTree>
    <p:extLst>
      <p:ext uri="{BB962C8B-B14F-4D97-AF65-F5344CB8AC3E}">
        <p14:creationId xmlns:p14="http://schemas.microsoft.com/office/powerpoint/2010/main" val="3442186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A48915C-43DA-4657-BEBB-31E90E39DE26}" type="datetimeFigureOut">
              <a:rPr lang="en-GB" smtClean="0"/>
              <a:t>13/06/2018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1CF4E9-269E-459D-94E2-B1BF076F5336}" type="slidenum">
              <a:rPr lang="en-GB" smtClean="0"/>
              <a:t>‹#›</a:t>
            </a:fld>
            <a:endParaRPr lang="en-GB"/>
          </a:p>
        </p:txBody>
      </p:sp>
    </p:spTree>
    <p:extLst>
      <p:ext uri="{BB962C8B-B14F-4D97-AF65-F5344CB8AC3E}">
        <p14:creationId xmlns:p14="http://schemas.microsoft.com/office/powerpoint/2010/main" val="1161633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A48915C-43DA-4657-BEBB-31E90E39DE26}" type="datetimeFigureOut">
              <a:rPr lang="en-GB" smtClean="0"/>
              <a:t>13/06/2018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1CF4E9-269E-459D-94E2-B1BF076F5336}" type="slidenum">
              <a:rPr lang="en-GB" smtClean="0"/>
              <a:t>‹#›</a:t>
            </a:fld>
            <a:endParaRPr lang="en-GB"/>
          </a:p>
        </p:txBody>
      </p:sp>
    </p:spTree>
    <p:extLst>
      <p:ext uri="{BB962C8B-B14F-4D97-AF65-F5344CB8AC3E}">
        <p14:creationId xmlns:p14="http://schemas.microsoft.com/office/powerpoint/2010/main" val="2332622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179512" y="230791"/>
            <a:ext cx="4716953" cy="550508"/>
          </a:xfrm>
          <a:prstGeom prst="rect">
            <a:avLst/>
          </a:prstGeom>
          <a:gradFill>
            <a:gsLst>
              <a:gs pos="0">
                <a:schemeClr val="bg1"/>
              </a:gs>
              <a:gs pos="100000">
                <a:schemeClr val="accent3">
                  <a:lumMod val="30000"/>
                  <a:lumOff val="70000"/>
                  <a:alpha val="70000"/>
                </a:schemeClr>
              </a:gs>
            </a:gsLst>
            <a:lin ang="0" scaled="0"/>
          </a:gradFill>
          <a:effectLst>
            <a:outerShdw blurRad="50800" dist="38100" dir="2700000" algn="tl" rotWithShape="0">
              <a:prstClr val="black">
                <a:alpha val="40000"/>
              </a:prstClr>
            </a:outerShdw>
          </a:effectLst>
        </p:spPr>
        <p:txBody>
          <a:bodyPr wrap="square" lIns="180000" tIns="108000" rIns="180000" bIns="108000" anchor="ctr" anchorCtr="0">
            <a:spAutoFit/>
          </a:bodyPr>
          <a:lstStyle>
            <a:lvl1pPr>
              <a:defRPr lang="en-AU" sz="2400" b="1" kern="1200" dirty="0">
                <a:solidFill>
                  <a:srgbClr val="0070C0"/>
                </a:solidFill>
                <a:latin typeface="Arial" panose="020B0604020202020204" pitchFamily="34" charset="0"/>
                <a:ea typeface="+mj-ea"/>
                <a:cs typeface="Arial" panose="020B0604020202020204" pitchFamily="34" charset="0"/>
              </a:defRPr>
            </a:lvl1pPr>
          </a:lstStyle>
          <a:p>
            <a:r>
              <a:rPr lang="en-US"/>
              <a:t>Click to edit Master title style</a:t>
            </a:r>
            <a:endParaRPr lang="en-AU" dirty="0"/>
          </a:p>
        </p:txBody>
      </p:sp>
    </p:spTree>
    <p:extLst>
      <p:ext uri="{BB962C8B-B14F-4D97-AF65-F5344CB8AC3E}">
        <p14:creationId xmlns:p14="http://schemas.microsoft.com/office/powerpoint/2010/main" val="3729872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A48915C-43DA-4657-BEBB-31E90E39DE26}" type="datetimeFigureOut">
              <a:rPr lang="en-GB" smtClean="0"/>
              <a:t>13/06/2018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1CF4E9-269E-459D-94E2-B1BF076F5336}" type="slidenum">
              <a:rPr lang="en-GB" smtClean="0"/>
              <a:t>‹#›</a:t>
            </a:fld>
            <a:endParaRPr lang="en-GB"/>
          </a:p>
        </p:txBody>
      </p:sp>
    </p:spTree>
    <p:extLst>
      <p:ext uri="{BB962C8B-B14F-4D97-AF65-F5344CB8AC3E}">
        <p14:creationId xmlns:p14="http://schemas.microsoft.com/office/powerpoint/2010/main" val="2945774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48915C-43DA-4657-BEBB-31E90E39DE26}" type="datetimeFigureOut">
              <a:rPr lang="en-GB" smtClean="0"/>
              <a:t>13/06/2018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1CF4E9-269E-459D-94E2-B1BF076F5336}" type="slidenum">
              <a:rPr lang="en-GB" smtClean="0"/>
              <a:t>‹#›</a:t>
            </a:fld>
            <a:endParaRPr lang="en-GB"/>
          </a:p>
        </p:txBody>
      </p:sp>
    </p:spTree>
    <p:extLst>
      <p:ext uri="{BB962C8B-B14F-4D97-AF65-F5344CB8AC3E}">
        <p14:creationId xmlns:p14="http://schemas.microsoft.com/office/powerpoint/2010/main" val="2845946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A48915C-43DA-4657-BEBB-31E90E39DE26}" type="datetimeFigureOut">
              <a:rPr lang="en-GB" smtClean="0"/>
              <a:t>13/06/2018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1CF4E9-269E-459D-94E2-B1BF076F5336}" type="slidenum">
              <a:rPr lang="en-GB" smtClean="0"/>
              <a:t>‹#›</a:t>
            </a:fld>
            <a:endParaRPr lang="en-GB"/>
          </a:p>
        </p:txBody>
      </p:sp>
    </p:spTree>
    <p:extLst>
      <p:ext uri="{BB962C8B-B14F-4D97-AF65-F5344CB8AC3E}">
        <p14:creationId xmlns:p14="http://schemas.microsoft.com/office/powerpoint/2010/main" val="3117692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A48915C-43DA-4657-BEBB-31E90E39DE26}" type="datetimeFigureOut">
              <a:rPr lang="en-GB" smtClean="0"/>
              <a:t>13/06/2018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1CF4E9-269E-459D-94E2-B1BF076F5336}" type="slidenum">
              <a:rPr lang="en-GB" smtClean="0"/>
              <a:t>‹#›</a:t>
            </a:fld>
            <a:endParaRPr lang="en-GB"/>
          </a:p>
        </p:txBody>
      </p:sp>
    </p:spTree>
    <p:extLst>
      <p:ext uri="{BB962C8B-B14F-4D97-AF65-F5344CB8AC3E}">
        <p14:creationId xmlns:p14="http://schemas.microsoft.com/office/powerpoint/2010/main" val="3185016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A48915C-43DA-4657-BEBB-31E90E39DE26}" type="datetimeFigureOut">
              <a:rPr lang="en-GB" smtClean="0"/>
              <a:t>13/06/2018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1CF4E9-269E-459D-94E2-B1BF076F5336}" type="slidenum">
              <a:rPr lang="en-GB" smtClean="0"/>
              <a:t>‹#›</a:t>
            </a:fld>
            <a:endParaRPr lang="en-GB"/>
          </a:p>
        </p:txBody>
      </p:sp>
    </p:spTree>
    <p:extLst>
      <p:ext uri="{BB962C8B-B14F-4D97-AF65-F5344CB8AC3E}">
        <p14:creationId xmlns:p14="http://schemas.microsoft.com/office/powerpoint/2010/main" val="799854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48915C-43DA-4657-BEBB-31E90E39DE26}" type="datetimeFigureOut">
              <a:rPr lang="en-GB" smtClean="0"/>
              <a:t>13/06/2018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1CF4E9-269E-459D-94E2-B1BF076F5336}" type="slidenum">
              <a:rPr lang="en-GB" smtClean="0"/>
              <a:t>‹#›</a:t>
            </a:fld>
            <a:endParaRPr lang="en-GB"/>
          </a:p>
        </p:txBody>
      </p:sp>
    </p:spTree>
    <p:extLst>
      <p:ext uri="{BB962C8B-B14F-4D97-AF65-F5344CB8AC3E}">
        <p14:creationId xmlns:p14="http://schemas.microsoft.com/office/powerpoint/2010/main" val="1917646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48915C-43DA-4657-BEBB-31E90E39DE26}" type="datetimeFigureOut">
              <a:rPr lang="en-GB" smtClean="0"/>
              <a:t>13/06/2018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1CF4E9-269E-459D-94E2-B1BF076F5336}" type="slidenum">
              <a:rPr lang="en-GB" smtClean="0"/>
              <a:t>‹#›</a:t>
            </a:fld>
            <a:endParaRPr lang="en-GB"/>
          </a:p>
        </p:txBody>
      </p:sp>
    </p:spTree>
    <p:extLst>
      <p:ext uri="{BB962C8B-B14F-4D97-AF65-F5344CB8AC3E}">
        <p14:creationId xmlns:p14="http://schemas.microsoft.com/office/powerpoint/2010/main" val="2907121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48915C-43DA-4657-BEBB-31E90E39DE26}" type="datetimeFigureOut">
              <a:rPr lang="en-GB" smtClean="0"/>
              <a:t>13/06/2018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1CF4E9-269E-459D-94E2-B1BF076F5336}" type="slidenum">
              <a:rPr lang="en-GB" smtClean="0"/>
              <a:t>‹#›</a:t>
            </a:fld>
            <a:endParaRPr lang="en-GB"/>
          </a:p>
        </p:txBody>
      </p:sp>
    </p:spTree>
    <p:extLst>
      <p:ext uri="{BB962C8B-B14F-4D97-AF65-F5344CB8AC3E}">
        <p14:creationId xmlns:p14="http://schemas.microsoft.com/office/powerpoint/2010/main" val="3819796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48915C-43DA-4657-BEBB-31E90E39DE26}" type="datetimeFigureOut">
              <a:rPr lang="en-GB" smtClean="0"/>
              <a:t>13/06/2018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1CF4E9-269E-459D-94E2-B1BF076F5336}" type="slidenum">
              <a:rPr lang="en-GB" smtClean="0"/>
              <a:t>‹#›</a:t>
            </a:fld>
            <a:endParaRPr lang="en-GB"/>
          </a:p>
        </p:txBody>
      </p:sp>
    </p:spTree>
    <p:extLst>
      <p:ext uri="{BB962C8B-B14F-4D97-AF65-F5344CB8AC3E}">
        <p14:creationId xmlns:p14="http://schemas.microsoft.com/office/powerpoint/2010/main" val="3648056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c.europa.eu/eurostat/web/products-datasets/-/tsdcc34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2132856"/>
            <a:ext cx="8784976" cy="1470025"/>
          </a:xfrm>
        </p:spPr>
        <p:txBody>
          <a:bodyPr>
            <a:normAutofit fontScale="90000"/>
          </a:bodyPr>
          <a:lstStyle/>
          <a:p>
            <a:r>
              <a:rPr lang="en-GB" sz="4000" b="1" dirty="0">
                <a:solidFill>
                  <a:schemeClr val="tx1">
                    <a:lumMod val="65000"/>
                    <a:lumOff val="35000"/>
                  </a:schemeClr>
                </a:solidFill>
              </a:rPr>
              <a:t>HyTrEc2 </a:t>
            </a:r>
            <a:br>
              <a:rPr lang="en-GB" sz="4000" b="1" dirty="0">
                <a:solidFill>
                  <a:schemeClr val="tx1">
                    <a:lumMod val="65000"/>
                    <a:lumOff val="35000"/>
                  </a:schemeClr>
                </a:solidFill>
              </a:rPr>
            </a:br>
            <a:r>
              <a:rPr lang="en-GB" sz="4000" b="1" dirty="0">
                <a:solidFill>
                  <a:schemeClr val="tx1">
                    <a:lumMod val="65000"/>
                    <a:lumOff val="35000"/>
                  </a:schemeClr>
                </a:solidFill>
              </a:rPr>
              <a:t>Hy</a:t>
            </a:r>
            <a:r>
              <a:rPr lang="en-GB" sz="4000" dirty="0">
                <a:solidFill>
                  <a:schemeClr val="tx1">
                    <a:lumMod val="65000"/>
                    <a:lumOff val="35000"/>
                  </a:schemeClr>
                </a:solidFill>
              </a:rPr>
              <a:t>drogen </a:t>
            </a:r>
            <a:r>
              <a:rPr lang="en-GB" sz="4000" b="1" dirty="0">
                <a:solidFill>
                  <a:schemeClr val="tx1">
                    <a:lumMod val="65000"/>
                    <a:lumOff val="35000"/>
                  </a:schemeClr>
                </a:solidFill>
              </a:rPr>
              <a:t>Tr</a:t>
            </a:r>
            <a:r>
              <a:rPr lang="en-GB" sz="4000" dirty="0">
                <a:solidFill>
                  <a:schemeClr val="tx1">
                    <a:lumMod val="65000"/>
                    <a:lumOff val="35000"/>
                  </a:schemeClr>
                </a:solidFill>
              </a:rPr>
              <a:t>ansport </a:t>
            </a:r>
            <a:r>
              <a:rPr lang="en-GB" sz="4000" b="1" dirty="0">
                <a:solidFill>
                  <a:schemeClr val="tx1">
                    <a:lumMod val="65000"/>
                    <a:lumOff val="35000"/>
                  </a:schemeClr>
                </a:solidFill>
              </a:rPr>
              <a:t>Ec</a:t>
            </a:r>
            <a:r>
              <a:rPr lang="en-GB" sz="4000" dirty="0">
                <a:solidFill>
                  <a:schemeClr val="tx1">
                    <a:lumMod val="65000"/>
                    <a:lumOff val="35000"/>
                  </a:schemeClr>
                </a:solidFill>
              </a:rPr>
              <a:t>onomy for the </a:t>
            </a:r>
            <a:br>
              <a:rPr lang="en-GB" sz="4000" dirty="0">
                <a:solidFill>
                  <a:schemeClr val="tx1">
                    <a:lumMod val="65000"/>
                    <a:lumOff val="35000"/>
                  </a:schemeClr>
                </a:solidFill>
              </a:rPr>
            </a:br>
            <a:r>
              <a:rPr lang="en-GB" sz="4000" dirty="0">
                <a:solidFill>
                  <a:schemeClr val="tx1">
                    <a:lumMod val="65000"/>
                    <a:lumOff val="35000"/>
                  </a:schemeClr>
                </a:solidFill>
              </a:rPr>
              <a:t>North Sea Region </a:t>
            </a:r>
            <a:r>
              <a:rPr lang="en-GB" sz="4000" b="1" dirty="0">
                <a:solidFill>
                  <a:schemeClr val="tx1">
                    <a:lumMod val="65000"/>
                    <a:lumOff val="35000"/>
                  </a:schemeClr>
                </a:solidFill>
              </a:rPr>
              <a:t>2</a:t>
            </a:r>
            <a:endParaRPr lang="en-GB" sz="4000" dirty="0">
              <a:solidFill>
                <a:schemeClr val="tx1">
                  <a:lumMod val="65000"/>
                  <a:lumOff val="35000"/>
                </a:schemeClr>
              </a:solidFill>
            </a:endParaRPr>
          </a:p>
        </p:txBody>
      </p:sp>
      <p:sp>
        <p:nvSpPr>
          <p:cNvPr id="3" name="Subtitle 2"/>
          <p:cNvSpPr>
            <a:spLocks noGrp="1"/>
          </p:cNvSpPr>
          <p:nvPr>
            <p:ph type="subTitle" idx="1"/>
          </p:nvPr>
        </p:nvSpPr>
        <p:spPr>
          <a:xfrm>
            <a:off x="1342186" y="3645024"/>
            <a:ext cx="6400800" cy="1752600"/>
          </a:xfrm>
        </p:spPr>
        <p:txBody>
          <a:bodyPr/>
          <a:lstStyle/>
          <a:p>
            <a:endParaRPr lang="en-GB" dirty="0"/>
          </a:p>
          <a:p>
            <a:r>
              <a:rPr lang="en-GB" dirty="0">
                <a:solidFill>
                  <a:schemeClr val="tx1">
                    <a:lumMod val="65000"/>
                    <a:lumOff val="35000"/>
                  </a:schemeClr>
                </a:solidFill>
              </a:rPr>
              <a:t>Louise Napier</a:t>
            </a:r>
          </a:p>
          <a:p>
            <a:r>
              <a:rPr lang="en-GB" dirty="0">
                <a:solidFill>
                  <a:schemeClr val="tx1">
                    <a:lumMod val="65000"/>
                    <a:lumOff val="35000"/>
                  </a:schemeClr>
                </a:solidFill>
              </a:rPr>
              <a:t>HyTrEc2 Project Manager</a:t>
            </a:r>
          </a:p>
          <a:p>
            <a:endParaRPr lang="en-GB" dirty="0">
              <a:solidFill>
                <a:schemeClr val="tx1">
                  <a:lumMod val="65000"/>
                  <a:lumOff val="35000"/>
                </a:schemeClr>
              </a:solidFill>
            </a:endParaRPr>
          </a:p>
        </p:txBody>
      </p:sp>
    </p:spTree>
    <p:extLst>
      <p:ext uri="{BB962C8B-B14F-4D97-AF65-F5344CB8AC3E}">
        <p14:creationId xmlns:p14="http://schemas.microsoft.com/office/powerpoint/2010/main" val="4064556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47688" y="434019"/>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GB" sz="4000" kern="0" dirty="0"/>
          </a:p>
        </p:txBody>
      </p:sp>
      <p:sp>
        <p:nvSpPr>
          <p:cNvPr id="6" name="Content Placeholder 5"/>
          <p:cNvSpPr>
            <a:spLocks noGrp="1"/>
          </p:cNvSpPr>
          <p:nvPr>
            <p:ph idx="1"/>
          </p:nvPr>
        </p:nvSpPr>
        <p:spPr>
          <a:xfrm>
            <a:off x="457200" y="1306286"/>
            <a:ext cx="8229600" cy="4819877"/>
          </a:xfrm>
        </p:spPr>
        <p:txBody>
          <a:bodyPr>
            <a:normAutofit/>
          </a:bodyPr>
          <a:lstStyle/>
          <a:p>
            <a:pPr marL="0" indent="0" algn="ctr">
              <a:buNone/>
            </a:pPr>
            <a:r>
              <a:rPr lang="en-GB" b="1" dirty="0">
                <a:solidFill>
                  <a:schemeClr val="tx1">
                    <a:lumMod val="65000"/>
                    <a:lumOff val="35000"/>
                  </a:schemeClr>
                </a:solidFill>
              </a:rPr>
              <a:t>Results</a:t>
            </a:r>
          </a:p>
          <a:p>
            <a:pPr marL="0" indent="0">
              <a:buNone/>
            </a:pPr>
            <a:endParaRPr lang="en-GB" sz="1800" b="1" dirty="0">
              <a:solidFill>
                <a:schemeClr val="tx1">
                  <a:lumMod val="65000"/>
                  <a:lumOff val="35000"/>
                </a:schemeClr>
              </a:solidFill>
            </a:endParaRPr>
          </a:p>
          <a:p>
            <a:pPr marL="0" indent="0">
              <a:buNone/>
            </a:pPr>
            <a:endParaRPr lang="en-GB" sz="1800" dirty="0">
              <a:solidFill>
                <a:schemeClr val="tx1">
                  <a:lumMod val="65000"/>
                  <a:lumOff val="35000"/>
                </a:schemeClr>
              </a:solidFill>
            </a:endParaRPr>
          </a:p>
          <a:p>
            <a:endParaRPr lang="en-GB" sz="1900" dirty="0">
              <a:solidFill>
                <a:schemeClr val="tx1">
                  <a:lumMod val="65000"/>
                  <a:lumOff val="35000"/>
                </a:schemeClr>
              </a:solidFill>
            </a:endParaRPr>
          </a:p>
          <a:p>
            <a:endParaRPr lang="en-GB" sz="1900" dirty="0">
              <a:solidFill>
                <a:schemeClr val="tx1">
                  <a:lumMod val="65000"/>
                  <a:lumOff val="35000"/>
                </a:schemeClr>
              </a:solidFill>
            </a:endParaRPr>
          </a:p>
          <a:p>
            <a:endParaRPr lang="en-GB" sz="2600" dirty="0">
              <a:solidFill>
                <a:schemeClr val="tx1">
                  <a:lumMod val="65000"/>
                  <a:lumOff val="35000"/>
                </a:schemeClr>
              </a:solidFill>
            </a:endParaRPr>
          </a:p>
          <a:p>
            <a:endParaRPr lang="en-GB" sz="2600" dirty="0">
              <a:solidFill>
                <a:schemeClr val="tx1">
                  <a:lumMod val="65000"/>
                  <a:lumOff val="35000"/>
                </a:schemeClr>
              </a:solidFill>
            </a:endParaRPr>
          </a:p>
          <a:p>
            <a:pPr marL="0" indent="0">
              <a:buNone/>
            </a:pPr>
            <a:endParaRPr lang="en-GB" sz="2400" dirty="0">
              <a:solidFill>
                <a:schemeClr val="tx1">
                  <a:lumMod val="65000"/>
                  <a:lumOff val="35000"/>
                </a:scheme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074168679"/>
              </p:ext>
            </p:extLst>
          </p:nvPr>
        </p:nvGraphicFramePr>
        <p:xfrm>
          <a:off x="683568" y="2204864"/>
          <a:ext cx="7776864" cy="2108200"/>
        </p:xfrm>
        <a:graphic>
          <a:graphicData uri="http://schemas.openxmlformats.org/drawingml/2006/table">
            <a:tbl>
              <a:tblPr firstRow="1" bandRow="1">
                <a:tableStyleId>{5C22544A-7EE6-4342-B048-85BDC9FD1C3A}</a:tableStyleId>
              </a:tblPr>
              <a:tblGrid>
                <a:gridCol w="5760640">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tblGrid>
              <a:tr h="370840">
                <a:tc>
                  <a:txBody>
                    <a:bodyPr/>
                    <a:lstStyle/>
                    <a:p>
                      <a:r>
                        <a:rPr lang="en-GB" sz="1600" dirty="0"/>
                        <a:t>Indicator</a:t>
                      </a:r>
                    </a:p>
                  </a:txBody>
                  <a:tcPr/>
                </a:tc>
                <a:tc>
                  <a:txBody>
                    <a:bodyPr/>
                    <a:lstStyle/>
                    <a:p>
                      <a:pPr algn="ctr"/>
                      <a:endParaRPr lang="en-GB" sz="1600" dirty="0"/>
                    </a:p>
                  </a:txBody>
                  <a:tcPr/>
                </a:tc>
                <a:extLst>
                  <a:ext uri="{0D108BD9-81ED-4DB2-BD59-A6C34878D82A}">
                    <a16:rowId xmlns:a16="http://schemas.microsoft.com/office/drawing/2014/main" val="10000"/>
                  </a:ext>
                </a:extLst>
              </a:tr>
              <a:tr h="370840">
                <a:tc>
                  <a:txBody>
                    <a:bodyPr/>
                    <a:lstStyle/>
                    <a:p>
                      <a:pPr algn="l"/>
                      <a:r>
                        <a:rPr lang="en-GB" sz="1600" dirty="0"/>
                        <a:t>Reduction in the cost of hydrogen vans, large trucks and other</a:t>
                      </a:r>
                      <a:r>
                        <a:rPr lang="en-GB" sz="1600" baseline="0" dirty="0"/>
                        <a:t> tested vehicles</a:t>
                      </a:r>
                      <a:endParaRPr lang="en-GB" sz="1600" dirty="0"/>
                    </a:p>
                  </a:txBody>
                  <a:tcPr anchor="ctr"/>
                </a:tc>
                <a:tc>
                  <a:txBody>
                    <a:bodyPr/>
                    <a:lstStyle/>
                    <a:p>
                      <a:pPr algn="ctr"/>
                      <a:r>
                        <a:rPr lang="en-GB" sz="1600" dirty="0"/>
                        <a:t>25% </a:t>
                      </a:r>
                    </a:p>
                  </a:txBody>
                  <a:tcPr anchor="ctr"/>
                </a:tc>
                <a:extLst>
                  <a:ext uri="{0D108BD9-81ED-4DB2-BD59-A6C34878D82A}">
                    <a16:rowId xmlns:a16="http://schemas.microsoft.com/office/drawing/2014/main" val="10001"/>
                  </a:ext>
                </a:extLst>
              </a:tr>
              <a:tr h="370840">
                <a:tc>
                  <a:txBody>
                    <a:bodyPr/>
                    <a:lstStyle/>
                    <a:p>
                      <a:pPr algn="l"/>
                      <a:r>
                        <a:rPr lang="en-GB" sz="1600" dirty="0"/>
                        <a:t>Public sector organisations and transport operators investing</a:t>
                      </a:r>
                      <a:r>
                        <a:rPr lang="en-GB" sz="1600" baseline="0" dirty="0"/>
                        <a:t> in hydrogen vans and other tested vehicles</a:t>
                      </a:r>
                      <a:endParaRPr lang="en-GB" sz="1600" dirty="0"/>
                    </a:p>
                  </a:txBody>
                  <a:tcPr anchor="ctr"/>
                </a:tc>
                <a:tc>
                  <a:txBody>
                    <a:bodyPr/>
                    <a:lstStyle/>
                    <a:p>
                      <a:pPr algn="ctr"/>
                      <a:r>
                        <a:rPr lang="en-GB" sz="1600" dirty="0"/>
                        <a:t>18</a:t>
                      </a:r>
                    </a:p>
                  </a:txBody>
                  <a:tcPr anchor="ctr"/>
                </a:tc>
                <a:extLst>
                  <a:ext uri="{0D108BD9-81ED-4DB2-BD59-A6C34878D82A}">
                    <a16:rowId xmlns:a16="http://schemas.microsoft.com/office/drawing/2014/main" val="10002"/>
                  </a:ext>
                </a:extLst>
              </a:tr>
              <a:tr h="370840">
                <a:tc>
                  <a:txBody>
                    <a:bodyPr/>
                    <a:lstStyle/>
                    <a:p>
                      <a:pPr algn="l"/>
                      <a:r>
                        <a:rPr lang="en-GB" sz="1600" dirty="0"/>
                        <a:t>Reduction of CO2 compared to the equivalent diesel model</a:t>
                      </a:r>
                    </a:p>
                  </a:txBody>
                  <a:tcPr anchor="ctr"/>
                </a:tc>
                <a:tc>
                  <a:txBody>
                    <a:bodyPr/>
                    <a:lstStyle/>
                    <a:p>
                      <a:pPr algn="ctr"/>
                      <a:r>
                        <a:rPr lang="en-GB" sz="1600" baseline="0" dirty="0"/>
                        <a:t>18kg/ per vehicle/ per month</a:t>
                      </a:r>
                      <a:endParaRPr lang="en-GB" sz="1600" dirty="0"/>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20861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47688" y="434019"/>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GB" sz="4000" kern="0" dirty="0"/>
          </a:p>
        </p:txBody>
      </p:sp>
      <p:sp>
        <p:nvSpPr>
          <p:cNvPr id="6" name="Content Placeholder 5"/>
          <p:cNvSpPr>
            <a:spLocks noGrp="1"/>
          </p:cNvSpPr>
          <p:nvPr>
            <p:ph idx="1"/>
          </p:nvPr>
        </p:nvSpPr>
        <p:spPr>
          <a:xfrm>
            <a:off x="457200" y="1306286"/>
            <a:ext cx="8229600" cy="4819877"/>
          </a:xfrm>
        </p:spPr>
        <p:txBody>
          <a:bodyPr>
            <a:normAutofit/>
          </a:bodyPr>
          <a:lstStyle/>
          <a:p>
            <a:pPr marL="0" indent="0" algn="ctr">
              <a:buNone/>
            </a:pPr>
            <a:r>
              <a:rPr lang="en-GB" b="1" dirty="0">
                <a:solidFill>
                  <a:schemeClr val="tx1">
                    <a:lumMod val="65000"/>
                    <a:lumOff val="35000"/>
                  </a:schemeClr>
                </a:solidFill>
              </a:rPr>
              <a:t>Key Partner Activities</a:t>
            </a:r>
          </a:p>
          <a:p>
            <a:pPr marL="0" indent="0" algn="ctr">
              <a:buNone/>
            </a:pPr>
            <a:endParaRPr lang="en-GB" sz="1000" b="1" dirty="0">
              <a:solidFill>
                <a:schemeClr val="tx1">
                  <a:lumMod val="65000"/>
                  <a:lumOff val="35000"/>
                </a:schemeClr>
              </a:solidFill>
            </a:endParaRPr>
          </a:p>
          <a:p>
            <a:r>
              <a:rPr lang="en-GB" sz="2400" dirty="0">
                <a:solidFill>
                  <a:schemeClr val="tx1">
                    <a:lumMod val="65000"/>
                    <a:lumOff val="35000"/>
                  </a:schemeClr>
                </a:solidFill>
              </a:rPr>
              <a:t>Testing a range of transportation technologies such as fuel cell, range extenders, and dual fuel vehicles.</a:t>
            </a:r>
          </a:p>
          <a:p>
            <a:endParaRPr lang="en-GB" sz="2400" dirty="0">
              <a:solidFill>
                <a:schemeClr val="tx1">
                  <a:lumMod val="65000"/>
                  <a:lumOff val="35000"/>
                </a:schemeClr>
              </a:solidFill>
            </a:endParaRPr>
          </a:p>
          <a:p>
            <a:endParaRPr lang="en-GB" sz="2400" dirty="0">
              <a:solidFill>
                <a:schemeClr val="tx1">
                  <a:lumMod val="65000"/>
                  <a:lumOff val="35000"/>
                </a:schemeClr>
              </a:solidFill>
            </a:endParaRPr>
          </a:p>
          <a:p>
            <a:endParaRPr lang="en-GB" sz="2400" dirty="0">
              <a:solidFill>
                <a:schemeClr val="tx1">
                  <a:lumMod val="65000"/>
                  <a:lumOff val="35000"/>
                </a:schemeClr>
              </a:solidFill>
            </a:endParaRPr>
          </a:p>
        </p:txBody>
      </p:sp>
      <p:pic>
        <p:nvPicPr>
          <p:cNvPr id="3" name="Picture 2">
            <a:extLst>
              <a:ext uri="{FF2B5EF4-FFF2-40B4-BE49-F238E27FC236}">
                <a16:creationId xmlns:a16="http://schemas.microsoft.com/office/drawing/2014/main" id="{3043E4C0-CD07-4B56-A13E-763EAD8D3386}"/>
              </a:ext>
            </a:extLst>
          </p:cNvPr>
          <p:cNvPicPr>
            <a:picLocks noChangeAspect="1"/>
          </p:cNvPicPr>
          <p:nvPr/>
        </p:nvPicPr>
        <p:blipFill>
          <a:blip r:embed="rId3"/>
          <a:stretch>
            <a:fillRect/>
          </a:stretch>
        </p:blipFill>
        <p:spPr>
          <a:xfrm>
            <a:off x="426623" y="2996952"/>
            <a:ext cx="8266892" cy="2792210"/>
          </a:xfrm>
          <a:prstGeom prst="rect">
            <a:avLst/>
          </a:prstGeom>
        </p:spPr>
      </p:pic>
    </p:spTree>
    <p:extLst>
      <p:ext uri="{BB962C8B-B14F-4D97-AF65-F5344CB8AC3E}">
        <p14:creationId xmlns:p14="http://schemas.microsoft.com/office/powerpoint/2010/main" val="1153005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47688" y="434019"/>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GB" sz="4000" kern="0" dirty="0"/>
          </a:p>
        </p:txBody>
      </p:sp>
      <p:sp>
        <p:nvSpPr>
          <p:cNvPr id="6" name="Content Placeholder 5"/>
          <p:cNvSpPr>
            <a:spLocks noGrp="1"/>
          </p:cNvSpPr>
          <p:nvPr>
            <p:ph idx="1"/>
          </p:nvPr>
        </p:nvSpPr>
        <p:spPr>
          <a:xfrm>
            <a:off x="457200" y="1196752"/>
            <a:ext cx="8229600" cy="4819877"/>
          </a:xfrm>
        </p:spPr>
        <p:txBody>
          <a:bodyPr>
            <a:normAutofit lnSpcReduction="10000"/>
          </a:bodyPr>
          <a:lstStyle/>
          <a:p>
            <a:pPr marL="0" indent="0" algn="ctr">
              <a:buNone/>
            </a:pPr>
            <a:r>
              <a:rPr lang="en-GB" b="1" dirty="0">
                <a:solidFill>
                  <a:schemeClr val="tx1">
                    <a:lumMod val="65000"/>
                    <a:lumOff val="35000"/>
                  </a:schemeClr>
                </a:solidFill>
              </a:rPr>
              <a:t>Sourcing Hydrogen Vehicles</a:t>
            </a:r>
          </a:p>
          <a:p>
            <a:pPr marL="0" indent="0">
              <a:buNone/>
            </a:pPr>
            <a:endParaRPr lang="en-GB" sz="800" b="1" dirty="0">
              <a:solidFill>
                <a:schemeClr val="tx1">
                  <a:lumMod val="65000"/>
                  <a:lumOff val="35000"/>
                </a:schemeClr>
              </a:solidFill>
            </a:endParaRPr>
          </a:p>
          <a:p>
            <a:r>
              <a:rPr lang="en-GB" sz="2200" dirty="0">
                <a:solidFill>
                  <a:schemeClr val="tx1">
                    <a:lumMod val="65000"/>
                    <a:lumOff val="35000"/>
                  </a:schemeClr>
                </a:solidFill>
              </a:rPr>
              <a:t>Partners are leasing, purchasing or retrofitting hydrogen cars, vans and trucks through joint procurement frameworks or using each other’s retrofitting organisations </a:t>
            </a:r>
          </a:p>
          <a:p>
            <a:r>
              <a:rPr lang="en-GB" sz="2200" dirty="0">
                <a:solidFill>
                  <a:schemeClr val="tx1">
                    <a:lumMod val="65000"/>
                    <a:lumOff val="35000"/>
                  </a:schemeClr>
                </a:solidFill>
              </a:rPr>
              <a:t>Purchase or lease cars such as Toyota </a:t>
            </a:r>
            <a:r>
              <a:rPr lang="en-GB" sz="2200" dirty="0" err="1">
                <a:solidFill>
                  <a:schemeClr val="tx1">
                    <a:lumMod val="65000"/>
                    <a:lumOff val="35000"/>
                  </a:schemeClr>
                </a:solidFill>
              </a:rPr>
              <a:t>Mirais</a:t>
            </a:r>
            <a:r>
              <a:rPr lang="en-GB" sz="2200" dirty="0">
                <a:solidFill>
                  <a:schemeClr val="tx1">
                    <a:lumMod val="65000"/>
                    <a:lumOff val="35000"/>
                  </a:schemeClr>
                </a:solidFill>
              </a:rPr>
              <a:t> and Hyundai ix35s. Hyundai </a:t>
            </a:r>
            <a:r>
              <a:rPr lang="en-GB" sz="2200" dirty="0" err="1">
                <a:solidFill>
                  <a:schemeClr val="tx1">
                    <a:lumMod val="65000"/>
                    <a:lumOff val="35000"/>
                  </a:schemeClr>
                </a:solidFill>
              </a:rPr>
              <a:t>Nexo</a:t>
            </a:r>
            <a:r>
              <a:rPr lang="en-GB" sz="2200" dirty="0">
                <a:solidFill>
                  <a:schemeClr val="tx1">
                    <a:lumMod val="65000"/>
                    <a:lumOff val="35000"/>
                  </a:schemeClr>
                </a:solidFill>
              </a:rPr>
              <a:t>. BMW in 2019</a:t>
            </a:r>
          </a:p>
          <a:p>
            <a:r>
              <a:rPr lang="en-GB" sz="2200" dirty="0">
                <a:solidFill>
                  <a:schemeClr val="tx1">
                    <a:lumMod val="65000"/>
                    <a:lumOff val="35000"/>
                  </a:schemeClr>
                </a:solidFill>
              </a:rPr>
              <a:t>Purchase or lease retrofitted electric vans (Renault </a:t>
            </a:r>
            <a:r>
              <a:rPr lang="en-GB" sz="2200" dirty="0" err="1">
                <a:solidFill>
                  <a:schemeClr val="tx1">
                    <a:lumMod val="65000"/>
                    <a:lumOff val="35000"/>
                  </a:schemeClr>
                </a:solidFill>
              </a:rPr>
              <a:t>Kangoos</a:t>
            </a:r>
            <a:r>
              <a:rPr lang="en-GB" sz="2200" dirty="0">
                <a:solidFill>
                  <a:schemeClr val="tx1">
                    <a:lumMod val="65000"/>
                    <a:lumOff val="35000"/>
                  </a:schemeClr>
                </a:solidFill>
              </a:rPr>
              <a:t>)</a:t>
            </a:r>
          </a:p>
          <a:p>
            <a:r>
              <a:rPr lang="en-GB" sz="2200" dirty="0">
                <a:solidFill>
                  <a:schemeClr val="tx1">
                    <a:lumMod val="65000"/>
                    <a:lumOff val="35000"/>
                  </a:schemeClr>
                </a:solidFill>
              </a:rPr>
              <a:t>Retrofit electric vehicles with a fuel cell and hydrogen tank (such as Nissan env200)</a:t>
            </a:r>
          </a:p>
          <a:p>
            <a:r>
              <a:rPr lang="en-GB" sz="2200" dirty="0">
                <a:solidFill>
                  <a:schemeClr val="tx1">
                    <a:lumMod val="65000"/>
                    <a:lumOff val="35000"/>
                  </a:schemeClr>
                </a:solidFill>
              </a:rPr>
              <a:t>Retrofit diesel vehicles with fuel cell and hydrogen tank (Ford Transit vans)</a:t>
            </a:r>
          </a:p>
          <a:p>
            <a:r>
              <a:rPr lang="en-GB" sz="2200" dirty="0">
                <a:solidFill>
                  <a:schemeClr val="tx1">
                    <a:lumMod val="65000"/>
                    <a:lumOff val="35000"/>
                  </a:schemeClr>
                </a:solidFill>
              </a:rPr>
              <a:t>Retrofit diesel vehicles with electric driveline and then add a fuel cell and hydrogen tank!</a:t>
            </a:r>
          </a:p>
          <a:p>
            <a:endParaRPr lang="en-GB" sz="1900" dirty="0">
              <a:solidFill>
                <a:schemeClr val="tx1">
                  <a:lumMod val="65000"/>
                  <a:lumOff val="35000"/>
                </a:schemeClr>
              </a:solidFill>
            </a:endParaRPr>
          </a:p>
          <a:p>
            <a:endParaRPr lang="en-GB" sz="1900" dirty="0">
              <a:solidFill>
                <a:schemeClr val="tx1">
                  <a:lumMod val="65000"/>
                  <a:lumOff val="35000"/>
                </a:schemeClr>
              </a:solidFill>
            </a:endParaRPr>
          </a:p>
          <a:p>
            <a:endParaRPr lang="en-GB" sz="1900" dirty="0">
              <a:solidFill>
                <a:schemeClr val="tx1">
                  <a:lumMod val="65000"/>
                  <a:lumOff val="35000"/>
                </a:schemeClr>
              </a:solidFill>
            </a:endParaRPr>
          </a:p>
          <a:p>
            <a:endParaRPr lang="en-GB" sz="1900" dirty="0">
              <a:solidFill>
                <a:schemeClr val="tx1">
                  <a:lumMod val="65000"/>
                  <a:lumOff val="35000"/>
                </a:schemeClr>
              </a:solidFill>
            </a:endParaRPr>
          </a:p>
          <a:p>
            <a:endParaRPr lang="en-GB" sz="1900" dirty="0">
              <a:solidFill>
                <a:schemeClr val="tx1">
                  <a:lumMod val="65000"/>
                  <a:lumOff val="35000"/>
                </a:schemeClr>
              </a:solidFill>
            </a:endParaRPr>
          </a:p>
          <a:p>
            <a:pPr lvl="1"/>
            <a:endParaRPr lang="en-GB" sz="1500" dirty="0">
              <a:solidFill>
                <a:schemeClr val="tx1">
                  <a:lumMod val="65000"/>
                  <a:lumOff val="35000"/>
                </a:schemeClr>
              </a:solidFill>
            </a:endParaRPr>
          </a:p>
          <a:p>
            <a:pPr lvl="1"/>
            <a:endParaRPr lang="en-GB" sz="1500" dirty="0">
              <a:solidFill>
                <a:schemeClr val="tx1">
                  <a:lumMod val="65000"/>
                  <a:lumOff val="35000"/>
                </a:schemeClr>
              </a:solidFill>
            </a:endParaRPr>
          </a:p>
          <a:p>
            <a:endParaRPr lang="en-GB" sz="900" dirty="0">
              <a:solidFill>
                <a:schemeClr val="tx1">
                  <a:lumMod val="65000"/>
                  <a:lumOff val="35000"/>
                </a:schemeClr>
              </a:solidFill>
            </a:endParaRPr>
          </a:p>
          <a:p>
            <a:endParaRPr lang="en-GB" sz="1900" dirty="0">
              <a:solidFill>
                <a:schemeClr val="tx1">
                  <a:lumMod val="65000"/>
                  <a:lumOff val="35000"/>
                </a:schemeClr>
              </a:solidFill>
            </a:endParaRPr>
          </a:p>
          <a:p>
            <a:pPr lvl="0"/>
            <a:endParaRPr lang="en-GB" sz="1900" dirty="0">
              <a:solidFill>
                <a:schemeClr val="tx1">
                  <a:lumMod val="65000"/>
                  <a:lumOff val="35000"/>
                </a:schemeClr>
              </a:solidFill>
            </a:endParaRPr>
          </a:p>
          <a:p>
            <a:pPr lvl="0"/>
            <a:endParaRPr lang="en-GB" sz="1900" dirty="0">
              <a:solidFill>
                <a:schemeClr val="tx1">
                  <a:lumMod val="65000"/>
                  <a:lumOff val="35000"/>
                </a:schemeClr>
              </a:solidFill>
            </a:endParaRPr>
          </a:p>
        </p:txBody>
      </p:sp>
    </p:spTree>
    <p:extLst>
      <p:ext uri="{BB962C8B-B14F-4D97-AF65-F5344CB8AC3E}">
        <p14:creationId xmlns:p14="http://schemas.microsoft.com/office/powerpoint/2010/main" val="724573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47688" y="434019"/>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GB" sz="4000" kern="0" dirty="0"/>
          </a:p>
        </p:txBody>
      </p:sp>
      <p:sp>
        <p:nvSpPr>
          <p:cNvPr id="6" name="Content Placeholder 5"/>
          <p:cNvSpPr>
            <a:spLocks noGrp="1"/>
          </p:cNvSpPr>
          <p:nvPr>
            <p:ph idx="1"/>
          </p:nvPr>
        </p:nvSpPr>
        <p:spPr>
          <a:xfrm>
            <a:off x="457200" y="1306286"/>
            <a:ext cx="8229600" cy="4819877"/>
          </a:xfrm>
        </p:spPr>
        <p:txBody>
          <a:bodyPr>
            <a:normAutofit/>
          </a:bodyPr>
          <a:lstStyle/>
          <a:p>
            <a:pPr marL="0" indent="0" algn="ctr">
              <a:buNone/>
            </a:pPr>
            <a:r>
              <a:rPr lang="en-GB" b="1" dirty="0">
                <a:solidFill>
                  <a:schemeClr val="tx1">
                    <a:lumMod val="65000"/>
                    <a:lumOff val="35000"/>
                  </a:schemeClr>
                </a:solidFill>
              </a:rPr>
              <a:t>Vehicle Deployments - Retrofitting</a:t>
            </a:r>
          </a:p>
          <a:p>
            <a:pPr marL="0" indent="0">
              <a:buNone/>
            </a:pPr>
            <a:endParaRPr lang="en-GB" sz="1900" dirty="0">
              <a:solidFill>
                <a:schemeClr val="tx1">
                  <a:lumMod val="65000"/>
                  <a:lumOff val="35000"/>
                </a:schemeClr>
              </a:solidFill>
            </a:endParaRPr>
          </a:p>
          <a:p>
            <a:r>
              <a:rPr lang="en-GB" sz="1800" dirty="0">
                <a:solidFill>
                  <a:schemeClr val="tx1">
                    <a:lumMod val="65000"/>
                    <a:lumOff val="35000"/>
                  </a:schemeClr>
                </a:solidFill>
              </a:rPr>
              <a:t>Nissan eNV200 </a:t>
            </a:r>
            <a:r>
              <a:rPr lang="en-GB" sz="1800" dirty="0" err="1">
                <a:solidFill>
                  <a:schemeClr val="tx1">
                    <a:lumMod val="65000"/>
                    <a:lumOff val="35000"/>
                  </a:schemeClr>
                </a:solidFill>
              </a:rPr>
              <a:t>Acenta</a:t>
            </a:r>
            <a:r>
              <a:rPr lang="en-GB" sz="1800" dirty="0">
                <a:solidFill>
                  <a:schemeClr val="tx1">
                    <a:lumMod val="65000"/>
                    <a:lumOff val="35000"/>
                  </a:schemeClr>
                </a:solidFill>
              </a:rPr>
              <a:t> Rapid electric van </a:t>
            </a:r>
          </a:p>
          <a:p>
            <a:r>
              <a:rPr lang="en-GB" sz="1800" dirty="0">
                <a:solidFill>
                  <a:schemeClr val="tx1">
                    <a:lumMod val="65000"/>
                    <a:lumOff val="35000"/>
                  </a:schemeClr>
                </a:solidFill>
              </a:rPr>
              <a:t>Retrofitted with 8.5kw hydrogen fuel cell and 350 bar hydrogen tank</a:t>
            </a:r>
          </a:p>
          <a:p>
            <a:r>
              <a:rPr lang="en-GB" sz="1800" dirty="0">
                <a:solidFill>
                  <a:schemeClr val="tx1">
                    <a:lumMod val="65000"/>
                    <a:lumOff val="35000"/>
                  </a:schemeClr>
                </a:solidFill>
              </a:rPr>
              <a:t>Increase van range from 106 miles to a minimum of 192 miles </a:t>
            </a:r>
          </a:p>
          <a:p>
            <a:r>
              <a:rPr lang="en-GB" sz="1800" dirty="0">
                <a:solidFill>
                  <a:schemeClr val="tx1">
                    <a:lumMod val="65000"/>
                    <a:lumOff val="35000"/>
                  </a:schemeClr>
                </a:solidFill>
              </a:rPr>
              <a:t>Compatible with TK17 nozzle for 350 bar fuelling</a:t>
            </a:r>
          </a:p>
          <a:p>
            <a:endParaRPr lang="en-GB" sz="2600" dirty="0">
              <a:solidFill>
                <a:schemeClr val="tx1">
                  <a:lumMod val="65000"/>
                  <a:lumOff val="35000"/>
                </a:schemeClr>
              </a:solidFill>
            </a:endParaRPr>
          </a:p>
          <a:p>
            <a:pPr marL="0" indent="0">
              <a:buNone/>
            </a:pPr>
            <a:endParaRPr lang="en-GB" sz="2400" dirty="0">
              <a:solidFill>
                <a:schemeClr val="tx1">
                  <a:lumMod val="65000"/>
                  <a:lumOff val="35000"/>
                </a:schemeClr>
              </a:solidFill>
            </a:endParaRPr>
          </a:p>
        </p:txBody>
      </p:sp>
      <p:pic>
        <p:nvPicPr>
          <p:cNvPr id="3" name="Picture 2">
            <a:extLst>
              <a:ext uri="{FF2B5EF4-FFF2-40B4-BE49-F238E27FC236}">
                <a16:creationId xmlns:a16="http://schemas.microsoft.com/office/drawing/2014/main" id="{52A2C699-848E-44E0-AE29-09B32DC53A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3789040"/>
            <a:ext cx="3612807" cy="2708920"/>
          </a:xfrm>
          <a:prstGeom prst="rect">
            <a:avLst/>
          </a:prstGeom>
        </p:spPr>
      </p:pic>
      <p:pic>
        <p:nvPicPr>
          <p:cNvPr id="7" name="Picture 6">
            <a:extLst>
              <a:ext uri="{FF2B5EF4-FFF2-40B4-BE49-F238E27FC236}">
                <a16:creationId xmlns:a16="http://schemas.microsoft.com/office/drawing/2014/main" id="{F0B5A819-14BF-488D-9433-12F586F43F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161" y="3789040"/>
            <a:ext cx="3611893" cy="2708920"/>
          </a:xfrm>
          <a:prstGeom prst="rect">
            <a:avLst/>
          </a:prstGeom>
        </p:spPr>
      </p:pic>
    </p:spTree>
    <p:extLst>
      <p:ext uri="{BB962C8B-B14F-4D97-AF65-F5344CB8AC3E}">
        <p14:creationId xmlns:p14="http://schemas.microsoft.com/office/powerpoint/2010/main" val="3411358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36958067-57E7-4852-82C8-351CBC2BF1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210" r="16210"/>
          <a:stretch>
            <a:fillRect/>
          </a:stretch>
        </p:blipFill>
        <p:spPr bwMode="auto">
          <a:xfrm>
            <a:off x="6037312" y="3117963"/>
            <a:ext cx="3106688" cy="3623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bwMode="auto">
          <a:xfrm>
            <a:off x="547688" y="434019"/>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GB" sz="4000" kern="0" dirty="0"/>
          </a:p>
        </p:txBody>
      </p:sp>
      <p:sp>
        <p:nvSpPr>
          <p:cNvPr id="6" name="Content Placeholder 5"/>
          <p:cNvSpPr>
            <a:spLocks noGrp="1"/>
          </p:cNvSpPr>
          <p:nvPr>
            <p:ph idx="1"/>
          </p:nvPr>
        </p:nvSpPr>
        <p:spPr>
          <a:xfrm>
            <a:off x="457200" y="1306286"/>
            <a:ext cx="8075240" cy="3623353"/>
          </a:xfrm>
        </p:spPr>
        <p:txBody>
          <a:bodyPr>
            <a:normAutofit/>
          </a:bodyPr>
          <a:lstStyle/>
          <a:p>
            <a:pPr marL="0" indent="0" algn="ctr">
              <a:buNone/>
            </a:pPr>
            <a:r>
              <a:rPr lang="en-GB" b="1" dirty="0">
                <a:solidFill>
                  <a:schemeClr val="tx1">
                    <a:lumMod val="65000"/>
                    <a:lumOff val="35000"/>
                  </a:schemeClr>
                </a:solidFill>
              </a:rPr>
              <a:t>Vehicle Deployments - Simulation</a:t>
            </a:r>
          </a:p>
          <a:p>
            <a:pPr marL="0" indent="0">
              <a:buNone/>
            </a:pPr>
            <a:endParaRPr lang="en-GB" sz="1400" b="1" dirty="0">
              <a:solidFill>
                <a:schemeClr val="tx1">
                  <a:lumMod val="65000"/>
                  <a:lumOff val="35000"/>
                </a:schemeClr>
              </a:solidFill>
            </a:endParaRPr>
          </a:p>
          <a:p>
            <a:r>
              <a:rPr lang="en-GB" sz="1800" dirty="0">
                <a:solidFill>
                  <a:schemeClr val="tx1">
                    <a:lumMod val="65000"/>
                    <a:lumOff val="35000"/>
                  </a:schemeClr>
                </a:solidFill>
              </a:rPr>
              <a:t>Forklift Truck Simulation </a:t>
            </a:r>
          </a:p>
          <a:p>
            <a:r>
              <a:rPr lang="en-GB" sz="1800" dirty="0">
                <a:solidFill>
                  <a:schemeClr val="tx1">
                    <a:lumMod val="65000"/>
                    <a:lumOff val="35000"/>
                  </a:schemeClr>
                </a:solidFill>
              </a:rPr>
              <a:t>Small and medium sized forklifts often have electrical drivelines</a:t>
            </a:r>
          </a:p>
          <a:p>
            <a:r>
              <a:rPr lang="en-GB" sz="1800" dirty="0">
                <a:solidFill>
                  <a:schemeClr val="tx1">
                    <a:lumMod val="65000"/>
                    <a:lumOff val="35000"/>
                  </a:schemeClr>
                </a:solidFill>
              </a:rPr>
              <a:t>Battery capacity is often not big enough during long working days with several shifts</a:t>
            </a:r>
          </a:p>
          <a:p>
            <a:endParaRPr lang="en-GB" sz="1900" dirty="0">
              <a:solidFill>
                <a:schemeClr val="tx1">
                  <a:lumMod val="65000"/>
                  <a:lumOff val="35000"/>
                </a:schemeClr>
              </a:solidFill>
            </a:endParaRPr>
          </a:p>
          <a:p>
            <a:endParaRPr lang="en-GB" sz="2600" dirty="0">
              <a:solidFill>
                <a:schemeClr val="tx1">
                  <a:lumMod val="65000"/>
                  <a:lumOff val="35000"/>
                </a:schemeClr>
              </a:solidFill>
            </a:endParaRPr>
          </a:p>
          <a:p>
            <a:endParaRPr lang="en-GB" sz="2600" dirty="0">
              <a:solidFill>
                <a:schemeClr val="tx1">
                  <a:lumMod val="65000"/>
                  <a:lumOff val="35000"/>
                </a:schemeClr>
              </a:solidFill>
            </a:endParaRPr>
          </a:p>
          <a:p>
            <a:pPr marL="0" indent="0">
              <a:buNone/>
            </a:pPr>
            <a:endParaRPr lang="en-GB" sz="2400" dirty="0">
              <a:solidFill>
                <a:schemeClr val="tx1">
                  <a:lumMod val="65000"/>
                  <a:lumOff val="35000"/>
                </a:schemeClr>
              </a:solidFill>
            </a:endParaRPr>
          </a:p>
        </p:txBody>
      </p:sp>
      <p:sp>
        <p:nvSpPr>
          <p:cNvPr id="9" name="Content Placeholder 5">
            <a:extLst>
              <a:ext uri="{FF2B5EF4-FFF2-40B4-BE49-F238E27FC236}">
                <a16:creationId xmlns:a16="http://schemas.microsoft.com/office/drawing/2014/main" id="{E5042007-0DE2-4043-9DCC-3D1900169C0E}"/>
              </a:ext>
            </a:extLst>
          </p:cNvPr>
          <p:cNvSpPr txBox="1">
            <a:spLocks/>
          </p:cNvSpPr>
          <p:nvPr/>
        </p:nvSpPr>
        <p:spPr>
          <a:xfrm>
            <a:off x="457200" y="3347792"/>
            <a:ext cx="6347048" cy="316369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lvl="2" indent="-342900"/>
            <a:r>
              <a:rPr lang="en-GB" sz="1800" dirty="0">
                <a:solidFill>
                  <a:schemeClr val="tx1">
                    <a:lumMod val="65000"/>
                    <a:lumOff val="35000"/>
                  </a:schemeClr>
                </a:solidFill>
              </a:rPr>
              <a:t>Trialled swapping out larger battery and </a:t>
            </a:r>
            <a:r>
              <a:rPr lang="en-US" sz="1800" dirty="0">
                <a:solidFill>
                  <a:schemeClr val="tx1">
                    <a:lumMod val="65000"/>
                    <a:lumOff val="35000"/>
                  </a:schemeClr>
                </a:solidFill>
              </a:rPr>
              <a:t>replacing with Hydrogen storage and a battery with smaller capacity and volume</a:t>
            </a:r>
          </a:p>
          <a:p>
            <a:pPr marL="342900" lvl="2" indent="-342900"/>
            <a:r>
              <a:rPr lang="en-US" sz="1800" dirty="0">
                <a:solidFill>
                  <a:schemeClr val="tx1">
                    <a:lumMod val="65000"/>
                    <a:lumOff val="35000"/>
                  </a:schemeClr>
                </a:solidFill>
              </a:rPr>
              <a:t>Assume battery capacity of 54kWh and fuel cell 15kW</a:t>
            </a:r>
          </a:p>
          <a:p>
            <a:pPr marL="342900" lvl="2" indent="-342900"/>
            <a:r>
              <a:rPr lang="en-US" sz="1800" dirty="0">
                <a:solidFill>
                  <a:schemeClr val="tx1">
                    <a:lumMod val="65000"/>
                    <a:lumOff val="35000"/>
                  </a:schemeClr>
                </a:solidFill>
              </a:rPr>
              <a:t>Conclusion: possible to build and can perform, but size of fuel cell and optimal performance depends on detailed knowledge of the power requirement over the course of the day</a:t>
            </a:r>
          </a:p>
          <a:p>
            <a:endParaRPr lang="en-GB" sz="1800" dirty="0">
              <a:solidFill>
                <a:schemeClr val="tx1">
                  <a:lumMod val="65000"/>
                  <a:lumOff val="35000"/>
                </a:schemeClr>
              </a:solidFill>
            </a:endParaRPr>
          </a:p>
          <a:p>
            <a:endParaRPr lang="en-GB" sz="1800" dirty="0">
              <a:solidFill>
                <a:schemeClr val="tx1">
                  <a:lumMod val="65000"/>
                  <a:lumOff val="35000"/>
                </a:schemeClr>
              </a:solidFill>
            </a:endParaRPr>
          </a:p>
          <a:p>
            <a:pPr marL="0" indent="0">
              <a:buFont typeface="Arial" panose="020B0604020202020204" pitchFamily="34" charset="0"/>
              <a:buNone/>
            </a:pPr>
            <a:endParaRPr lang="en-GB" sz="1800" b="1" dirty="0">
              <a:solidFill>
                <a:schemeClr val="tx1">
                  <a:lumMod val="65000"/>
                  <a:lumOff val="35000"/>
                </a:schemeClr>
              </a:solidFill>
            </a:endParaRPr>
          </a:p>
          <a:p>
            <a:endParaRPr lang="en-GB" sz="1900" dirty="0">
              <a:solidFill>
                <a:schemeClr val="tx1">
                  <a:lumMod val="65000"/>
                  <a:lumOff val="35000"/>
                </a:schemeClr>
              </a:solidFill>
            </a:endParaRPr>
          </a:p>
          <a:p>
            <a:endParaRPr lang="en-GB" sz="2600" dirty="0">
              <a:solidFill>
                <a:schemeClr val="tx1">
                  <a:lumMod val="65000"/>
                  <a:lumOff val="35000"/>
                </a:schemeClr>
              </a:solidFill>
            </a:endParaRPr>
          </a:p>
          <a:p>
            <a:endParaRPr lang="en-GB" sz="2600" dirty="0">
              <a:solidFill>
                <a:schemeClr val="tx1">
                  <a:lumMod val="65000"/>
                  <a:lumOff val="35000"/>
                </a:schemeClr>
              </a:solidFill>
            </a:endParaRPr>
          </a:p>
          <a:p>
            <a:pPr marL="0" indent="0">
              <a:buFont typeface="Arial" panose="020B0604020202020204" pitchFamily="34" charset="0"/>
              <a:buNone/>
            </a:pPr>
            <a:endParaRPr lang="en-GB" sz="2400" dirty="0">
              <a:solidFill>
                <a:schemeClr val="tx1">
                  <a:lumMod val="65000"/>
                  <a:lumOff val="35000"/>
                </a:schemeClr>
              </a:solidFill>
            </a:endParaRPr>
          </a:p>
        </p:txBody>
      </p:sp>
    </p:spTree>
    <p:extLst>
      <p:ext uri="{BB962C8B-B14F-4D97-AF65-F5344CB8AC3E}">
        <p14:creationId xmlns:p14="http://schemas.microsoft.com/office/powerpoint/2010/main" val="926767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47688" y="434019"/>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GB" sz="4000" kern="0" dirty="0"/>
          </a:p>
        </p:txBody>
      </p:sp>
      <p:sp>
        <p:nvSpPr>
          <p:cNvPr id="6" name="Content Placeholder 5"/>
          <p:cNvSpPr>
            <a:spLocks noGrp="1"/>
          </p:cNvSpPr>
          <p:nvPr>
            <p:ph idx="1"/>
          </p:nvPr>
        </p:nvSpPr>
        <p:spPr>
          <a:xfrm>
            <a:off x="457200" y="1306286"/>
            <a:ext cx="8229600" cy="4819877"/>
          </a:xfrm>
        </p:spPr>
        <p:txBody>
          <a:bodyPr>
            <a:normAutofit/>
          </a:bodyPr>
          <a:lstStyle/>
          <a:p>
            <a:pPr marL="0" indent="0" algn="ctr">
              <a:buNone/>
            </a:pPr>
            <a:r>
              <a:rPr lang="en-GB" b="1" dirty="0">
                <a:solidFill>
                  <a:schemeClr val="tx1">
                    <a:lumMod val="65000"/>
                    <a:lumOff val="35000"/>
                  </a:schemeClr>
                </a:solidFill>
              </a:rPr>
              <a:t>Vehicle Deployments - Purchase</a:t>
            </a:r>
          </a:p>
          <a:p>
            <a:pPr marL="0" indent="0">
              <a:buNone/>
            </a:pPr>
            <a:endParaRPr lang="en-GB" sz="1800" b="1" dirty="0">
              <a:solidFill>
                <a:schemeClr val="tx1">
                  <a:lumMod val="65000"/>
                  <a:lumOff val="35000"/>
                </a:schemeClr>
              </a:solidFill>
            </a:endParaRPr>
          </a:p>
          <a:p>
            <a:r>
              <a:rPr lang="en-GB" sz="1800" dirty="0">
                <a:solidFill>
                  <a:schemeClr val="tx1">
                    <a:lumMod val="65000"/>
                    <a:lumOff val="35000"/>
                  </a:schemeClr>
                </a:solidFill>
              </a:rPr>
              <a:t>Two Hyundai ix35s FCEVs</a:t>
            </a:r>
          </a:p>
          <a:p>
            <a:r>
              <a:rPr lang="en-GB" sz="1800" dirty="0">
                <a:solidFill>
                  <a:schemeClr val="tx1">
                    <a:lumMod val="65000"/>
                    <a:lumOff val="35000"/>
                  </a:schemeClr>
                </a:solidFill>
              </a:rPr>
              <a:t>1,839 miles since October 2017 to March 2018</a:t>
            </a:r>
          </a:p>
          <a:p>
            <a:r>
              <a:rPr lang="en-GB" sz="1800" dirty="0">
                <a:solidFill>
                  <a:schemeClr val="tx1">
                    <a:lumMod val="65000"/>
                    <a:lumOff val="35000"/>
                  </a:schemeClr>
                </a:solidFill>
              </a:rPr>
              <a:t>Daily average of 49.7 miles</a:t>
            </a:r>
          </a:p>
          <a:p>
            <a:endParaRPr lang="en-GB" sz="1800" dirty="0">
              <a:solidFill>
                <a:schemeClr val="tx1">
                  <a:lumMod val="65000"/>
                  <a:lumOff val="35000"/>
                </a:schemeClr>
              </a:solidFill>
            </a:endParaRPr>
          </a:p>
          <a:p>
            <a:endParaRPr lang="en-GB" sz="1800" dirty="0">
              <a:solidFill>
                <a:schemeClr val="tx1">
                  <a:lumMod val="65000"/>
                  <a:lumOff val="35000"/>
                </a:schemeClr>
              </a:solidFill>
            </a:endParaRPr>
          </a:p>
          <a:p>
            <a:endParaRPr lang="en-GB" sz="2600" dirty="0">
              <a:solidFill>
                <a:schemeClr val="tx1">
                  <a:lumMod val="65000"/>
                  <a:lumOff val="35000"/>
                </a:schemeClr>
              </a:solidFill>
            </a:endParaRPr>
          </a:p>
          <a:p>
            <a:endParaRPr lang="en-GB" sz="2600" dirty="0">
              <a:solidFill>
                <a:schemeClr val="tx1">
                  <a:lumMod val="65000"/>
                  <a:lumOff val="35000"/>
                </a:schemeClr>
              </a:solidFill>
            </a:endParaRPr>
          </a:p>
          <a:p>
            <a:pPr marL="0" indent="0">
              <a:buNone/>
            </a:pPr>
            <a:endParaRPr lang="en-GB" sz="2400" dirty="0">
              <a:solidFill>
                <a:schemeClr val="tx1">
                  <a:lumMod val="65000"/>
                  <a:lumOff val="35000"/>
                </a:schemeClr>
              </a:solidFill>
            </a:endParaRPr>
          </a:p>
        </p:txBody>
      </p:sp>
      <p:pic>
        <p:nvPicPr>
          <p:cNvPr id="8" name="Picture 7">
            <a:extLst>
              <a:ext uri="{FF2B5EF4-FFF2-40B4-BE49-F238E27FC236}">
                <a16:creationId xmlns:a16="http://schemas.microsoft.com/office/drawing/2014/main" id="{20DEBB23-2BE9-44D6-9020-57FDF7ADE0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688" y="3522139"/>
            <a:ext cx="3906036" cy="2604024"/>
          </a:xfrm>
          <a:prstGeom prst="rect">
            <a:avLst/>
          </a:prstGeom>
        </p:spPr>
      </p:pic>
      <p:graphicFrame>
        <p:nvGraphicFramePr>
          <p:cNvPr id="10" name="Chart 9">
            <a:extLst>
              <a:ext uri="{FF2B5EF4-FFF2-40B4-BE49-F238E27FC236}">
                <a16:creationId xmlns:a16="http://schemas.microsoft.com/office/drawing/2014/main" id="{EFB1F4D6-50BB-4001-B26E-4718BAD42B36}"/>
              </a:ext>
            </a:extLst>
          </p:cNvPr>
          <p:cNvGraphicFramePr>
            <a:graphicFrameLocks/>
          </p:cNvGraphicFramePr>
          <p:nvPr>
            <p:extLst>
              <p:ext uri="{D42A27DB-BD31-4B8C-83A1-F6EECF244321}">
                <p14:modId xmlns:p14="http://schemas.microsoft.com/office/powerpoint/2010/main" val="1846953467"/>
              </p:ext>
            </p:extLst>
          </p:nvPr>
        </p:nvGraphicFramePr>
        <p:xfrm>
          <a:off x="4881915" y="3212976"/>
          <a:ext cx="3947615" cy="26233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93368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50299" y="434019"/>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GB" sz="4000" kern="0" dirty="0"/>
          </a:p>
        </p:txBody>
      </p:sp>
      <p:sp>
        <p:nvSpPr>
          <p:cNvPr id="6" name="Content Placeholder 5"/>
          <p:cNvSpPr>
            <a:spLocks noGrp="1"/>
          </p:cNvSpPr>
          <p:nvPr>
            <p:ph idx="1"/>
          </p:nvPr>
        </p:nvSpPr>
        <p:spPr>
          <a:xfrm>
            <a:off x="457200" y="1201411"/>
            <a:ext cx="8229600" cy="4819877"/>
          </a:xfrm>
        </p:spPr>
        <p:txBody>
          <a:bodyPr>
            <a:normAutofit/>
          </a:bodyPr>
          <a:lstStyle/>
          <a:p>
            <a:pPr marL="0" indent="0" algn="ctr">
              <a:buNone/>
            </a:pPr>
            <a:r>
              <a:rPr lang="en-GB" b="1" dirty="0">
                <a:solidFill>
                  <a:schemeClr val="tx1">
                    <a:lumMod val="65000"/>
                    <a:lumOff val="35000"/>
                  </a:schemeClr>
                </a:solidFill>
              </a:rPr>
              <a:t>Vehicle Monitoring</a:t>
            </a:r>
          </a:p>
        </p:txBody>
      </p:sp>
      <p:graphicFrame>
        <p:nvGraphicFramePr>
          <p:cNvPr id="2" name="Table 1">
            <a:extLst>
              <a:ext uri="{FF2B5EF4-FFF2-40B4-BE49-F238E27FC236}">
                <a16:creationId xmlns:a16="http://schemas.microsoft.com/office/drawing/2014/main" id="{12BE6270-D910-452C-A356-6B570E040DC5}"/>
              </a:ext>
            </a:extLst>
          </p:cNvPr>
          <p:cNvGraphicFramePr>
            <a:graphicFrameLocks noGrp="1"/>
          </p:cNvGraphicFramePr>
          <p:nvPr>
            <p:extLst>
              <p:ext uri="{D42A27DB-BD31-4B8C-83A1-F6EECF244321}">
                <p14:modId xmlns:p14="http://schemas.microsoft.com/office/powerpoint/2010/main" val="982550126"/>
              </p:ext>
            </p:extLst>
          </p:nvPr>
        </p:nvGraphicFramePr>
        <p:xfrm>
          <a:off x="755576" y="1852930"/>
          <a:ext cx="7272806" cy="2512175"/>
        </p:xfrm>
        <a:graphic>
          <a:graphicData uri="http://schemas.openxmlformats.org/drawingml/2006/table">
            <a:tbl>
              <a:tblPr firstRow="1" firstCol="1" bandRow="1">
                <a:tableStyleId>{5C22544A-7EE6-4342-B048-85BDC9FD1C3A}</a:tableStyleId>
              </a:tblPr>
              <a:tblGrid>
                <a:gridCol w="2359873">
                  <a:extLst>
                    <a:ext uri="{9D8B030D-6E8A-4147-A177-3AD203B41FA5}">
                      <a16:colId xmlns:a16="http://schemas.microsoft.com/office/drawing/2014/main" val="2045575091"/>
                    </a:ext>
                  </a:extLst>
                </a:gridCol>
                <a:gridCol w="1361918">
                  <a:extLst>
                    <a:ext uri="{9D8B030D-6E8A-4147-A177-3AD203B41FA5}">
                      <a16:colId xmlns:a16="http://schemas.microsoft.com/office/drawing/2014/main" val="3486706837"/>
                    </a:ext>
                  </a:extLst>
                </a:gridCol>
                <a:gridCol w="1741887">
                  <a:extLst>
                    <a:ext uri="{9D8B030D-6E8A-4147-A177-3AD203B41FA5}">
                      <a16:colId xmlns:a16="http://schemas.microsoft.com/office/drawing/2014/main" val="3830645160"/>
                    </a:ext>
                  </a:extLst>
                </a:gridCol>
                <a:gridCol w="1809128">
                  <a:extLst>
                    <a:ext uri="{9D8B030D-6E8A-4147-A177-3AD203B41FA5}">
                      <a16:colId xmlns:a16="http://schemas.microsoft.com/office/drawing/2014/main" val="377554127"/>
                    </a:ext>
                  </a:extLst>
                </a:gridCol>
              </a:tblGrid>
              <a:tr h="179077">
                <a:tc>
                  <a:txBody>
                    <a:bodyPr/>
                    <a:lstStyle/>
                    <a:p>
                      <a:pPr>
                        <a:spcAft>
                          <a:spcPts val="0"/>
                        </a:spcAft>
                      </a:pPr>
                      <a:r>
                        <a:rPr lang="en-US" sz="800" dirty="0">
                          <a:effectLst/>
                        </a:rPr>
                        <a:t>Project / Driver</a:t>
                      </a:r>
                      <a:endParaRPr lang="en-GB" sz="800" dirty="0">
                        <a:effectLst/>
                        <a:latin typeface="Calibri" panose="020F0502020204030204" pitchFamily="34" charset="0"/>
                        <a:ea typeface="Calibri" panose="020F0502020204030204" pitchFamily="34" charset="0"/>
                        <a:cs typeface="Calibri" panose="020F0502020204030204" pitchFamily="34" charset="0"/>
                      </a:endParaRPr>
                    </a:p>
                  </a:txBody>
                  <a:tcPr marL="48999" marR="48999" marT="0" marB="0" anchor="ctr"/>
                </a:tc>
                <a:tc>
                  <a:txBody>
                    <a:bodyPr/>
                    <a:lstStyle/>
                    <a:p>
                      <a:pPr algn="ctr">
                        <a:spcAft>
                          <a:spcPts val="0"/>
                        </a:spcAft>
                      </a:pPr>
                      <a:r>
                        <a:rPr lang="en-US" sz="800" dirty="0">
                          <a:effectLst/>
                        </a:rPr>
                        <a:t>Vehicle </a:t>
                      </a:r>
                      <a:r>
                        <a:rPr lang="en-US" sz="800" dirty="0" err="1">
                          <a:effectLst/>
                        </a:rPr>
                        <a:t>reg</a:t>
                      </a:r>
                      <a:endParaRPr lang="en-GB" sz="800" dirty="0">
                        <a:effectLst/>
                        <a:latin typeface="Calibri" panose="020F0502020204030204" pitchFamily="34" charset="0"/>
                        <a:ea typeface="Calibri" panose="020F0502020204030204" pitchFamily="34" charset="0"/>
                        <a:cs typeface="Calibri" panose="020F0502020204030204" pitchFamily="34" charset="0"/>
                      </a:endParaRPr>
                    </a:p>
                  </a:txBody>
                  <a:tcPr marL="48999" marR="48999" marT="0" marB="0" anchor="ctr"/>
                </a:tc>
                <a:tc>
                  <a:txBody>
                    <a:bodyPr/>
                    <a:lstStyle/>
                    <a:p>
                      <a:pPr algn="ctr">
                        <a:spcAft>
                          <a:spcPts val="0"/>
                        </a:spcAft>
                      </a:pPr>
                      <a:r>
                        <a:rPr lang="en-US" sz="800" dirty="0">
                          <a:effectLst/>
                        </a:rPr>
                        <a:t>Vehicle make</a:t>
                      </a:r>
                      <a:endParaRPr lang="en-GB" sz="800" dirty="0">
                        <a:effectLst/>
                        <a:latin typeface="Calibri" panose="020F0502020204030204" pitchFamily="34" charset="0"/>
                        <a:ea typeface="Calibri" panose="020F0502020204030204" pitchFamily="34" charset="0"/>
                        <a:cs typeface="Calibri" panose="020F0502020204030204" pitchFamily="34" charset="0"/>
                      </a:endParaRPr>
                    </a:p>
                  </a:txBody>
                  <a:tcPr marL="48999" marR="48999" marT="0" marB="0" anchor="ctr"/>
                </a:tc>
                <a:tc>
                  <a:txBody>
                    <a:bodyPr/>
                    <a:lstStyle/>
                    <a:p>
                      <a:pPr algn="ctr">
                        <a:spcAft>
                          <a:spcPts val="0"/>
                        </a:spcAft>
                      </a:pPr>
                      <a:r>
                        <a:rPr lang="en-US" sz="800">
                          <a:effectLst/>
                        </a:rPr>
                        <a:t>Vehicle model</a:t>
                      </a:r>
                      <a:endParaRPr lang="en-GB" sz="800">
                        <a:effectLst/>
                        <a:latin typeface="Calibri" panose="020F0502020204030204" pitchFamily="34" charset="0"/>
                        <a:ea typeface="Calibri" panose="020F0502020204030204" pitchFamily="34" charset="0"/>
                        <a:cs typeface="Calibri" panose="020F0502020204030204" pitchFamily="34" charset="0"/>
                      </a:endParaRPr>
                    </a:p>
                  </a:txBody>
                  <a:tcPr marL="48999" marR="48999" marT="0" marB="0" anchor="ctr"/>
                </a:tc>
                <a:extLst>
                  <a:ext uri="{0D108BD9-81ED-4DB2-BD59-A6C34878D82A}">
                    <a16:rowId xmlns:a16="http://schemas.microsoft.com/office/drawing/2014/main" val="3145918724"/>
                  </a:ext>
                </a:extLst>
              </a:tr>
              <a:tr h="179077">
                <a:tc>
                  <a:txBody>
                    <a:bodyPr/>
                    <a:lstStyle/>
                    <a:p>
                      <a:pPr>
                        <a:spcAft>
                          <a:spcPts val="0"/>
                        </a:spcAft>
                      </a:pPr>
                      <a:r>
                        <a:rPr lang="en-US" sz="800" dirty="0">
                          <a:effectLst/>
                        </a:rPr>
                        <a:t>Groningen (Hytrec2)</a:t>
                      </a:r>
                      <a:endParaRPr lang="en-GB" sz="800" dirty="0">
                        <a:effectLst/>
                        <a:latin typeface="Calibri" panose="020F0502020204030204" pitchFamily="34" charset="0"/>
                        <a:ea typeface="Calibri" panose="020F0502020204030204" pitchFamily="34" charset="0"/>
                        <a:cs typeface="Calibri" panose="020F0502020204030204" pitchFamily="34" charset="0"/>
                      </a:endParaRPr>
                    </a:p>
                  </a:txBody>
                  <a:tcPr marL="48999" marR="48999" marT="0" marB="0" anchor="ctr"/>
                </a:tc>
                <a:tc>
                  <a:txBody>
                    <a:bodyPr/>
                    <a:lstStyle/>
                    <a:p>
                      <a:pPr algn="ctr">
                        <a:spcAft>
                          <a:spcPts val="0"/>
                        </a:spcAft>
                      </a:pPr>
                      <a:r>
                        <a:rPr lang="en-US" sz="800" dirty="0">
                          <a:effectLst/>
                        </a:rPr>
                        <a:t> NX-1157</a:t>
                      </a:r>
                      <a:endParaRPr lang="en-GB" sz="800" dirty="0">
                        <a:effectLst/>
                        <a:latin typeface="Calibri" panose="020F0502020204030204" pitchFamily="34" charset="0"/>
                        <a:ea typeface="Calibri" panose="020F0502020204030204" pitchFamily="34" charset="0"/>
                        <a:cs typeface="Calibri" panose="020F0502020204030204" pitchFamily="34" charset="0"/>
                      </a:endParaRPr>
                    </a:p>
                  </a:txBody>
                  <a:tcPr marL="48999" marR="48999" marT="0" marB="0" anchor="ctr"/>
                </a:tc>
                <a:tc>
                  <a:txBody>
                    <a:bodyPr/>
                    <a:lstStyle/>
                    <a:p>
                      <a:pPr algn="ctr">
                        <a:spcAft>
                          <a:spcPts val="0"/>
                        </a:spcAft>
                      </a:pPr>
                      <a:r>
                        <a:rPr lang="en-US" sz="800" dirty="0">
                          <a:effectLst/>
                        </a:rPr>
                        <a:t> </a:t>
                      </a:r>
                      <a:endParaRPr lang="en-GB" sz="800" dirty="0">
                        <a:effectLst/>
                        <a:latin typeface="Calibri" panose="020F0502020204030204" pitchFamily="34" charset="0"/>
                        <a:ea typeface="Calibri" panose="020F0502020204030204" pitchFamily="34" charset="0"/>
                        <a:cs typeface="Calibri" panose="020F0502020204030204" pitchFamily="34" charset="0"/>
                      </a:endParaRPr>
                    </a:p>
                  </a:txBody>
                  <a:tcPr marL="48999" marR="48999" marT="0" marB="0" anchor="ctr"/>
                </a:tc>
                <a:tc>
                  <a:txBody>
                    <a:bodyPr/>
                    <a:lstStyle/>
                    <a:p>
                      <a:pPr algn="ctr">
                        <a:spcAft>
                          <a:spcPts val="0"/>
                        </a:spcAft>
                      </a:pPr>
                      <a:r>
                        <a:rPr lang="en-US" sz="800" dirty="0">
                          <a:effectLst/>
                        </a:rPr>
                        <a:t>Streetsweeper </a:t>
                      </a:r>
                      <a:endParaRPr lang="en-GB" sz="800" dirty="0">
                        <a:effectLst/>
                        <a:latin typeface="Calibri" panose="020F0502020204030204" pitchFamily="34" charset="0"/>
                        <a:ea typeface="Calibri" panose="020F0502020204030204" pitchFamily="34" charset="0"/>
                        <a:cs typeface="Calibri" panose="020F0502020204030204" pitchFamily="34" charset="0"/>
                      </a:endParaRPr>
                    </a:p>
                  </a:txBody>
                  <a:tcPr marL="48999" marR="48999" marT="0" marB="0" anchor="ctr"/>
                </a:tc>
                <a:extLst>
                  <a:ext uri="{0D108BD9-81ED-4DB2-BD59-A6C34878D82A}">
                    <a16:rowId xmlns:a16="http://schemas.microsoft.com/office/drawing/2014/main" val="4062701857"/>
                  </a:ext>
                </a:extLst>
              </a:tr>
              <a:tr h="179077">
                <a:tc>
                  <a:txBody>
                    <a:bodyPr/>
                    <a:lstStyle/>
                    <a:p>
                      <a:pPr>
                        <a:spcAft>
                          <a:spcPts val="0"/>
                        </a:spcAft>
                      </a:pPr>
                      <a:r>
                        <a:rPr lang="en-US" sz="800">
                          <a:effectLst/>
                        </a:rPr>
                        <a:t>Groningen (Hytrec2)</a:t>
                      </a:r>
                      <a:endParaRPr lang="en-GB" sz="800">
                        <a:effectLst/>
                        <a:latin typeface="Calibri" panose="020F0502020204030204" pitchFamily="34" charset="0"/>
                        <a:ea typeface="Calibri" panose="020F0502020204030204" pitchFamily="34" charset="0"/>
                        <a:cs typeface="Calibri" panose="020F0502020204030204" pitchFamily="34" charset="0"/>
                      </a:endParaRPr>
                    </a:p>
                  </a:txBody>
                  <a:tcPr marL="48999" marR="48999" marT="0" marB="0" anchor="ctr"/>
                </a:tc>
                <a:tc>
                  <a:txBody>
                    <a:bodyPr/>
                    <a:lstStyle/>
                    <a:p>
                      <a:pPr algn="ctr">
                        <a:spcAft>
                          <a:spcPts val="0"/>
                        </a:spcAft>
                      </a:pPr>
                      <a:r>
                        <a:rPr lang="en-US" sz="800" dirty="0">
                          <a:effectLst/>
                        </a:rPr>
                        <a:t>NX-315-K</a:t>
                      </a:r>
                      <a:endParaRPr lang="en-GB" sz="800" dirty="0">
                        <a:effectLst/>
                        <a:latin typeface="Calibri" panose="020F0502020204030204" pitchFamily="34" charset="0"/>
                        <a:ea typeface="Calibri" panose="020F0502020204030204" pitchFamily="34" charset="0"/>
                        <a:cs typeface="Calibri" panose="020F0502020204030204" pitchFamily="34" charset="0"/>
                      </a:endParaRPr>
                    </a:p>
                  </a:txBody>
                  <a:tcPr marL="48999" marR="48999" marT="0" marB="0" anchor="ctr"/>
                </a:tc>
                <a:tc>
                  <a:txBody>
                    <a:bodyPr/>
                    <a:lstStyle/>
                    <a:p>
                      <a:pPr algn="ctr">
                        <a:spcAft>
                          <a:spcPts val="0"/>
                        </a:spcAft>
                      </a:pPr>
                      <a:r>
                        <a:rPr lang="en-US" sz="800" dirty="0">
                          <a:effectLst/>
                        </a:rPr>
                        <a:t>Hyundai</a:t>
                      </a:r>
                      <a:endParaRPr lang="en-GB" sz="800" dirty="0">
                        <a:effectLst/>
                        <a:latin typeface="Calibri" panose="020F0502020204030204" pitchFamily="34" charset="0"/>
                        <a:ea typeface="Calibri" panose="020F0502020204030204" pitchFamily="34" charset="0"/>
                        <a:cs typeface="Calibri" panose="020F0502020204030204" pitchFamily="34" charset="0"/>
                      </a:endParaRPr>
                    </a:p>
                  </a:txBody>
                  <a:tcPr marL="48999" marR="48999" marT="0" marB="0" anchor="ctr"/>
                </a:tc>
                <a:tc>
                  <a:txBody>
                    <a:bodyPr/>
                    <a:lstStyle/>
                    <a:p>
                      <a:pPr algn="ctr">
                        <a:spcAft>
                          <a:spcPts val="0"/>
                        </a:spcAft>
                      </a:pPr>
                      <a:r>
                        <a:rPr lang="en-US" sz="800" dirty="0">
                          <a:effectLst/>
                        </a:rPr>
                        <a:t>Tucson Fuel Cell</a:t>
                      </a:r>
                      <a:endParaRPr lang="en-GB" sz="800" dirty="0">
                        <a:effectLst/>
                        <a:latin typeface="Calibri" panose="020F0502020204030204" pitchFamily="34" charset="0"/>
                        <a:ea typeface="Calibri" panose="020F0502020204030204" pitchFamily="34" charset="0"/>
                        <a:cs typeface="Calibri" panose="020F0502020204030204" pitchFamily="34" charset="0"/>
                      </a:endParaRPr>
                    </a:p>
                  </a:txBody>
                  <a:tcPr marL="48999" marR="48999" marT="0" marB="0" anchor="ctr"/>
                </a:tc>
                <a:extLst>
                  <a:ext uri="{0D108BD9-81ED-4DB2-BD59-A6C34878D82A}">
                    <a16:rowId xmlns:a16="http://schemas.microsoft.com/office/drawing/2014/main" val="3803139954"/>
                  </a:ext>
                </a:extLst>
              </a:tr>
              <a:tr h="179077">
                <a:tc>
                  <a:txBody>
                    <a:bodyPr/>
                    <a:lstStyle/>
                    <a:p>
                      <a:pPr>
                        <a:spcAft>
                          <a:spcPts val="0"/>
                        </a:spcAft>
                      </a:pPr>
                      <a:r>
                        <a:rPr lang="en-US" sz="800" dirty="0">
                          <a:effectLst/>
                        </a:rPr>
                        <a:t>Groningen (Hytrec2)</a:t>
                      </a:r>
                      <a:endParaRPr lang="en-GB" sz="800" dirty="0">
                        <a:effectLst/>
                        <a:latin typeface="Calibri" panose="020F0502020204030204" pitchFamily="34" charset="0"/>
                        <a:ea typeface="Calibri" panose="020F0502020204030204" pitchFamily="34" charset="0"/>
                        <a:cs typeface="Calibri" panose="020F0502020204030204" pitchFamily="34" charset="0"/>
                      </a:endParaRPr>
                    </a:p>
                  </a:txBody>
                  <a:tcPr marL="48999" marR="48999" marT="0" marB="0" anchor="ctr"/>
                </a:tc>
                <a:tc>
                  <a:txBody>
                    <a:bodyPr/>
                    <a:lstStyle/>
                    <a:p>
                      <a:pPr algn="ctr">
                        <a:spcAft>
                          <a:spcPts val="0"/>
                        </a:spcAft>
                      </a:pPr>
                      <a:r>
                        <a:rPr lang="en-US" sz="800">
                          <a:effectLst/>
                        </a:rPr>
                        <a:t>NX-316-K</a:t>
                      </a:r>
                      <a:endParaRPr lang="en-GB" sz="800">
                        <a:effectLst/>
                        <a:latin typeface="Calibri" panose="020F0502020204030204" pitchFamily="34" charset="0"/>
                        <a:ea typeface="Calibri" panose="020F0502020204030204" pitchFamily="34" charset="0"/>
                        <a:cs typeface="Calibri" panose="020F0502020204030204" pitchFamily="34" charset="0"/>
                      </a:endParaRPr>
                    </a:p>
                  </a:txBody>
                  <a:tcPr marL="48999" marR="48999" marT="0" marB="0" anchor="ctr"/>
                </a:tc>
                <a:tc>
                  <a:txBody>
                    <a:bodyPr/>
                    <a:lstStyle/>
                    <a:p>
                      <a:pPr algn="ctr">
                        <a:spcAft>
                          <a:spcPts val="0"/>
                        </a:spcAft>
                      </a:pPr>
                      <a:r>
                        <a:rPr lang="en-US" sz="800">
                          <a:effectLst/>
                        </a:rPr>
                        <a:t>Hyundai</a:t>
                      </a:r>
                      <a:endParaRPr lang="en-GB" sz="800">
                        <a:effectLst/>
                        <a:latin typeface="Calibri" panose="020F0502020204030204" pitchFamily="34" charset="0"/>
                        <a:ea typeface="Calibri" panose="020F0502020204030204" pitchFamily="34" charset="0"/>
                        <a:cs typeface="Calibri" panose="020F0502020204030204" pitchFamily="34" charset="0"/>
                      </a:endParaRPr>
                    </a:p>
                  </a:txBody>
                  <a:tcPr marL="48999" marR="48999" marT="0" marB="0" anchor="ctr"/>
                </a:tc>
                <a:tc>
                  <a:txBody>
                    <a:bodyPr/>
                    <a:lstStyle/>
                    <a:p>
                      <a:pPr algn="ctr">
                        <a:spcAft>
                          <a:spcPts val="0"/>
                        </a:spcAft>
                      </a:pPr>
                      <a:r>
                        <a:rPr lang="en-US" sz="800" dirty="0">
                          <a:effectLst/>
                        </a:rPr>
                        <a:t>Tucson Fuel Cell</a:t>
                      </a:r>
                      <a:endParaRPr lang="en-GB" sz="800" dirty="0">
                        <a:effectLst/>
                        <a:latin typeface="Calibri" panose="020F0502020204030204" pitchFamily="34" charset="0"/>
                        <a:ea typeface="Calibri" panose="020F0502020204030204" pitchFamily="34" charset="0"/>
                        <a:cs typeface="Calibri" panose="020F0502020204030204" pitchFamily="34" charset="0"/>
                      </a:endParaRPr>
                    </a:p>
                  </a:txBody>
                  <a:tcPr marL="48999" marR="48999" marT="0" marB="0" anchor="ctr"/>
                </a:tc>
                <a:extLst>
                  <a:ext uri="{0D108BD9-81ED-4DB2-BD59-A6C34878D82A}">
                    <a16:rowId xmlns:a16="http://schemas.microsoft.com/office/drawing/2014/main" val="3388162334"/>
                  </a:ext>
                </a:extLst>
              </a:tr>
              <a:tr h="179077">
                <a:tc>
                  <a:txBody>
                    <a:bodyPr/>
                    <a:lstStyle/>
                    <a:p>
                      <a:pPr>
                        <a:spcAft>
                          <a:spcPts val="0"/>
                        </a:spcAft>
                      </a:pPr>
                      <a:r>
                        <a:rPr lang="en-US" sz="800" dirty="0">
                          <a:effectLst/>
                        </a:rPr>
                        <a:t>Aberdeen (Hytrec2)</a:t>
                      </a:r>
                      <a:endParaRPr lang="en-GB" sz="800" dirty="0">
                        <a:effectLst/>
                        <a:latin typeface="Calibri" panose="020F0502020204030204" pitchFamily="34" charset="0"/>
                        <a:ea typeface="Calibri" panose="020F0502020204030204" pitchFamily="34" charset="0"/>
                        <a:cs typeface="Calibri" panose="020F0502020204030204" pitchFamily="34" charset="0"/>
                      </a:endParaRPr>
                    </a:p>
                  </a:txBody>
                  <a:tcPr marL="48999" marR="48999" marT="0" marB="0" anchor="ctr"/>
                </a:tc>
                <a:tc>
                  <a:txBody>
                    <a:bodyPr/>
                    <a:lstStyle/>
                    <a:p>
                      <a:pPr algn="ctr">
                        <a:spcAft>
                          <a:spcPts val="0"/>
                        </a:spcAft>
                      </a:pPr>
                      <a:r>
                        <a:rPr lang="en-GB" sz="800" dirty="0">
                          <a:effectLst/>
                          <a:latin typeface="Calibri" panose="020F0502020204030204" pitchFamily="34" charset="0"/>
                          <a:ea typeface="Calibri" panose="020F0502020204030204" pitchFamily="34" charset="0"/>
                          <a:cs typeface="Calibri" panose="020F0502020204030204" pitchFamily="34" charset="0"/>
                        </a:rPr>
                        <a:t>WP66 PXG</a:t>
                      </a:r>
                    </a:p>
                  </a:txBody>
                  <a:tcPr marL="48999" marR="48999" marT="0" marB="0" anchor="ctr"/>
                </a:tc>
                <a:tc>
                  <a:txBody>
                    <a:bodyPr/>
                    <a:lstStyle/>
                    <a:p>
                      <a:pPr algn="ctr">
                        <a:spcAft>
                          <a:spcPts val="0"/>
                        </a:spcAft>
                      </a:pPr>
                      <a:r>
                        <a:rPr lang="en-GB" sz="800" dirty="0">
                          <a:effectLst/>
                          <a:latin typeface="Calibri" panose="020F0502020204030204" pitchFamily="34" charset="0"/>
                          <a:ea typeface="Calibri" panose="020F0502020204030204" pitchFamily="34" charset="0"/>
                          <a:cs typeface="Calibri" panose="020F0502020204030204" pitchFamily="34" charset="0"/>
                        </a:rPr>
                        <a:t>Toyota</a:t>
                      </a:r>
                    </a:p>
                  </a:txBody>
                  <a:tcPr marL="48999" marR="48999" marT="0" marB="0" anchor="ctr"/>
                </a:tc>
                <a:tc>
                  <a:txBody>
                    <a:bodyPr/>
                    <a:lstStyle/>
                    <a:p>
                      <a:pPr algn="ctr">
                        <a:spcAft>
                          <a:spcPts val="0"/>
                        </a:spcAft>
                      </a:pPr>
                      <a:r>
                        <a:rPr lang="en-GB" sz="800" dirty="0" err="1">
                          <a:effectLst/>
                          <a:latin typeface="Calibri" panose="020F0502020204030204" pitchFamily="34" charset="0"/>
                          <a:ea typeface="Calibri" panose="020F0502020204030204" pitchFamily="34" charset="0"/>
                          <a:cs typeface="Calibri" panose="020F0502020204030204" pitchFamily="34" charset="0"/>
                        </a:rPr>
                        <a:t>Mirai</a:t>
                      </a:r>
                      <a:endParaRPr lang="en-GB" sz="800" dirty="0">
                        <a:effectLst/>
                        <a:latin typeface="Calibri" panose="020F0502020204030204" pitchFamily="34" charset="0"/>
                        <a:ea typeface="Calibri" panose="020F0502020204030204" pitchFamily="34" charset="0"/>
                        <a:cs typeface="Calibri" panose="020F0502020204030204" pitchFamily="34" charset="0"/>
                      </a:endParaRPr>
                    </a:p>
                  </a:txBody>
                  <a:tcPr marL="48999" marR="48999" marT="0" marB="0" anchor="ctr"/>
                </a:tc>
                <a:extLst>
                  <a:ext uri="{0D108BD9-81ED-4DB2-BD59-A6C34878D82A}">
                    <a16:rowId xmlns:a16="http://schemas.microsoft.com/office/drawing/2014/main" val="1212419945"/>
                  </a:ext>
                </a:extLst>
              </a:tr>
              <a:tr h="179077">
                <a:tc>
                  <a:txBody>
                    <a:bodyPr/>
                    <a:lstStyle/>
                    <a:p>
                      <a:pPr>
                        <a:spcAft>
                          <a:spcPts val="0"/>
                        </a:spcAft>
                      </a:pPr>
                      <a:r>
                        <a:rPr lang="en-US" sz="800" dirty="0">
                          <a:effectLst/>
                        </a:rPr>
                        <a:t>Aberdeen (Hytrec2)</a:t>
                      </a:r>
                      <a:endParaRPr lang="en-GB" sz="800" dirty="0">
                        <a:effectLst/>
                        <a:latin typeface="Calibri" panose="020F0502020204030204" pitchFamily="34" charset="0"/>
                        <a:ea typeface="Calibri" panose="020F0502020204030204" pitchFamily="34" charset="0"/>
                        <a:cs typeface="Calibri" panose="020F0502020204030204" pitchFamily="34" charset="0"/>
                      </a:endParaRPr>
                    </a:p>
                  </a:txBody>
                  <a:tcPr marL="48999" marR="48999" marT="0" marB="0" anchor="ctr"/>
                </a:tc>
                <a:tc>
                  <a:txBody>
                    <a:bodyPr/>
                    <a:lstStyle/>
                    <a:p>
                      <a:pPr algn="ctr">
                        <a:spcAft>
                          <a:spcPts val="0"/>
                        </a:spcAft>
                      </a:pPr>
                      <a:r>
                        <a:rPr lang="en-US" sz="800" dirty="0">
                          <a:effectLst/>
                        </a:rPr>
                        <a:t> WP66 PXF</a:t>
                      </a:r>
                      <a:endParaRPr lang="en-GB" sz="800" dirty="0">
                        <a:effectLst/>
                        <a:latin typeface="Calibri" panose="020F0502020204030204" pitchFamily="34" charset="0"/>
                        <a:ea typeface="Calibri" panose="020F0502020204030204" pitchFamily="34" charset="0"/>
                        <a:cs typeface="Calibri" panose="020F0502020204030204" pitchFamily="34" charset="0"/>
                      </a:endParaRPr>
                    </a:p>
                  </a:txBody>
                  <a:tcPr marL="48999" marR="48999" marT="0" marB="0" anchor="ctr"/>
                </a:tc>
                <a:tc>
                  <a:txBody>
                    <a:bodyPr/>
                    <a:lstStyle/>
                    <a:p>
                      <a:pPr algn="ctr">
                        <a:spcAft>
                          <a:spcPts val="0"/>
                        </a:spcAft>
                      </a:pPr>
                      <a:r>
                        <a:rPr lang="en-US" sz="800" dirty="0">
                          <a:effectLst/>
                        </a:rPr>
                        <a:t> Toyota</a:t>
                      </a:r>
                      <a:endParaRPr lang="en-GB" sz="800" dirty="0">
                        <a:effectLst/>
                        <a:latin typeface="Calibri" panose="020F0502020204030204" pitchFamily="34" charset="0"/>
                        <a:ea typeface="Calibri" panose="020F0502020204030204" pitchFamily="34" charset="0"/>
                        <a:cs typeface="Calibri" panose="020F0502020204030204" pitchFamily="34" charset="0"/>
                      </a:endParaRPr>
                    </a:p>
                  </a:txBody>
                  <a:tcPr marL="48999" marR="48999" marT="0" marB="0" anchor="ctr"/>
                </a:tc>
                <a:tc>
                  <a:txBody>
                    <a:bodyPr/>
                    <a:lstStyle/>
                    <a:p>
                      <a:pPr algn="ctr">
                        <a:spcAft>
                          <a:spcPts val="0"/>
                        </a:spcAft>
                      </a:pPr>
                      <a:r>
                        <a:rPr lang="en-US" sz="800" dirty="0">
                          <a:effectLst/>
                        </a:rPr>
                        <a:t> </a:t>
                      </a:r>
                      <a:r>
                        <a:rPr lang="en-US" sz="800" dirty="0" err="1">
                          <a:effectLst/>
                        </a:rPr>
                        <a:t>Mirai</a:t>
                      </a:r>
                      <a:endParaRPr lang="en-GB" sz="800" dirty="0">
                        <a:effectLst/>
                        <a:latin typeface="Calibri" panose="020F0502020204030204" pitchFamily="34" charset="0"/>
                        <a:ea typeface="Calibri" panose="020F0502020204030204" pitchFamily="34" charset="0"/>
                        <a:cs typeface="Calibri" panose="020F0502020204030204" pitchFamily="34" charset="0"/>
                      </a:endParaRPr>
                    </a:p>
                  </a:txBody>
                  <a:tcPr marL="48999" marR="48999" marT="0" marB="0" anchor="ctr"/>
                </a:tc>
                <a:extLst>
                  <a:ext uri="{0D108BD9-81ED-4DB2-BD59-A6C34878D82A}">
                    <a16:rowId xmlns:a16="http://schemas.microsoft.com/office/drawing/2014/main" val="2635763008"/>
                  </a:ext>
                </a:extLst>
              </a:tr>
              <a:tr h="179077">
                <a:tc>
                  <a:txBody>
                    <a:bodyPr/>
                    <a:lstStyle/>
                    <a:p>
                      <a:pPr>
                        <a:spcAft>
                          <a:spcPts val="0"/>
                        </a:spcAft>
                      </a:pPr>
                      <a:r>
                        <a:rPr lang="en-US" sz="800" dirty="0" err="1">
                          <a:effectLst/>
                        </a:rPr>
                        <a:t>Aberdeenshire</a:t>
                      </a:r>
                      <a:r>
                        <a:rPr lang="en-US" sz="800" dirty="0">
                          <a:effectLst/>
                        </a:rPr>
                        <a:t> (Hytrec2)</a:t>
                      </a:r>
                      <a:endParaRPr lang="en-GB" sz="800" dirty="0">
                        <a:effectLst/>
                        <a:latin typeface="Calibri" panose="020F0502020204030204" pitchFamily="34" charset="0"/>
                        <a:ea typeface="Calibri" panose="020F0502020204030204" pitchFamily="34" charset="0"/>
                        <a:cs typeface="Calibri" panose="020F0502020204030204" pitchFamily="34" charset="0"/>
                      </a:endParaRPr>
                    </a:p>
                  </a:txBody>
                  <a:tcPr marL="48999" marR="48999" marT="0" marB="0" anchor="ctr"/>
                </a:tc>
                <a:tc>
                  <a:txBody>
                    <a:bodyPr/>
                    <a:lstStyle/>
                    <a:p>
                      <a:pPr algn="ctr">
                        <a:spcAft>
                          <a:spcPts val="0"/>
                        </a:spcAft>
                      </a:pPr>
                      <a:r>
                        <a:rPr lang="en-US" sz="800" dirty="0">
                          <a:effectLst/>
                        </a:rPr>
                        <a:t>SD64 EXU</a:t>
                      </a:r>
                      <a:endParaRPr lang="en-GB" sz="800" dirty="0">
                        <a:effectLst/>
                        <a:latin typeface="Calibri" panose="020F0502020204030204" pitchFamily="34" charset="0"/>
                        <a:ea typeface="Calibri" panose="020F0502020204030204" pitchFamily="34" charset="0"/>
                        <a:cs typeface="Calibri" panose="020F0502020204030204" pitchFamily="34" charset="0"/>
                      </a:endParaRPr>
                    </a:p>
                  </a:txBody>
                  <a:tcPr marL="48999" marR="48999" marT="0" marB="0" anchor="ctr"/>
                </a:tc>
                <a:tc>
                  <a:txBody>
                    <a:bodyPr/>
                    <a:lstStyle/>
                    <a:p>
                      <a:pPr algn="ctr">
                        <a:spcAft>
                          <a:spcPts val="0"/>
                        </a:spcAft>
                      </a:pPr>
                      <a:r>
                        <a:rPr lang="en-US" sz="800">
                          <a:effectLst/>
                        </a:rPr>
                        <a:t>Citroen</a:t>
                      </a:r>
                      <a:endParaRPr lang="en-GB" sz="800">
                        <a:effectLst/>
                        <a:latin typeface="Calibri" panose="020F0502020204030204" pitchFamily="34" charset="0"/>
                        <a:ea typeface="Calibri" panose="020F0502020204030204" pitchFamily="34" charset="0"/>
                        <a:cs typeface="Calibri" panose="020F0502020204030204" pitchFamily="34" charset="0"/>
                      </a:endParaRPr>
                    </a:p>
                  </a:txBody>
                  <a:tcPr marL="48999" marR="48999" marT="0" marB="0" anchor="ctr"/>
                </a:tc>
                <a:tc>
                  <a:txBody>
                    <a:bodyPr/>
                    <a:lstStyle/>
                    <a:p>
                      <a:pPr algn="ctr">
                        <a:spcAft>
                          <a:spcPts val="0"/>
                        </a:spcAft>
                      </a:pPr>
                      <a:r>
                        <a:rPr lang="en-US" sz="800" dirty="0">
                          <a:effectLst/>
                        </a:rPr>
                        <a:t>Berlingo</a:t>
                      </a:r>
                      <a:endParaRPr lang="en-GB" sz="800" dirty="0">
                        <a:effectLst/>
                        <a:latin typeface="Calibri" panose="020F0502020204030204" pitchFamily="34" charset="0"/>
                        <a:ea typeface="Calibri" panose="020F0502020204030204" pitchFamily="34" charset="0"/>
                        <a:cs typeface="Calibri" panose="020F0502020204030204" pitchFamily="34" charset="0"/>
                      </a:endParaRPr>
                    </a:p>
                  </a:txBody>
                  <a:tcPr marL="48999" marR="48999" marT="0" marB="0" anchor="ctr"/>
                </a:tc>
                <a:extLst>
                  <a:ext uri="{0D108BD9-81ED-4DB2-BD59-A6C34878D82A}">
                    <a16:rowId xmlns:a16="http://schemas.microsoft.com/office/drawing/2014/main" val="3787610470"/>
                  </a:ext>
                </a:extLst>
              </a:tr>
              <a:tr h="208711">
                <a:tc>
                  <a:txBody>
                    <a:bodyPr/>
                    <a:lstStyle/>
                    <a:p>
                      <a:pPr>
                        <a:spcAft>
                          <a:spcPts val="0"/>
                        </a:spcAft>
                      </a:pPr>
                      <a:r>
                        <a:rPr lang="en-US" sz="800" dirty="0">
                          <a:effectLst/>
                        </a:rPr>
                        <a:t>Aberdeen Cowheels (Hytrec2)</a:t>
                      </a:r>
                      <a:endParaRPr lang="en-GB" sz="800" dirty="0">
                        <a:effectLst/>
                        <a:latin typeface="Calibri" panose="020F0502020204030204" pitchFamily="34" charset="0"/>
                        <a:ea typeface="Calibri" panose="020F0502020204030204" pitchFamily="34" charset="0"/>
                        <a:cs typeface="Calibri" panose="020F0502020204030204" pitchFamily="34" charset="0"/>
                      </a:endParaRPr>
                    </a:p>
                  </a:txBody>
                  <a:tcPr marL="48999" marR="48999" marT="0" marB="0" anchor="ctr"/>
                </a:tc>
                <a:tc>
                  <a:txBody>
                    <a:bodyPr/>
                    <a:lstStyle/>
                    <a:p>
                      <a:pPr algn="ctr">
                        <a:spcAft>
                          <a:spcPts val="0"/>
                        </a:spcAft>
                      </a:pPr>
                      <a:r>
                        <a:rPr lang="en-US" sz="800" dirty="0">
                          <a:effectLst/>
                        </a:rPr>
                        <a:t>EA65 ZWS</a:t>
                      </a:r>
                      <a:endParaRPr lang="en-GB" sz="800" dirty="0">
                        <a:effectLst/>
                        <a:latin typeface="Calibri" panose="020F0502020204030204" pitchFamily="34" charset="0"/>
                        <a:ea typeface="Calibri" panose="020F0502020204030204" pitchFamily="34" charset="0"/>
                        <a:cs typeface="Calibri" panose="020F0502020204030204" pitchFamily="34" charset="0"/>
                      </a:endParaRPr>
                    </a:p>
                  </a:txBody>
                  <a:tcPr marL="48999" marR="48999" marT="0" marB="0" anchor="ctr"/>
                </a:tc>
                <a:tc>
                  <a:txBody>
                    <a:bodyPr/>
                    <a:lstStyle/>
                    <a:p>
                      <a:pPr algn="ctr">
                        <a:spcAft>
                          <a:spcPts val="0"/>
                        </a:spcAft>
                      </a:pPr>
                      <a:r>
                        <a:rPr lang="en-US" sz="800" dirty="0">
                          <a:effectLst/>
                        </a:rPr>
                        <a:t>Hyundai</a:t>
                      </a:r>
                      <a:endParaRPr lang="en-GB" sz="800" dirty="0">
                        <a:effectLst/>
                        <a:latin typeface="Calibri" panose="020F0502020204030204" pitchFamily="34" charset="0"/>
                        <a:ea typeface="Calibri" panose="020F0502020204030204" pitchFamily="34" charset="0"/>
                        <a:cs typeface="Calibri" panose="020F0502020204030204" pitchFamily="34" charset="0"/>
                      </a:endParaRPr>
                    </a:p>
                  </a:txBody>
                  <a:tcPr marL="48999" marR="48999" marT="0" marB="0" anchor="ctr"/>
                </a:tc>
                <a:tc>
                  <a:txBody>
                    <a:bodyPr/>
                    <a:lstStyle/>
                    <a:p>
                      <a:pPr algn="ctr">
                        <a:spcAft>
                          <a:spcPts val="0"/>
                        </a:spcAft>
                      </a:pPr>
                      <a:r>
                        <a:rPr lang="en-US" sz="800" dirty="0">
                          <a:effectLst/>
                        </a:rPr>
                        <a:t>iX35</a:t>
                      </a:r>
                      <a:endParaRPr lang="en-GB" sz="800" dirty="0">
                        <a:effectLst/>
                        <a:latin typeface="Calibri" panose="020F0502020204030204" pitchFamily="34" charset="0"/>
                        <a:ea typeface="Calibri" panose="020F0502020204030204" pitchFamily="34" charset="0"/>
                        <a:cs typeface="Calibri" panose="020F0502020204030204" pitchFamily="34" charset="0"/>
                      </a:endParaRPr>
                    </a:p>
                  </a:txBody>
                  <a:tcPr marL="48999" marR="48999" marT="0" marB="0" anchor="ctr"/>
                </a:tc>
                <a:extLst>
                  <a:ext uri="{0D108BD9-81ED-4DB2-BD59-A6C34878D82A}">
                    <a16:rowId xmlns:a16="http://schemas.microsoft.com/office/drawing/2014/main" val="2403370566"/>
                  </a:ext>
                </a:extLst>
              </a:tr>
              <a:tr h="174849">
                <a:tc>
                  <a:txBody>
                    <a:bodyPr/>
                    <a:lstStyle/>
                    <a:p>
                      <a:pPr>
                        <a:spcAft>
                          <a:spcPts val="0"/>
                        </a:spcAft>
                      </a:pPr>
                      <a:r>
                        <a:rPr lang="en-US" sz="800" dirty="0">
                          <a:effectLst/>
                        </a:rPr>
                        <a:t>Aberdeen Cowheels (Hytrec2)</a:t>
                      </a:r>
                      <a:endParaRPr lang="en-GB" sz="800" dirty="0">
                        <a:effectLst/>
                        <a:latin typeface="Calibri" panose="020F0502020204030204" pitchFamily="34" charset="0"/>
                        <a:ea typeface="Calibri" panose="020F0502020204030204" pitchFamily="34" charset="0"/>
                        <a:cs typeface="Calibri" panose="020F0502020204030204" pitchFamily="34" charset="0"/>
                      </a:endParaRPr>
                    </a:p>
                  </a:txBody>
                  <a:tcPr marL="48999" marR="48999" marT="0" marB="0" anchor="ctr"/>
                </a:tc>
                <a:tc>
                  <a:txBody>
                    <a:bodyPr/>
                    <a:lstStyle/>
                    <a:p>
                      <a:pPr algn="ctr">
                        <a:spcAft>
                          <a:spcPts val="0"/>
                        </a:spcAft>
                      </a:pPr>
                      <a:r>
                        <a:rPr lang="en-US" sz="800" dirty="0">
                          <a:effectLst/>
                        </a:rPr>
                        <a:t>EA65 ZWZ</a:t>
                      </a:r>
                      <a:endParaRPr lang="en-GB" sz="800" dirty="0">
                        <a:effectLst/>
                        <a:latin typeface="Calibri" panose="020F0502020204030204" pitchFamily="34" charset="0"/>
                        <a:ea typeface="Calibri" panose="020F0502020204030204" pitchFamily="34" charset="0"/>
                        <a:cs typeface="Calibri" panose="020F0502020204030204" pitchFamily="34" charset="0"/>
                      </a:endParaRPr>
                    </a:p>
                  </a:txBody>
                  <a:tcPr marL="48999" marR="48999" marT="0" marB="0" anchor="ctr"/>
                </a:tc>
                <a:tc>
                  <a:txBody>
                    <a:bodyPr/>
                    <a:lstStyle/>
                    <a:p>
                      <a:pPr algn="ctr">
                        <a:spcAft>
                          <a:spcPts val="0"/>
                        </a:spcAft>
                      </a:pPr>
                      <a:r>
                        <a:rPr lang="en-US" sz="800">
                          <a:effectLst/>
                        </a:rPr>
                        <a:t>Hyundai</a:t>
                      </a:r>
                      <a:endParaRPr lang="en-GB" sz="800">
                        <a:effectLst/>
                        <a:latin typeface="Calibri" panose="020F0502020204030204" pitchFamily="34" charset="0"/>
                        <a:ea typeface="Calibri" panose="020F0502020204030204" pitchFamily="34" charset="0"/>
                        <a:cs typeface="Calibri" panose="020F0502020204030204" pitchFamily="34" charset="0"/>
                      </a:endParaRPr>
                    </a:p>
                  </a:txBody>
                  <a:tcPr marL="48999" marR="48999" marT="0" marB="0" anchor="ctr"/>
                </a:tc>
                <a:tc>
                  <a:txBody>
                    <a:bodyPr/>
                    <a:lstStyle/>
                    <a:p>
                      <a:pPr algn="ctr">
                        <a:spcAft>
                          <a:spcPts val="0"/>
                        </a:spcAft>
                      </a:pPr>
                      <a:r>
                        <a:rPr lang="en-US" sz="800" dirty="0">
                          <a:effectLst/>
                        </a:rPr>
                        <a:t>iX35</a:t>
                      </a:r>
                      <a:endParaRPr lang="en-GB" sz="800" dirty="0">
                        <a:effectLst/>
                        <a:latin typeface="Calibri" panose="020F0502020204030204" pitchFamily="34" charset="0"/>
                        <a:ea typeface="Calibri" panose="020F0502020204030204" pitchFamily="34" charset="0"/>
                        <a:cs typeface="Calibri" panose="020F0502020204030204" pitchFamily="34" charset="0"/>
                      </a:endParaRPr>
                    </a:p>
                  </a:txBody>
                  <a:tcPr marL="48999" marR="48999" marT="0" marB="0" anchor="ctr"/>
                </a:tc>
                <a:extLst>
                  <a:ext uri="{0D108BD9-81ED-4DB2-BD59-A6C34878D82A}">
                    <a16:rowId xmlns:a16="http://schemas.microsoft.com/office/drawing/2014/main" val="3876988552"/>
                  </a:ext>
                </a:extLst>
              </a:tr>
              <a:tr h="158768">
                <a:tc>
                  <a:txBody>
                    <a:bodyPr/>
                    <a:lstStyle/>
                    <a:p>
                      <a:pPr>
                        <a:spcAft>
                          <a:spcPts val="0"/>
                        </a:spcAft>
                      </a:pPr>
                      <a:r>
                        <a:rPr lang="en-US" sz="800" dirty="0">
                          <a:effectLst/>
                        </a:rPr>
                        <a:t>Aberdeen (Hytrec2)</a:t>
                      </a:r>
                      <a:endParaRPr lang="en-GB" sz="800" dirty="0">
                        <a:effectLst/>
                        <a:latin typeface="Calibri" panose="020F0502020204030204" pitchFamily="34" charset="0"/>
                        <a:ea typeface="Calibri" panose="020F0502020204030204" pitchFamily="34" charset="0"/>
                        <a:cs typeface="Calibri" panose="020F0502020204030204" pitchFamily="34" charset="0"/>
                      </a:endParaRPr>
                    </a:p>
                  </a:txBody>
                  <a:tcPr marL="48999" marR="48999" marT="0" marB="0" anchor="ctr"/>
                </a:tc>
                <a:tc>
                  <a:txBody>
                    <a:bodyPr/>
                    <a:lstStyle/>
                    <a:p>
                      <a:pPr algn="ctr">
                        <a:spcAft>
                          <a:spcPts val="0"/>
                        </a:spcAft>
                      </a:pPr>
                      <a:r>
                        <a:rPr lang="en-US" sz="800" dirty="0">
                          <a:effectLst/>
                        </a:rPr>
                        <a:t>EA16 BXX </a:t>
                      </a:r>
                      <a:endParaRPr lang="en-GB" sz="800" dirty="0">
                        <a:effectLst/>
                        <a:latin typeface="Calibri" panose="020F0502020204030204" pitchFamily="34" charset="0"/>
                        <a:ea typeface="Calibri" panose="020F0502020204030204" pitchFamily="34" charset="0"/>
                        <a:cs typeface="Calibri" panose="020F0502020204030204" pitchFamily="34" charset="0"/>
                      </a:endParaRPr>
                    </a:p>
                  </a:txBody>
                  <a:tcPr marL="48999" marR="48999" marT="0" marB="0" anchor="ctr"/>
                </a:tc>
                <a:tc>
                  <a:txBody>
                    <a:bodyPr/>
                    <a:lstStyle/>
                    <a:p>
                      <a:pPr algn="ctr">
                        <a:spcAft>
                          <a:spcPts val="0"/>
                        </a:spcAft>
                      </a:pPr>
                      <a:r>
                        <a:rPr lang="en-US" sz="800">
                          <a:effectLst/>
                        </a:rPr>
                        <a:t>Hyundai</a:t>
                      </a:r>
                      <a:endParaRPr lang="en-GB" sz="800">
                        <a:effectLst/>
                        <a:latin typeface="Calibri" panose="020F0502020204030204" pitchFamily="34" charset="0"/>
                        <a:ea typeface="Calibri" panose="020F0502020204030204" pitchFamily="34" charset="0"/>
                        <a:cs typeface="Calibri" panose="020F0502020204030204" pitchFamily="34" charset="0"/>
                      </a:endParaRPr>
                    </a:p>
                  </a:txBody>
                  <a:tcPr marL="48999" marR="48999" marT="0" marB="0" anchor="ctr"/>
                </a:tc>
                <a:tc>
                  <a:txBody>
                    <a:bodyPr/>
                    <a:lstStyle/>
                    <a:p>
                      <a:pPr algn="ctr">
                        <a:spcAft>
                          <a:spcPts val="0"/>
                        </a:spcAft>
                      </a:pPr>
                      <a:r>
                        <a:rPr lang="en-US" sz="800" dirty="0">
                          <a:effectLst/>
                        </a:rPr>
                        <a:t>iX35</a:t>
                      </a:r>
                      <a:endParaRPr lang="en-GB" sz="800" dirty="0">
                        <a:effectLst/>
                        <a:latin typeface="Calibri" panose="020F0502020204030204" pitchFamily="34" charset="0"/>
                        <a:ea typeface="Calibri" panose="020F0502020204030204" pitchFamily="34" charset="0"/>
                        <a:cs typeface="Calibri" panose="020F0502020204030204" pitchFamily="34" charset="0"/>
                      </a:endParaRPr>
                    </a:p>
                  </a:txBody>
                  <a:tcPr marL="48999" marR="48999" marT="0" marB="0" anchor="ctr"/>
                </a:tc>
                <a:extLst>
                  <a:ext uri="{0D108BD9-81ED-4DB2-BD59-A6C34878D82A}">
                    <a16:rowId xmlns:a16="http://schemas.microsoft.com/office/drawing/2014/main" val="3458880538"/>
                  </a:ext>
                </a:extLst>
              </a:tr>
              <a:tr h="179077">
                <a:tc>
                  <a:txBody>
                    <a:bodyPr/>
                    <a:lstStyle/>
                    <a:p>
                      <a:pPr>
                        <a:spcAft>
                          <a:spcPts val="0"/>
                        </a:spcAft>
                      </a:pPr>
                      <a:r>
                        <a:rPr lang="en-US" sz="800" dirty="0">
                          <a:effectLst/>
                        </a:rPr>
                        <a:t>Aberdeen Taxis (Hytrec2)</a:t>
                      </a:r>
                      <a:endParaRPr lang="en-GB" sz="800" dirty="0">
                        <a:effectLst/>
                        <a:latin typeface="Calibri" panose="020F0502020204030204" pitchFamily="34" charset="0"/>
                        <a:ea typeface="Calibri" panose="020F0502020204030204" pitchFamily="34" charset="0"/>
                        <a:cs typeface="Calibri" panose="020F0502020204030204" pitchFamily="34" charset="0"/>
                      </a:endParaRPr>
                    </a:p>
                  </a:txBody>
                  <a:tcPr marL="48999" marR="48999" marT="0" marB="0" anchor="ctr"/>
                </a:tc>
                <a:tc>
                  <a:txBody>
                    <a:bodyPr/>
                    <a:lstStyle/>
                    <a:p>
                      <a:pPr algn="ctr">
                        <a:spcAft>
                          <a:spcPts val="0"/>
                        </a:spcAft>
                      </a:pPr>
                      <a:r>
                        <a:rPr lang="en-US" sz="800" dirty="0">
                          <a:effectLst/>
                        </a:rPr>
                        <a:t>EA16 BYF </a:t>
                      </a:r>
                      <a:endParaRPr lang="en-GB" sz="800" dirty="0">
                        <a:effectLst/>
                        <a:latin typeface="Calibri" panose="020F0502020204030204" pitchFamily="34" charset="0"/>
                        <a:ea typeface="Calibri" panose="020F0502020204030204" pitchFamily="34" charset="0"/>
                        <a:cs typeface="Calibri" panose="020F0502020204030204" pitchFamily="34" charset="0"/>
                      </a:endParaRPr>
                    </a:p>
                  </a:txBody>
                  <a:tcPr marL="48999" marR="48999" marT="0" marB="0" anchor="ctr"/>
                </a:tc>
                <a:tc>
                  <a:txBody>
                    <a:bodyPr/>
                    <a:lstStyle/>
                    <a:p>
                      <a:pPr algn="ctr">
                        <a:spcAft>
                          <a:spcPts val="0"/>
                        </a:spcAft>
                      </a:pPr>
                      <a:r>
                        <a:rPr lang="en-US" sz="800" dirty="0">
                          <a:effectLst/>
                        </a:rPr>
                        <a:t>Hyundai</a:t>
                      </a:r>
                      <a:endParaRPr lang="en-GB" sz="800" dirty="0">
                        <a:effectLst/>
                        <a:latin typeface="Calibri" panose="020F0502020204030204" pitchFamily="34" charset="0"/>
                        <a:ea typeface="Calibri" panose="020F0502020204030204" pitchFamily="34" charset="0"/>
                        <a:cs typeface="Calibri" panose="020F0502020204030204" pitchFamily="34" charset="0"/>
                      </a:endParaRPr>
                    </a:p>
                  </a:txBody>
                  <a:tcPr marL="48999" marR="48999" marT="0" marB="0" anchor="ctr"/>
                </a:tc>
                <a:tc>
                  <a:txBody>
                    <a:bodyPr/>
                    <a:lstStyle/>
                    <a:p>
                      <a:pPr algn="ctr">
                        <a:spcAft>
                          <a:spcPts val="0"/>
                        </a:spcAft>
                      </a:pPr>
                      <a:r>
                        <a:rPr lang="en-US" sz="800" dirty="0">
                          <a:effectLst/>
                        </a:rPr>
                        <a:t>iX35</a:t>
                      </a:r>
                      <a:endParaRPr lang="en-GB" sz="800" dirty="0">
                        <a:effectLst/>
                        <a:latin typeface="Calibri" panose="020F0502020204030204" pitchFamily="34" charset="0"/>
                        <a:ea typeface="Calibri" panose="020F0502020204030204" pitchFamily="34" charset="0"/>
                        <a:cs typeface="Calibri" panose="020F0502020204030204" pitchFamily="34" charset="0"/>
                      </a:endParaRPr>
                    </a:p>
                  </a:txBody>
                  <a:tcPr marL="48999" marR="48999" marT="0" marB="0" anchor="ctr"/>
                </a:tc>
                <a:extLst>
                  <a:ext uri="{0D108BD9-81ED-4DB2-BD59-A6C34878D82A}">
                    <a16:rowId xmlns:a16="http://schemas.microsoft.com/office/drawing/2014/main" val="2610958804"/>
                  </a:ext>
                </a:extLst>
              </a:tr>
              <a:tr h="179077">
                <a:tc>
                  <a:txBody>
                    <a:bodyPr/>
                    <a:lstStyle/>
                    <a:p>
                      <a:pPr>
                        <a:spcAft>
                          <a:spcPts val="0"/>
                        </a:spcAft>
                      </a:pPr>
                      <a:r>
                        <a:rPr lang="en-US" sz="800" dirty="0" err="1">
                          <a:effectLst/>
                        </a:rPr>
                        <a:t>Aberdeenshire</a:t>
                      </a:r>
                      <a:r>
                        <a:rPr lang="en-US" sz="800" dirty="0">
                          <a:effectLst/>
                        </a:rPr>
                        <a:t> (Hytrec2)</a:t>
                      </a:r>
                      <a:endParaRPr lang="en-GB" sz="800" dirty="0">
                        <a:effectLst/>
                        <a:latin typeface="Calibri" panose="020F0502020204030204" pitchFamily="34" charset="0"/>
                        <a:ea typeface="Calibri" panose="020F0502020204030204" pitchFamily="34" charset="0"/>
                        <a:cs typeface="Calibri" panose="020F0502020204030204" pitchFamily="34" charset="0"/>
                      </a:endParaRPr>
                    </a:p>
                  </a:txBody>
                  <a:tcPr marL="48999" marR="48999" marT="0" marB="0" anchor="ctr"/>
                </a:tc>
                <a:tc>
                  <a:txBody>
                    <a:bodyPr/>
                    <a:lstStyle/>
                    <a:p>
                      <a:pPr marL="0" algn="ctr" defTabSz="914400" rtl="0" eaLnBrk="1" latinLnBrk="0" hangingPunct="1">
                        <a:spcAft>
                          <a:spcPts val="0"/>
                        </a:spcAft>
                      </a:pPr>
                      <a:r>
                        <a:rPr lang="en-GB" sz="800" kern="1200" dirty="0">
                          <a:solidFill>
                            <a:schemeClr val="dk1"/>
                          </a:solidFill>
                          <a:effectLst/>
                          <a:latin typeface="+mn-lt"/>
                          <a:ea typeface="+mn-ea"/>
                          <a:cs typeface="+mn-cs"/>
                        </a:rPr>
                        <a:t>MF67KWT</a:t>
                      </a:r>
                    </a:p>
                  </a:txBody>
                  <a:tcPr marL="48999" marR="48999" marT="0" marB="0" anchor="ctr"/>
                </a:tc>
                <a:tc>
                  <a:txBody>
                    <a:bodyPr/>
                    <a:lstStyle/>
                    <a:p>
                      <a:pPr algn="ctr">
                        <a:spcAft>
                          <a:spcPts val="0"/>
                        </a:spcAft>
                      </a:pPr>
                      <a:r>
                        <a:rPr lang="en-US" sz="800" dirty="0">
                          <a:effectLst/>
                        </a:rPr>
                        <a:t>Renault </a:t>
                      </a:r>
                      <a:endParaRPr lang="en-GB" sz="800" dirty="0">
                        <a:effectLst/>
                        <a:latin typeface="Calibri" panose="020F0502020204030204" pitchFamily="34" charset="0"/>
                        <a:ea typeface="Calibri" panose="020F0502020204030204" pitchFamily="34" charset="0"/>
                        <a:cs typeface="Calibri" panose="020F0502020204030204" pitchFamily="34" charset="0"/>
                      </a:endParaRPr>
                    </a:p>
                  </a:txBody>
                  <a:tcPr marL="48999" marR="48999" marT="0" marB="0" anchor="ctr"/>
                </a:tc>
                <a:tc>
                  <a:txBody>
                    <a:bodyPr/>
                    <a:lstStyle/>
                    <a:p>
                      <a:pPr algn="ctr">
                        <a:spcAft>
                          <a:spcPts val="0"/>
                        </a:spcAft>
                      </a:pPr>
                      <a:r>
                        <a:rPr lang="en-US" sz="800" dirty="0" err="1">
                          <a:effectLst/>
                        </a:rPr>
                        <a:t>Kangoo</a:t>
                      </a:r>
                      <a:r>
                        <a:rPr lang="en-US" sz="800" dirty="0">
                          <a:effectLst/>
                        </a:rPr>
                        <a:t> </a:t>
                      </a:r>
                      <a:endParaRPr lang="en-GB" sz="800" dirty="0">
                        <a:effectLst/>
                        <a:latin typeface="Calibri" panose="020F0502020204030204" pitchFamily="34" charset="0"/>
                        <a:ea typeface="Calibri" panose="020F0502020204030204" pitchFamily="34" charset="0"/>
                        <a:cs typeface="Calibri" panose="020F0502020204030204" pitchFamily="34" charset="0"/>
                      </a:endParaRPr>
                    </a:p>
                  </a:txBody>
                  <a:tcPr marL="48999" marR="48999" marT="0" marB="0" anchor="ctr"/>
                </a:tc>
                <a:extLst>
                  <a:ext uri="{0D108BD9-81ED-4DB2-BD59-A6C34878D82A}">
                    <a16:rowId xmlns:a16="http://schemas.microsoft.com/office/drawing/2014/main" val="2360634021"/>
                  </a:ext>
                </a:extLst>
              </a:tr>
              <a:tr h="179077">
                <a:tc>
                  <a:txBody>
                    <a:bodyPr/>
                    <a:lstStyle/>
                    <a:p>
                      <a:pPr>
                        <a:spcAft>
                          <a:spcPts val="0"/>
                        </a:spcAft>
                      </a:pPr>
                      <a:r>
                        <a:rPr lang="en-US" sz="800" dirty="0" err="1">
                          <a:effectLst/>
                        </a:rPr>
                        <a:t>Aberdeenshire</a:t>
                      </a:r>
                      <a:r>
                        <a:rPr lang="en-US" sz="800" dirty="0">
                          <a:effectLst/>
                        </a:rPr>
                        <a:t> (Hytrec2)</a:t>
                      </a:r>
                      <a:endParaRPr lang="en-GB" sz="800" dirty="0">
                        <a:effectLst/>
                        <a:latin typeface="Calibri" panose="020F0502020204030204" pitchFamily="34" charset="0"/>
                        <a:ea typeface="Calibri" panose="020F0502020204030204" pitchFamily="34" charset="0"/>
                        <a:cs typeface="Calibri" panose="020F0502020204030204" pitchFamily="34" charset="0"/>
                      </a:endParaRPr>
                    </a:p>
                  </a:txBody>
                  <a:tcPr marL="48999" marR="48999" marT="0" marB="0" anchor="ctr"/>
                </a:tc>
                <a:tc>
                  <a:txBody>
                    <a:bodyPr/>
                    <a:lstStyle/>
                    <a:p>
                      <a:pPr algn="ctr">
                        <a:spcAft>
                          <a:spcPts val="0"/>
                        </a:spcAft>
                      </a:pPr>
                      <a:r>
                        <a:rPr lang="en-US" sz="800" dirty="0">
                          <a:effectLst/>
                        </a:rPr>
                        <a:t>ST12 WCP</a:t>
                      </a:r>
                      <a:endParaRPr lang="en-GB" sz="800" dirty="0">
                        <a:effectLst/>
                        <a:latin typeface="Calibri" panose="020F0502020204030204" pitchFamily="34" charset="0"/>
                        <a:ea typeface="Calibri" panose="020F0502020204030204" pitchFamily="34" charset="0"/>
                        <a:cs typeface="Calibri" panose="020F0502020204030204" pitchFamily="34" charset="0"/>
                      </a:endParaRPr>
                    </a:p>
                  </a:txBody>
                  <a:tcPr marL="48999" marR="48999" marT="0" marB="0" anchor="ctr"/>
                </a:tc>
                <a:tc>
                  <a:txBody>
                    <a:bodyPr/>
                    <a:lstStyle/>
                    <a:p>
                      <a:pPr algn="ctr">
                        <a:spcAft>
                          <a:spcPts val="0"/>
                        </a:spcAft>
                      </a:pPr>
                      <a:r>
                        <a:rPr lang="en-US" sz="800">
                          <a:effectLst/>
                        </a:rPr>
                        <a:t>Ford</a:t>
                      </a:r>
                      <a:endParaRPr lang="en-GB" sz="800">
                        <a:effectLst/>
                        <a:latin typeface="Calibri" panose="020F0502020204030204" pitchFamily="34" charset="0"/>
                        <a:ea typeface="Calibri" panose="020F0502020204030204" pitchFamily="34" charset="0"/>
                        <a:cs typeface="Calibri" panose="020F0502020204030204" pitchFamily="34" charset="0"/>
                      </a:endParaRPr>
                    </a:p>
                  </a:txBody>
                  <a:tcPr marL="48999" marR="48999" marT="0" marB="0" anchor="ctr"/>
                </a:tc>
                <a:tc>
                  <a:txBody>
                    <a:bodyPr/>
                    <a:lstStyle/>
                    <a:p>
                      <a:pPr algn="ctr">
                        <a:spcAft>
                          <a:spcPts val="0"/>
                        </a:spcAft>
                      </a:pPr>
                      <a:r>
                        <a:rPr lang="en-US" sz="800" dirty="0">
                          <a:effectLst/>
                        </a:rPr>
                        <a:t>Transit Connect</a:t>
                      </a:r>
                      <a:endParaRPr lang="en-GB" sz="800" dirty="0">
                        <a:effectLst/>
                        <a:latin typeface="Calibri" panose="020F0502020204030204" pitchFamily="34" charset="0"/>
                        <a:ea typeface="Calibri" panose="020F0502020204030204" pitchFamily="34" charset="0"/>
                        <a:cs typeface="Calibri" panose="020F0502020204030204" pitchFamily="34" charset="0"/>
                      </a:endParaRPr>
                    </a:p>
                  </a:txBody>
                  <a:tcPr marL="48999" marR="48999" marT="0" marB="0" anchor="ctr"/>
                </a:tc>
                <a:extLst>
                  <a:ext uri="{0D108BD9-81ED-4DB2-BD59-A6C34878D82A}">
                    <a16:rowId xmlns:a16="http://schemas.microsoft.com/office/drawing/2014/main" val="1508062493"/>
                  </a:ext>
                </a:extLst>
              </a:tr>
              <a:tr h="179077">
                <a:tc>
                  <a:txBody>
                    <a:bodyPr/>
                    <a:lstStyle/>
                    <a:p>
                      <a:pPr>
                        <a:spcAft>
                          <a:spcPts val="0"/>
                        </a:spcAft>
                      </a:pPr>
                      <a:r>
                        <a:rPr lang="en-US" sz="800" dirty="0" err="1">
                          <a:effectLst/>
                        </a:rPr>
                        <a:t>Aberdeenshire</a:t>
                      </a:r>
                      <a:r>
                        <a:rPr lang="en-US" sz="800" dirty="0">
                          <a:effectLst/>
                        </a:rPr>
                        <a:t> (Hytrec2)</a:t>
                      </a:r>
                      <a:endParaRPr lang="en-GB" sz="800" dirty="0">
                        <a:effectLst/>
                        <a:latin typeface="Calibri" panose="020F0502020204030204" pitchFamily="34" charset="0"/>
                        <a:ea typeface="Calibri" panose="020F0502020204030204" pitchFamily="34" charset="0"/>
                        <a:cs typeface="Calibri" panose="020F0502020204030204" pitchFamily="34" charset="0"/>
                      </a:endParaRPr>
                    </a:p>
                  </a:txBody>
                  <a:tcPr marL="48999" marR="48999" marT="0" marB="0" anchor="ctr"/>
                </a:tc>
                <a:tc>
                  <a:txBody>
                    <a:bodyPr/>
                    <a:lstStyle/>
                    <a:p>
                      <a:pPr algn="ctr">
                        <a:spcAft>
                          <a:spcPts val="0"/>
                        </a:spcAft>
                      </a:pPr>
                      <a:r>
                        <a:rPr lang="en-US" sz="800" dirty="0">
                          <a:effectLst/>
                        </a:rPr>
                        <a:t>SW17 FKG </a:t>
                      </a:r>
                      <a:endParaRPr lang="en-GB" sz="800" dirty="0">
                        <a:effectLst/>
                        <a:latin typeface="Calibri" panose="020F0502020204030204" pitchFamily="34" charset="0"/>
                        <a:ea typeface="Calibri" panose="020F0502020204030204" pitchFamily="34" charset="0"/>
                        <a:cs typeface="Calibri" panose="020F0502020204030204" pitchFamily="34" charset="0"/>
                      </a:endParaRPr>
                    </a:p>
                  </a:txBody>
                  <a:tcPr marL="48999" marR="48999" marT="0" marB="0" anchor="ctr"/>
                </a:tc>
                <a:tc>
                  <a:txBody>
                    <a:bodyPr/>
                    <a:lstStyle/>
                    <a:p>
                      <a:pPr algn="ctr">
                        <a:spcAft>
                          <a:spcPts val="0"/>
                        </a:spcAft>
                      </a:pPr>
                      <a:r>
                        <a:rPr lang="en-US" sz="800">
                          <a:effectLst/>
                        </a:rPr>
                        <a:t>Nissan</a:t>
                      </a:r>
                      <a:endParaRPr lang="en-GB" sz="800">
                        <a:effectLst/>
                        <a:latin typeface="Calibri" panose="020F0502020204030204" pitchFamily="34" charset="0"/>
                        <a:ea typeface="Calibri" panose="020F0502020204030204" pitchFamily="34" charset="0"/>
                        <a:cs typeface="Calibri" panose="020F0502020204030204" pitchFamily="34" charset="0"/>
                      </a:endParaRPr>
                    </a:p>
                  </a:txBody>
                  <a:tcPr marL="48999" marR="48999" marT="0" marB="0" anchor="ctr"/>
                </a:tc>
                <a:tc>
                  <a:txBody>
                    <a:bodyPr/>
                    <a:lstStyle/>
                    <a:p>
                      <a:pPr algn="ctr">
                        <a:spcAft>
                          <a:spcPts val="0"/>
                        </a:spcAft>
                      </a:pPr>
                      <a:r>
                        <a:rPr lang="en-US" sz="800" dirty="0">
                          <a:effectLst/>
                        </a:rPr>
                        <a:t>eNV200</a:t>
                      </a:r>
                      <a:endParaRPr lang="en-GB" sz="800" dirty="0">
                        <a:effectLst/>
                        <a:latin typeface="Calibri" panose="020F0502020204030204" pitchFamily="34" charset="0"/>
                        <a:ea typeface="Calibri" panose="020F0502020204030204" pitchFamily="34" charset="0"/>
                        <a:cs typeface="Calibri" panose="020F0502020204030204" pitchFamily="34" charset="0"/>
                      </a:endParaRPr>
                    </a:p>
                  </a:txBody>
                  <a:tcPr marL="48999" marR="48999" marT="0" marB="0" anchor="ctr"/>
                </a:tc>
                <a:extLst>
                  <a:ext uri="{0D108BD9-81ED-4DB2-BD59-A6C34878D82A}">
                    <a16:rowId xmlns:a16="http://schemas.microsoft.com/office/drawing/2014/main" val="2982438020"/>
                  </a:ext>
                </a:extLst>
              </a:tr>
            </a:tbl>
          </a:graphicData>
        </a:graphic>
      </p:graphicFrame>
      <p:pic>
        <p:nvPicPr>
          <p:cNvPr id="8" name="Picture 7">
            <a:extLst>
              <a:ext uri="{FF2B5EF4-FFF2-40B4-BE49-F238E27FC236}">
                <a16:creationId xmlns:a16="http://schemas.microsoft.com/office/drawing/2014/main" id="{9667FC00-7FA6-49FB-9719-E30570BC68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1869" y="4527186"/>
            <a:ext cx="3194083" cy="2175748"/>
          </a:xfrm>
          <a:prstGeom prst="rect">
            <a:avLst/>
          </a:prstGeom>
          <a:effectLst>
            <a:outerShdw blurRad="50800" dist="38100" dir="2700000" algn="tl" rotWithShape="0">
              <a:prstClr val="black">
                <a:alpha val="40000"/>
              </a:prstClr>
            </a:outerShdw>
            <a:softEdge rad="0"/>
          </a:effectLst>
        </p:spPr>
      </p:pic>
      <p:pic>
        <p:nvPicPr>
          <p:cNvPr id="9" name="Afbeelding 4" descr="I:\SO\BEL\Ruimtelijke Economie\Hytrec\WP2 Communicatie activiteiten\Foto's\Fotos waterstof presentatie\MTV_4138.JPG">
            <a:extLst>
              <a:ext uri="{FF2B5EF4-FFF2-40B4-BE49-F238E27FC236}">
                <a16:creationId xmlns:a16="http://schemas.microsoft.com/office/drawing/2014/main" id="{0E71C812-DBEB-4B97-BE62-B5798950F1E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49" y="4531236"/>
            <a:ext cx="3194082" cy="2167650"/>
          </a:xfrm>
          <a:prstGeom prst="rect">
            <a:avLst/>
          </a:prstGeom>
          <a:noFill/>
          <a:ln>
            <a:noFill/>
          </a:ln>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47F36B13-29CB-477B-A9B8-76CA70019407}"/>
              </a:ext>
            </a:extLst>
          </p:cNvPr>
          <p:cNvPicPr>
            <a:picLocks noChangeAspect="1"/>
          </p:cNvPicPr>
          <p:nvPr/>
        </p:nvPicPr>
        <p:blipFill>
          <a:blip r:embed="rId5"/>
          <a:stretch>
            <a:fillRect/>
          </a:stretch>
        </p:blipFill>
        <p:spPr>
          <a:xfrm>
            <a:off x="3114517" y="4527186"/>
            <a:ext cx="2959816" cy="2171699"/>
          </a:xfrm>
          <a:prstGeom prst="rect">
            <a:avLst/>
          </a:prstGeom>
        </p:spPr>
      </p:pic>
    </p:spTree>
    <p:extLst>
      <p:ext uri="{BB962C8B-B14F-4D97-AF65-F5344CB8AC3E}">
        <p14:creationId xmlns:p14="http://schemas.microsoft.com/office/powerpoint/2010/main" val="4030297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47688" y="434019"/>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GB" sz="4000" kern="0" dirty="0"/>
          </a:p>
        </p:txBody>
      </p:sp>
      <p:sp>
        <p:nvSpPr>
          <p:cNvPr id="6" name="Content Placeholder 5"/>
          <p:cNvSpPr>
            <a:spLocks noGrp="1"/>
          </p:cNvSpPr>
          <p:nvPr>
            <p:ph idx="1"/>
          </p:nvPr>
        </p:nvSpPr>
        <p:spPr>
          <a:xfrm>
            <a:off x="457200" y="1196752"/>
            <a:ext cx="8229600" cy="4819877"/>
          </a:xfrm>
        </p:spPr>
        <p:txBody>
          <a:bodyPr>
            <a:normAutofit/>
          </a:bodyPr>
          <a:lstStyle/>
          <a:p>
            <a:pPr marL="0" indent="0" algn="ctr">
              <a:buNone/>
            </a:pPr>
            <a:r>
              <a:rPr lang="en-GB" b="1" dirty="0">
                <a:solidFill>
                  <a:schemeClr val="tx1">
                    <a:lumMod val="65000"/>
                    <a:lumOff val="35000"/>
                  </a:schemeClr>
                </a:solidFill>
              </a:rPr>
              <a:t>Creating a Market for Hydrogen Vehicles</a:t>
            </a:r>
          </a:p>
          <a:p>
            <a:pPr marL="0" indent="0">
              <a:buNone/>
            </a:pPr>
            <a:endParaRPr lang="en-GB" sz="800" b="1" dirty="0">
              <a:solidFill>
                <a:schemeClr val="tx1">
                  <a:lumMod val="65000"/>
                  <a:lumOff val="35000"/>
                </a:schemeClr>
              </a:solidFill>
            </a:endParaRPr>
          </a:p>
          <a:p>
            <a:r>
              <a:rPr lang="en-GB" sz="2200" dirty="0">
                <a:solidFill>
                  <a:schemeClr val="tx1">
                    <a:lumMod val="65000"/>
                    <a:lumOff val="35000"/>
                  </a:schemeClr>
                </a:solidFill>
              </a:rPr>
              <a:t>Offer opportunities for other public sector organisations to trial those vehicles</a:t>
            </a:r>
          </a:p>
          <a:p>
            <a:pPr lvl="1"/>
            <a:r>
              <a:rPr lang="en-GB" sz="1800" dirty="0">
                <a:solidFill>
                  <a:schemeClr val="tx1">
                    <a:lumMod val="65000"/>
                    <a:lumOff val="35000"/>
                  </a:schemeClr>
                </a:solidFill>
              </a:rPr>
              <a:t>NHS Grampian trialling Toyota </a:t>
            </a:r>
            <a:r>
              <a:rPr lang="en-GB" sz="1800" dirty="0" err="1">
                <a:solidFill>
                  <a:schemeClr val="tx1">
                    <a:lumMod val="65000"/>
                    <a:lumOff val="35000"/>
                  </a:schemeClr>
                </a:solidFill>
              </a:rPr>
              <a:t>Mirais</a:t>
            </a:r>
            <a:endParaRPr lang="en-GB" sz="1800" dirty="0">
              <a:solidFill>
                <a:schemeClr val="tx1">
                  <a:lumMod val="65000"/>
                  <a:lumOff val="35000"/>
                </a:schemeClr>
              </a:solidFill>
            </a:endParaRPr>
          </a:p>
          <a:p>
            <a:pPr lvl="1"/>
            <a:r>
              <a:rPr lang="en-GB" sz="1800" dirty="0">
                <a:solidFill>
                  <a:schemeClr val="tx1">
                    <a:lumMod val="65000"/>
                    <a:lumOff val="35000"/>
                  </a:schemeClr>
                </a:solidFill>
              </a:rPr>
              <a:t>Arnold Clark Toyota training local staff on Toyota maintenance</a:t>
            </a:r>
          </a:p>
          <a:p>
            <a:pPr lvl="1"/>
            <a:r>
              <a:rPr lang="en-GB" sz="1800" dirty="0">
                <a:solidFill>
                  <a:schemeClr val="tx1">
                    <a:lumMod val="65000"/>
                    <a:lumOff val="35000"/>
                  </a:schemeClr>
                </a:solidFill>
              </a:rPr>
              <a:t>Groningen Fire department trialling Hyundai ix35s</a:t>
            </a:r>
          </a:p>
          <a:p>
            <a:endParaRPr lang="en-GB" sz="1900" dirty="0">
              <a:solidFill>
                <a:schemeClr val="tx1">
                  <a:lumMod val="65000"/>
                  <a:lumOff val="35000"/>
                </a:schemeClr>
              </a:solidFill>
            </a:endParaRPr>
          </a:p>
          <a:p>
            <a:r>
              <a:rPr lang="en-GB" sz="2200" dirty="0">
                <a:solidFill>
                  <a:schemeClr val="tx1">
                    <a:lumMod val="65000"/>
                    <a:lumOff val="35000"/>
                  </a:schemeClr>
                </a:solidFill>
              </a:rPr>
              <a:t>Offer opportunities for private sector organisations and citizens to trial those vehicles</a:t>
            </a:r>
          </a:p>
          <a:p>
            <a:pPr lvl="1"/>
            <a:r>
              <a:rPr lang="en-GB" sz="1800" dirty="0">
                <a:solidFill>
                  <a:schemeClr val="tx1">
                    <a:lumMod val="65000"/>
                    <a:lumOff val="35000"/>
                  </a:schemeClr>
                </a:solidFill>
              </a:rPr>
              <a:t>Co-wheels trialling Nissan env200</a:t>
            </a:r>
          </a:p>
          <a:p>
            <a:pPr lvl="1"/>
            <a:r>
              <a:rPr lang="en-GB" sz="1800" dirty="0">
                <a:solidFill>
                  <a:schemeClr val="tx1">
                    <a:lumMod val="65000"/>
                    <a:lumOff val="35000"/>
                  </a:schemeClr>
                </a:solidFill>
              </a:rPr>
              <a:t>Co-wheels trialling Renault </a:t>
            </a:r>
            <a:r>
              <a:rPr lang="en-GB" sz="1800" dirty="0" err="1">
                <a:solidFill>
                  <a:schemeClr val="tx1">
                    <a:lumMod val="65000"/>
                    <a:lumOff val="35000"/>
                  </a:schemeClr>
                </a:solidFill>
              </a:rPr>
              <a:t>Kangoo</a:t>
            </a:r>
            <a:r>
              <a:rPr lang="en-GB" sz="1800" dirty="0">
                <a:solidFill>
                  <a:schemeClr val="tx1">
                    <a:lumMod val="65000"/>
                    <a:lumOff val="35000"/>
                  </a:schemeClr>
                </a:solidFill>
              </a:rPr>
              <a:t> van</a:t>
            </a:r>
          </a:p>
          <a:p>
            <a:pPr lvl="1"/>
            <a:r>
              <a:rPr lang="en-GB" sz="1800" dirty="0">
                <a:solidFill>
                  <a:schemeClr val="tx1">
                    <a:lumMod val="65000"/>
                    <a:lumOff val="35000"/>
                  </a:schemeClr>
                </a:solidFill>
              </a:rPr>
              <a:t>Co-wheels trialling Toyota </a:t>
            </a:r>
            <a:r>
              <a:rPr lang="en-GB" sz="1800" dirty="0" err="1">
                <a:solidFill>
                  <a:schemeClr val="tx1">
                    <a:lumMod val="65000"/>
                    <a:lumOff val="35000"/>
                  </a:schemeClr>
                </a:solidFill>
              </a:rPr>
              <a:t>Mirais</a:t>
            </a:r>
            <a:endParaRPr lang="en-GB" sz="1800" dirty="0">
              <a:solidFill>
                <a:schemeClr val="tx1">
                  <a:lumMod val="65000"/>
                  <a:lumOff val="35000"/>
                </a:schemeClr>
              </a:solidFill>
            </a:endParaRPr>
          </a:p>
          <a:p>
            <a:pPr lvl="1"/>
            <a:endParaRPr lang="en-GB" sz="1500" dirty="0">
              <a:solidFill>
                <a:schemeClr val="tx1">
                  <a:lumMod val="65000"/>
                  <a:lumOff val="35000"/>
                </a:schemeClr>
              </a:solidFill>
            </a:endParaRPr>
          </a:p>
          <a:p>
            <a:pPr lvl="1"/>
            <a:endParaRPr lang="en-GB" sz="1500" dirty="0">
              <a:solidFill>
                <a:schemeClr val="tx1">
                  <a:lumMod val="65000"/>
                  <a:lumOff val="35000"/>
                </a:schemeClr>
              </a:solidFill>
            </a:endParaRPr>
          </a:p>
          <a:p>
            <a:endParaRPr lang="en-GB" sz="900" dirty="0">
              <a:solidFill>
                <a:schemeClr val="tx1">
                  <a:lumMod val="65000"/>
                  <a:lumOff val="35000"/>
                </a:schemeClr>
              </a:solidFill>
            </a:endParaRPr>
          </a:p>
          <a:p>
            <a:endParaRPr lang="en-GB" sz="1900" dirty="0">
              <a:solidFill>
                <a:schemeClr val="tx1">
                  <a:lumMod val="65000"/>
                  <a:lumOff val="35000"/>
                </a:schemeClr>
              </a:solidFill>
            </a:endParaRPr>
          </a:p>
          <a:p>
            <a:pPr lvl="0"/>
            <a:endParaRPr lang="en-GB" sz="1900" dirty="0">
              <a:solidFill>
                <a:schemeClr val="tx1">
                  <a:lumMod val="65000"/>
                  <a:lumOff val="35000"/>
                </a:schemeClr>
              </a:solidFill>
            </a:endParaRPr>
          </a:p>
          <a:p>
            <a:pPr lvl="0"/>
            <a:endParaRPr lang="en-GB" sz="1900" dirty="0">
              <a:solidFill>
                <a:schemeClr val="tx1">
                  <a:lumMod val="65000"/>
                  <a:lumOff val="35000"/>
                </a:schemeClr>
              </a:solidFill>
            </a:endParaRPr>
          </a:p>
        </p:txBody>
      </p:sp>
    </p:spTree>
    <p:extLst>
      <p:ext uri="{BB962C8B-B14F-4D97-AF65-F5344CB8AC3E}">
        <p14:creationId xmlns:p14="http://schemas.microsoft.com/office/powerpoint/2010/main" val="1132991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47688" y="434019"/>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GB" sz="4000" kern="0" dirty="0"/>
          </a:p>
        </p:txBody>
      </p:sp>
      <p:sp>
        <p:nvSpPr>
          <p:cNvPr id="6" name="Content Placeholder 5"/>
          <p:cNvSpPr>
            <a:spLocks noGrp="1"/>
          </p:cNvSpPr>
          <p:nvPr>
            <p:ph idx="1"/>
          </p:nvPr>
        </p:nvSpPr>
        <p:spPr>
          <a:xfrm>
            <a:off x="457200" y="1196752"/>
            <a:ext cx="8229600" cy="4819877"/>
          </a:xfrm>
        </p:spPr>
        <p:txBody>
          <a:bodyPr>
            <a:normAutofit/>
          </a:bodyPr>
          <a:lstStyle/>
          <a:p>
            <a:pPr marL="0" indent="0" algn="ctr">
              <a:buNone/>
            </a:pPr>
            <a:r>
              <a:rPr lang="en-GB" b="1" dirty="0">
                <a:solidFill>
                  <a:schemeClr val="tx1">
                    <a:lumMod val="65000"/>
                    <a:lumOff val="35000"/>
                  </a:schemeClr>
                </a:solidFill>
              </a:rPr>
              <a:t>Developing the Market</a:t>
            </a:r>
          </a:p>
          <a:p>
            <a:pPr marL="0" indent="0">
              <a:buNone/>
            </a:pPr>
            <a:endParaRPr lang="en-GB" sz="800" b="1" dirty="0">
              <a:solidFill>
                <a:schemeClr val="tx1">
                  <a:lumMod val="65000"/>
                  <a:lumOff val="35000"/>
                </a:schemeClr>
              </a:solidFill>
            </a:endParaRPr>
          </a:p>
          <a:p>
            <a:r>
              <a:rPr lang="en-GB" sz="2200" dirty="0">
                <a:solidFill>
                  <a:schemeClr val="tx1">
                    <a:lumMod val="65000"/>
                    <a:lumOff val="35000"/>
                  </a:schemeClr>
                </a:solidFill>
              </a:rPr>
              <a:t>‘Prototypes’ are  more expensive than ‘from the forecourt’ petrol, diesel and even electric counterparts</a:t>
            </a:r>
          </a:p>
          <a:p>
            <a:r>
              <a:rPr lang="en-GB" sz="2200" dirty="0">
                <a:solidFill>
                  <a:schemeClr val="tx1">
                    <a:lumMod val="65000"/>
                    <a:lumOff val="35000"/>
                  </a:schemeClr>
                </a:solidFill>
              </a:rPr>
              <a:t>Not only is hydrogen developing fairly sporadically but the base electric vehicles are improving as well</a:t>
            </a:r>
          </a:p>
          <a:p>
            <a:r>
              <a:rPr lang="en-GB" sz="2200" dirty="0">
                <a:solidFill>
                  <a:schemeClr val="tx1">
                    <a:lumMod val="65000"/>
                    <a:lumOff val="35000"/>
                  </a:schemeClr>
                </a:solidFill>
              </a:rPr>
              <a:t>Major vehicle manufacturers producing cars but usually delays to deployment - initially not for sale on mass market nor were they at an affordable price - especially when compared to their diesel or petrol equivalent</a:t>
            </a:r>
          </a:p>
          <a:p>
            <a:r>
              <a:rPr lang="en-GB" sz="2200" dirty="0">
                <a:solidFill>
                  <a:schemeClr val="tx1">
                    <a:lumMod val="65000"/>
                    <a:lumOff val="35000"/>
                  </a:schemeClr>
                </a:solidFill>
              </a:rPr>
              <a:t>Fuel anxiety</a:t>
            </a:r>
          </a:p>
          <a:p>
            <a:r>
              <a:rPr lang="en-GB" sz="2200" dirty="0">
                <a:solidFill>
                  <a:schemeClr val="tx1">
                    <a:lumMod val="65000"/>
                    <a:lumOff val="35000"/>
                  </a:schemeClr>
                </a:solidFill>
              </a:rPr>
              <a:t>Two Hydrogen Refuelling Stations required</a:t>
            </a:r>
          </a:p>
          <a:p>
            <a:endParaRPr lang="en-GB" sz="1900" dirty="0">
              <a:solidFill>
                <a:schemeClr val="tx1">
                  <a:lumMod val="65000"/>
                  <a:lumOff val="35000"/>
                </a:schemeClr>
              </a:solidFill>
            </a:endParaRPr>
          </a:p>
          <a:p>
            <a:endParaRPr lang="en-GB" sz="1900" dirty="0">
              <a:solidFill>
                <a:schemeClr val="tx1">
                  <a:lumMod val="65000"/>
                  <a:lumOff val="35000"/>
                </a:schemeClr>
              </a:solidFill>
            </a:endParaRPr>
          </a:p>
          <a:p>
            <a:endParaRPr lang="en-GB" sz="1900" dirty="0">
              <a:solidFill>
                <a:schemeClr val="tx1">
                  <a:lumMod val="65000"/>
                  <a:lumOff val="35000"/>
                </a:schemeClr>
              </a:solidFill>
            </a:endParaRPr>
          </a:p>
          <a:p>
            <a:endParaRPr lang="en-GB" sz="900" dirty="0">
              <a:solidFill>
                <a:schemeClr val="tx1">
                  <a:lumMod val="65000"/>
                  <a:lumOff val="35000"/>
                </a:schemeClr>
              </a:solidFill>
            </a:endParaRPr>
          </a:p>
          <a:p>
            <a:endParaRPr lang="en-GB" sz="1900" dirty="0">
              <a:solidFill>
                <a:schemeClr val="tx1">
                  <a:lumMod val="65000"/>
                  <a:lumOff val="35000"/>
                </a:schemeClr>
              </a:solidFill>
            </a:endParaRPr>
          </a:p>
          <a:p>
            <a:pPr lvl="0"/>
            <a:endParaRPr lang="en-GB" sz="1900" dirty="0">
              <a:solidFill>
                <a:schemeClr val="tx1">
                  <a:lumMod val="65000"/>
                  <a:lumOff val="35000"/>
                </a:schemeClr>
              </a:solidFill>
            </a:endParaRPr>
          </a:p>
          <a:p>
            <a:pPr lvl="0"/>
            <a:endParaRPr lang="en-GB" sz="1900" dirty="0">
              <a:solidFill>
                <a:schemeClr val="tx1">
                  <a:lumMod val="65000"/>
                  <a:lumOff val="35000"/>
                </a:schemeClr>
              </a:solidFill>
            </a:endParaRPr>
          </a:p>
        </p:txBody>
      </p:sp>
    </p:spTree>
    <p:extLst>
      <p:ext uri="{BB962C8B-B14F-4D97-AF65-F5344CB8AC3E}">
        <p14:creationId xmlns:p14="http://schemas.microsoft.com/office/powerpoint/2010/main" val="2688278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47688" y="434019"/>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GB" sz="4000" kern="0" dirty="0"/>
          </a:p>
        </p:txBody>
      </p:sp>
      <p:sp>
        <p:nvSpPr>
          <p:cNvPr id="6" name="Content Placeholder 5"/>
          <p:cNvSpPr>
            <a:spLocks noGrp="1"/>
          </p:cNvSpPr>
          <p:nvPr>
            <p:ph idx="1"/>
          </p:nvPr>
        </p:nvSpPr>
        <p:spPr>
          <a:xfrm>
            <a:off x="457200" y="1306286"/>
            <a:ext cx="8229600" cy="4819877"/>
          </a:xfrm>
        </p:spPr>
        <p:txBody>
          <a:bodyPr>
            <a:normAutofit/>
          </a:bodyPr>
          <a:lstStyle/>
          <a:p>
            <a:pPr marL="0" indent="0" algn="ctr">
              <a:buNone/>
            </a:pPr>
            <a:r>
              <a:rPr lang="en-GB" b="1" dirty="0">
                <a:solidFill>
                  <a:schemeClr val="tx1">
                    <a:lumMod val="65000"/>
                    <a:lumOff val="35000"/>
                  </a:schemeClr>
                </a:solidFill>
              </a:rPr>
              <a:t>Cooperation</a:t>
            </a:r>
          </a:p>
          <a:p>
            <a:pPr marL="0" indent="0" algn="ctr">
              <a:buNone/>
            </a:pPr>
            <a:endParaRPr lang="en-GB" sz="1000" b="1" dirty="0">
              <a:solidFill>
                <a:schemeClr val="tx1">
                  <a:lumMod val="65000"/>
                  <a:lumOff val="35000"/>
                </a:schemeClr>
              </a:solidFill>
            </a:endParaRPr>
          </a:p>
          <a:p>
            <a:pPr marL="0" indent="0">
              <a:buNone/>
            </a:pPr>
            <a:endParaRPr lang="en-GB" sz="800" dirty="0">
              <a:solidFill>
                <a:schemeClr val="tx1">
                  <a:lumMod val="65000"/>
                  <a:lumOff val="35000"/>
                </a:schemeClr>
              </a:solidFill>
            </a:endParaRPr>
          </a:p>
          <a:p>
            <a:r>
              <a:rPr lang="en-GB" sz="2200" dirty="0">
                <a:solidFill>
                  <a:schemeClr val="tx1">
                    <a:lumMod val="65000"/>
                    <a:lumOff val="35000"/>
                  </a:schemeClr>
                </a:solidFill>
              </a:rPr>
              <a:t>Investigate ways to improve production, storage and distribution of green hydrogen including use of solar and wind power.</a:t>
            </a:r>
          </a:p>
          <a:p>
            <a:r>
              <a:rPr lang="en-GB" sz="2200" dirty="0">
                <a:solidFill>
                  <a:schemeClr val="tx1">
                    <a:lumMod val="65000"/>
                    <a:lumOff val="35000"/>
                  </a:schemeClr>
                </a:solidFill>
              </a:rPr>
              <a:t>Tend to build bespoke Hydrogen Refuelling stations</a:t>
            </a:r>
          </a:p>
          <a:p>
            <a:r>
              <a:rPr lang="en-GB" sz="2200" dirty="0">
                <a:solidFill>
                  <a:schemeClr val="tx1">
                    <a:lumMod val="65000"/>
                    <a:lumOff val="35000"/>
                  </a:schemeClr>
                </a:solidFill>
              </a:rPr>
              <a:t>A number of HRS purchase electricity on a ‘green tariff’</a:t>
            </a:r>
          </a:p>
          <a:p>
            <a:r>
              <a:rPr lang="en-GB" sz="2200" dirty="0">
                <a:solidFill>
                  <a:schemeClr val="tx1">
                    <a:lumMod val="65000"/>
                    <a:lumOff val="35000"/>
                  </a:schemeClr>
                </a:solidFill>
              </a:rPr>
              <a:t>Hydrogen is produced ‘on demand’ (unless large amounts of storage) quite often making electricity/ hydrogen expensive.</a:t>
            </a:r>
          </a:p>
          <a:p>
            <a:r>
              <a:rPr lang="en-GB" sz="2200" dirty="0">
                <a:solidFill>
                  <a:schemeClr val="tx1">
                    <a:lumMod val="65000"/>
                    <a:lumOff val="35000"/>
                  </a:schemeClr>
                </a:solidFill>
              </a:rPr>
              <a:t>Aim is to demonstrate the business case for using wind and solar to produce electricity</a:t>
            </a:r>
          </a:p>
        </p:txBody>
      </p:sp>
    </p:spTree>
    <p:extLst>
      <p:ext uri="{BB962C8B-B14F-4D97-AF65-F5344CB8AC3E}">
        <p14:creationId xmlns:p14="http://schemas.microsoft.com/office/powerpoint/2010/main" val="2481061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47688" y="434019"/>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GB" sz="4000" kern="0" dirty="0"/>
          </a:p>
        </p:txBody>
      </p:sp>
      <p:sp>
        <p:nvSpPr>
          <p:cNvPr id="3" name="Content Placeholder 2"/>
          <p:cNvSpPr>
            <a:spLocks noGrp="1"/>
          </p:cNvSpPr>
          <p:nvPr>
            <p:ph idx="1"/>
          </p:nvPr>
        </p:nvSpPr>
        <p:spPr/>
        <p:txBody>
          <a:bodyPr>
            <a:normAutofit/>
          </a:bodyPr>
          <a:lstStyle/>
          <a:p>
            <a:pPr>
              <a:spcBef>
                <a:spcPts val="600"/>
              </a:spcBef>
              <a:spcAft>
                <a:spcPts val="600"/>
              </a:spcAft>
            </a:pPr>
            <a:r>
              <a:rPr lang="en-GB" sz="2400" dirty="0">
                <a:solidFill>
                  <a:schemeClr val="tx1">
                    <a:lumMod val="65000"/>
                    <a:lumOff val="35000"/>
                  </a:schemeClr>
                </a:solidFill>
              </a:rPr>
              <a:t>The Hydrogen Transport Economy (</a:t>
            </a:r>
            <a:r>
              <a:rPr lang="en-GB" sz="2400" dirty="0" err="1">
                <a:solidFill>
                  <a:schemeClr val="tx1">
                    <a:lumMod val="65000"/>
                    <a:lumOff val="35000"/>
                  </a:schemeClr>
                </a:solidFill>
              </a:rPr>
              <a:t>HyTrEc</a:t>
            </a:r>
            <a:r>
              <a:rPr lang="en-GB" sz="2400" dirty="0">
                <a:solidFill>
                  <a:schemeClr val="tx1">
                    <a:lumMod val="65000"/>
                    <a:lumOff val="35000"/>
                  </a:schemeClr>
                </a:solidFill>
              </a:rPr>
              <a:t>) 2 project is part of the </a:t>
            </a:r>
            <a:r>
              <a:rPr lang="en-GB" sz="2400" dirty="0" err="1">
                <a:solidFill>
                  <a:schemeClr val="tx1">
                    <a:lumMod val="65000"/>
                    <a:lumOff val="35000"/>
                  </a:schemeClr>
                </a:solidFill>
              </a:rPr>
              <a:t>Interreg</a:t>
            </a:r>
            <a:r>
              <a:rPr lang="en-GB" sz="2400" dirty="0">
                <a:solidFill>
                  <a:schemeClr val="tx1">
                    <a:lumMod val="65000"/>
                    <a:lumOff val="35000"/>
                  </a:schemeClr>
                </a:solidFill>
              </a:rPr>
              <a:t> VB North Sea Programme Region Programme and is partly funded by the European Regional Development Fund.</a:t>
            </a:r>
          </a:p>
          <a:p>
            <a:pPr>
              <a:spcBef>
                <a:spcPts val="600"/>
              </a:spcBef>
              <a:spcAft>
                <a:spcPts val="600"/>
              </a:spcAft>
            </a:pPr>
            <a:r>
              <a:rPr lang="en-GB" sz="2400" dirty="0">
                <a:solidFill>
                  <a:schemeClr val="tx1">
                    <a:lumMod val="65000"/>
                    <a:lumOff val="35000"/>
                  </a:schemeClr>
                </a:solidFill>
              </a:rPr>
              <a:t>Falls within programme Priority 4: Promoting green transport and mobility</a:t>
            </a:r>
          </a:p>
          <a:p>
            <a:pPr>
              <a:spcBef>
                <a:spcPts val="600"/>
              </a:spcBef>
              <a:spcAft>
                <a:spcPts val="600"/>
              </a:spcAft>
            </a:pPr>
            <a:r>
              <a:rPr lang="en-GB" sz="2400" dirty="0">
                <a:solidFill>
                  <a:schemeClr val="tx1">
                    <a:lumMod val="65000"/>
                    <a:lumOff val="35000"/>
                  </a:schemeClr>
                </a:solidFill>
              </a:rPr>
              <a:t>Total budget of </a:t>
            </a:r>
            <a:r>
              <a:rPr lang="en-GB" sz="2400" dirty="0">
                <a:solidFill>
                  <a:srgbClr val="00B050"/>
                </a:solidFill>
              </a:rPr>
              <a:t>5,246,271 € of which the ERDF Contribution is 2,197,940 €</a:t>
            </a:r>
          </a:p>
          <a:p>
            <a:pPr>
              <a:spcBef>
                <a:spcPts val="600"/>
              </a:spcBef>
              <a:spcAft>
                <a:spcPts val="600"/>
              </a:spcAft>
            </a:pPr>
            <a:r>
              <a:rPr lang="en-GB" sz="2400" dirty="0">
                <a:solidFill>
                  <a:schemeClr val="tx1">
                    <a:lumMod val="65000"/>
                    <a:lumOff val="35000"/>
                  </a:schemeClr>
                </a:solidFill>
              </a:rPr>
              <a:t>Five year project from 2016 to 2021.</a:t>
            </a:r>
          </a:p>
          <a:p>
            <a:pPr>
              <a:spcBef>
                <a:spcPts val="600"/>
              </a:spcBef>
              <a:spcAft>
                <a:spcPts val="600"/>
              </a:spcAft>
            </a:pPr>
            <a:endParaRPr lang="en-GB" sz="2400" dirty="0">
              <a:solidFill>
                <a:schemeClr val="tx1">
                  <a:lumMod val="65000"/>
                  <a:lumOff val="35000"/>
                </a:schemeClr>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89240"/>
            <a:ext cx="9144000"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1997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47688" y="434019"/>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GB" sz="4000" kern="0" dirty="0"/>
          </a:p>
        </p:txBody>
      </p:sp>
      <p:sp>
        <p:nvSpPr>
          <p:cNvPr id="6" name="Content Placeholder 5"/>
          <p:cNvSpPr>
            <a:spLocks noGrp="1"/>
          </p:cNvSpPr>
          <p:nvPr>
            <p:ph idx="1"/>
          </p:nvPr>
        </p:nvSpPr>
        <p:spPr>
          <a:xfrm>
            <a:off x="457200" y="1306286"/>
            <a:ext cx="6275040" cy="4819877"/>
          </a:xfrm>
        </p:spPr>
        <p:txBody>
          <a:bodyPr>
            <a:normAutofit fontScale="92500" lnSpcReduction="10000"/>
          </a:bodyPr>
          <a:lstStyle/>
          <a:p>
            <a:pPr marL="0" indent="0" algn="ctr">
              <a:buNone/>
            </a:pPr>
            <a:r>
              <a:rPr lang="en-GB" b="1" dirty="0">
                <a:solidFill>
                  <a:schemeClr val="tx1">
                    <a:lumMod val="65000"/>
                    <a:lumOff val="35000"/>
                  </a:schemeClr>
                </a:solidFill>
              </a:rPr>
              <a:t>Green Hydrogen: Wind</a:t>
            </a:r>
          </a:p>
          <a:p>
            <a:pPr marL="0" indent="0" algn="ctr">
              <a:buNone/>
            </a:pPr>
            <a:endParaRPr lang="en-GB" sz="1000" b="1" dirty="0">
              <a:solidFill>
                <a:schemeClr val="tx1">
                  <a:lumMod val="65000"/>
                  <a:lumOff val="35000"/>
                </a:schemeClr>
              </a:solidFill>
            </a:endParaRPr>
          </a:p>
          <a:p>
            <a:pPr marL="0" indent="0">
              <a:buNone/>
            </a:pPr>
            <a:endParaRPr lang="en-GB" sz="800" dirty="0">
              <a:solidFill>
                <a:schemeClr val="tx1">
                  <a:lumMod val="65000"/>
                  <a:lumOff val="35000"/>
                </a:schemeClr>
              </a:solidFill>
            </a:endParaRPr>
          </a:p>
          <a:p>
            <a:r>
              <a:rPr lang="en-GB" sz="2400" dirty="0">
                <a:solidFill>
                  <a:schemeClr val="tx1">
                    <a:lumMod val="65000"/>
                    <a:lumOff val="35000"/>
                  </a:schemeClr>
                </a:solidFill>
              </a:rPr>
              <a:t>Investigated wind at Aberdeen City Hydrogen Energy Storage (ACHES)</a:t>
            </a:r>
          </a:p>
          <a:p>
            <a:r>
              <a:rPr lang="en-GB" sz="2400" dirty="0">
                <a:solidFill>
                  <a:schemeClr val="tx1">
                    <a:lumMod val="65000"/>
                    <a:lumOff val="35000"/>
                  </a:schemeClr>
                </a:solidFill>
              </a:rPr>
              <a:t>Issue for urban areas – nearby land sold for a residential development</a:t>
            </a:r>
          </a:p>
          <a:p>
            <a:r>
              <a:rPr lang="en-GB" sz="2400" dirty="0">
                <a:solidFill>
                  <a:schemeClr val="tx1">
                    <a:lumMod val="65000"/>
                    <a:lumOff val="35000"/>
                  </a:schemeClr>
                </a:solidFill>
              </a:rPr>
              <a:t>Feasibility study for options and conclusion was small scale solar panels or off-site wind development and investigate possibilities for deploying hydrogen to ‘distribution locations’  </a:t>
            </a:r>
          </a:p>
          <a:p>
            <a:r>
              <a:rPr lang="en-GB" sz="2400" dirty="0">
                <a:solidFill>
                  <a:schemeClr val="tx1">
                    <a:lumMod val="65000"/>
                    <a:lumOff val="35000"/>
                  </a:schemeClr>
                </a:solidFill>
              </a:rPr>
              <a:t>We believe this is the future for hydrogen refuelling</a:t>
            </a:r>
          </a:p>
          <a:p>
            <a:r>
              <a:rPr lang="en-GB" sz="2400" dirty="0">
                <a:solidFill>
                  <a:schemeClr val="tx1">
                    <a:lumMod val="65000"/>
                    <a:lumOff val="35000"/>
                  </a:schemeClr>
                </a:solidFill>
              </a:rPr>
              <a:t>Market testing with Dundee City Council, Fife Council and Perth and Kinross Council</a:t>
            </a:r>
          </a:p>
          <a:p>
            <a:endParaRPr lang="en-GB" sz="2400" dirty="0">
              <a:solidFill>
                <a:schemeClr val="tx1">
                  <a:lumMod val="65000"/>
                  <a:lumOff val="35000"/>
                </a:schemeClr>
              </a:solidFill>
            </a:endParaRPr>
          </a:p>
          <a:p>
            <a:pPr marL="0" indent="0">
              <a:buNone/>
            </a:pPr>
            <a:endParaRPr lang="en-GB" sz="2400" dirty="0">
              <a:solidFill>
                <a:schemeClr val="tx1">
                  <a:lumMod val="65000"/>
                  <a:lumOff val="35000"/>
                </a:schemeClr>
              </a:solidFill>
            </a:endParaRPr>
          </a:p>
        </p:txBody>
      </p:sp>
      <p:pic>
        <p:nvPicPr>
          <p:cNvPr id="5" name="Picture 4">
            <a:extLst>
              <a:ext uri="{FF2B5EF4-FFF2-40B4-BE49-F238E27FC236}">
                <a16:creationId xmlns:a16="http://schemas.microsoft.com/office/drawing/2014/main" id="{255624D8-AEC2-424F-9ED6-887D9ED847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0196" y="1785044"/>
            <a:ext cx="3429487" cy="1929086"/>
          </a:xfrm>
          <a:prstGeom prst="rect">
            <a:avLst/>
          </a:prstGeom>
          <a:effectLst>
            <a:softEdge rad="38100"/>
          </a:effectLst>
        </p:spPr>
      </p:pic>
      <p:pic>
        <p:nvPicPr>
          <p:cNvPr id="7" name="Picture 6">
            <a:extLst>
              <a:ext uri="{FF2B5EF4-FFF2-40B4-BE49-F238E27FC236}">
                <a16:creationId xmlns:a16="http://schemas.microsoft.com/office/drawing/2014/main" id="{7EF7B334-C3A1-4751-B5CD-63BE6D0C00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0196" y="4088392"/>
            <a:ext cx="2725984" cy="2044488"/>
          </a:xfrm>
          <a:prstGeom prst="rect">
            <a:avLst/>
          </a:prstGeom>
          <a:effectLst>
            <a:softEdge rad="38100"/>
          </a:effectLst>
        </p:spPr>
      </p:pic>
    </p:spTree>
    <p:extLst>
      <p:ext uri="{BB962C8B-B14F-4D97-AF65-F5344CB8AC3E}">
        <p14:creationId xmlns:p14="http://schemas.microsoft.com/office/powerpoint/2010/main" val="3570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124896-BD73-424E-A830-8CEAD17E03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0985" y="3833055"/>
            <a:ext cx="5692473" cy="3040930"/>
          </a:xfrm>
          <a:prstGeom prst="rect">
            <a:avLst/>
          </a:prstGeom>
          <a:effectLst>
            <a:softEdge rad="38100"/>
          </a:effectLst>
        </p:spPr>
      </p:pic>
      <p:sp>
        <p:nvSpPr>
          <p:cNvPr id="4" name="Title 1"/>
          <p:cNvSpPr txBox="1">
            <a:spLocks/>
          </p:cNvSpPr>
          <p:nvPr/>
        </p:nvSpPr>
        <p:spPr bwMode="auto">
          <a:xfrm>
            <a:off x="450739" y="361171"/>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GB" sz="4000" kern="0" dirty="0"/>
          </a:p>
        </p:txBody>
      </p:sp>
      <p:sp>
        <p:nvSpPr>
          <p:cNvPr id="6" name="Content Placeholder 5"/>
          <p:cNvSpPr>
            <a:spLocks noGrp="1"/>
          </p:cNvSpPr>
          <p:nvPr>
            <p:ph idx="1"/>
          </p:nvPr>
        </p:nvSpPr>
        <p:spPr>
          <a:xfrm>
            <a:off x="457200" y="1306286"/>
            <a:ext cx="8229600" cy="4819877"/>
          </a:xfrm>
        </p:spPr>
        <p:txBody>
          <a:bodyPr>
            <a:normAutofit/>
          </a:bodyPr>
          <a:lstStyle/>
          <a:p>
            <a:pPr marL="0" indent="0" algn="ctr">
              <a:buNone/>
            </a:pPr>
            <a:endParaRPr lang="en-GB" sz="1000" b="1" dirty="0">
              <a:solidFill>
                <a:schemeClr val="tx1">
                  <a:lumMod val="65000"/>
                  <a:lumOff val="35000"/>
                </a:schemeClr>
              </a:solidFill>
            </a:endParaRPr>
          </a:p>
          <a:p>
            <a:pPr marL="0" indent="0">
              <a:buNone/>
            </a:pPr>
            <a:endParaRPr lang="en-GB" sz="800" dirty="0">
              <a:solidFill>
                <a:schemeClr val="tx1">
                  <a:lumMod val="65000"/>
                  <a:lumOff val="35000"/>
                </a:schemeClr>
              </a:solidFill>
            </a:endParaRPr>
          </a:p>
        </p:txBody>
      </p:sp>
      <p:pic>
        <p:nvPicPr>
          <p:cNvPr id="5" name="Afbeelding 5" descr="I:\SO\BEL\Ruimtelijke Economie\Hytrec\WP2 Communicatie activiteiten\Foto's\Fotos waterstof presentatie\IMG_1018.JPG">
            <a:extLst>
              <a:ext uri="{FF2B5EF4-FFF2-40B4-BE49-F238E27FC236}">
                <a16:creationId xmlns:a16="http://schemas.microsoft.com/office/drawing/2014/main" id="{E191DFC8-7B9C-49A8-A6BB-E91F2A6726C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3" y="7212"/>
            <a:ext cx="5760720" cy="3840480"/>
          </a:xfrm>
          <a:prstGeom prst="rect">
            <a:avLst/>
          </a:prstGeom>
          <a:noFill/>
          <a:ln>
            <a:noFill/>
          </a:ln>
        </p:spPr>
      </p:pic>
      <p:pic>
        <p:nvPicPr>
          <p:cNvPr id="7" name="Afbeelding 6" descr="I:\SO\BEL\Ruimtelijke Economie\Hytrec\Afbeeldingen\WP_20170912_16_38_44_Pro.jpg">
            <a:extLst>
              <a:ext uri="{FF2B5EF4-FFF2-40B4-BE49-F238E27FC236}">
                <a16:creationId xmlns:a16="http://schemas.microsoft.com/office/drawing/2014/main" id="{4968850D-B256-4433-8D8A-C95C82AF39D7}"/>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4943" y="3164920"/>
            <a:ext cx="6579710" cy="3709065"/>
          </a:xfrm>
          <a:prstGeom prst="rect">
            <a:avLst/>
          </a:prstGeom>
          <a:noFill/>
          <a:ln>
            <a:noFill/>
          </a:ln>
        </p:spPr>
      </p:pic>
      <p:sp>
        <p:nvSpPr>
          <p:cNvPr id="2" name="Rectangle 1">
            <a:extLst>
              <a:ext uri="{FF2B5EF4-FFF2-40B4-BE49-F238E27FC236}">
                <a16:creationId xmlns:a16="http://schemas.microsoft.com/office/drawing/2014/main" id="{1669CB96-A671-4256-B623-DA2846BA6069}"/>
              </a:ext>
            </a:extLst>
          </p:cNvPr>
          <p:cNvSpPr/>
          <p:nvPr/>
        </p:nvSpPr>
        <p:spPr>
          <a:xfrm>
            <a:off x="5754548" y="1313498"/>
            <a:ext cx="3209940" cy="1077218"/>
          </a:xfrm>
          <a:prstGeom prst="rect">
            <a:avLst/>
          </a:prstGeom>
        </p:spPr>
        <p:txBody>
          <a:bodyPr wrap="square">
            <a:spAutoFit/>
          </a:bodyPr>
          <a:lstStyle/>
          <a:p>
            <a:pPr algn="ctr"/>
            <a:r>
              <a:rPr lang="en-GB" sz="3200" b="1" dirty="0">
                <a:solidFill>
                  <a:schemeClr val="tx1">
                    <a:lumMod val="65000"/>
                    <a:lumOff val="35000"/>
                  </a:schemeClr>
                </a:solidFill>
              </a:rPr>
              <a:t>Green</a:t>
            </a:r>
            <a:r>
              <a:rPr lang="en-GB" sz="2800" b="1" dirty="0">
                <a:solidFill>
                  <a:schemeClr val="tx1">
                    <a:lumMod val="65000"/>
                    <a:lumOff val="35000"/>
                  </a:schemeClr>
                </a:solidFill>
              </a:rPr>
              <a:t> </a:t>
            </a:r>
            <a:r>
              <a:rPr lang="en-GB" sz="3200" b="1" dirty="0">
                <a:solidFill>
                  <a:schemeClr val="tx1">
                    <a:lumMod val="65000"/>
                    <a:lumOff val="35000"/>
                  </a:schemeClr>
                </a:solidFill>
              </a:rPr>
              <a:t>Hydrogen</a:t>
            </a:r>
            <a:r>
              <a:rPr lang="en-GB" sz="2800" b="1" dirty="0">
                <a:solidFill>
                  <a:schemeClr val="tx1">
                    <a:lumMod val="65000"/>
                    <a:lumOff val="35000"/>
                  </a:schemeClr>
                </a:solidFill>
              </a:rPr>
              <a:t>: </a:t>
            </a:r>
            <a:r>
              <a:rPr lang="en-GB" sz="3200" b="1" dirty="0">
                <a:solidFill>
                  <a:schemeClr val="tx1">
                    <a:lumMod val="65000"/>
                    <a:lumOff val="35000"/>
                  </a:schemeClr>
                </a:solidFill>
              </a:rPr>
              <a:t>Solar</a:t>
            </a:r>
          </a:p>
        </p:txBody>
      </p:sp>
    </p:spTree>
    <p:extLst>
      <p:ext uri="{BB962C8B-B14F-4D97-AF65-F5344CB8AC3E}">
        <p14:creationId xmlns:p14="http://schemas.microsoft.com/office/powerpoint/2010/main" val="4235705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47688" y="434019"/>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GB" sz="4000" kern="0" dirty="0"/>
          </a:p>
        </p:txBody>
      </p:sp>
      <p:sp>
        <p:nvSpPr>
          <p:cNvPr id="6" name="Content Placeholder 5"/>
          <p:cNvSpPr>
            <a:spLocks noGrp="1"/>
          </p:cNvSpPr>
          <p:nvPr>
            <p:ph idx="1"/>
          </p:nvPr>
        </p:nvSpPr>
        <p:spPr>
          <a:xfrm>
            <a:off x="457200" y="1306286"/>
            <a:ext cx="8229600" cy="4819877"/>
          </a:xfrm>
        </p:spPr>
        <p:txBody>
          <a:bodyPr>
            <a:normAutofit/>
          </a:bodyPr>
          <a:lstStyle/>
          <a:p>
            <a:pPr marL="0" indent="0" algn="ctr">
              <a:buNone/>
            </a:pPr>
            <a:r>
              <a:rPr lang="en-GB" b="1" dirty="0">
                <a:solidFill>
                  <a:schemeClr val="tx1">
                    <a:lumMod val="65000"/>
                    <a:lumOff val="35000"/>
                  </a:schemeClr>
                </a:solidFill>
              </a:rPr>
              <a:t>Cooperation</a:t>
            </a:r>
          </a:p>
          <a:p>
            <a:pPr marL="0" indent="0" algn="ctr">
              <a:buNone/>
            </a:pPr>
            <a:endParaRPr lang="en-GB" sz="1000" b="1" dirty="0">
              <a:solidFill>
                <a:schemeClr val="tx1">
                  <a:lumMod val="65000"/>
                  <a:lumOff val="35000"/>
                </a:schemeClr>
              </a:solidFill>
            </a:endParaRPr>
          </a:p>
          <a:p>
            <a:r>
              <a:rPr lang="en-GB" sz="2200" dirty="0">
                <a:solidFill>
                  <a:schemeClr val="tx1">
                    <a:lumMod val="65000"/>
                    <a:lumOff val="35000"/>
                  </a:schemeClr>
                </a:solidFill>
              </a:rPr>
              <a:t>Develop the supply chain for green hydrogen  transport and identify the training requirements and organisations that would benefit from training as well as identifying common rules and standards for the use of hydrogen in the transport sector.</a:t>
            </a:r>
          </a:p>
          <a:p>
            <a:endParaRPr lang="en-GB" sz="2200" dirty="0">
              <a:solidFill>
                <a:schemeClr val="tx1">
                  <a:lumMod val="65000"/>
                  <a:lumOff val="35000"/>
                </a:schemeClr>
              </a:solidFill>
            </a:endParaRPr>
          </a:p>
          <a:p>
            <a:r>
              <a:rPr lang="en-GB" sz="2200" dirty="0">
                <a:solidFill>
                  <a:schemeClr val="tx1">
                    <a:lumMod val="65000"/>
                    <a:lumOff val="35000"/>
                  </a:schemeClr>
                </a:solidFill>
              </a:rPr>
              <a:t>Why?</a:t>
            </a:r>
          </a:p>
          <a:p>
            <a:endParaRPr lang="en-GB" sz="2400" dirty="0">
              <a:solidFill>
                <a:schemeClr val="tx1">
                  <a:lumMod val="65000"/>
                  <a:lumOff val="35000"/>
                </a:schemeClr>
              </a:solidFill>
            </a:endParaRPr>
          </a:p>
          <a:p>
            <a:endParaRPr lang="en-GB" sz="800" dirty="0">
              <a:solidFill>
                <a:schemeClr val="tx1">
                  <a:lumMod val="65000"/>
                  <a:lumOff val="35000"/>
                </a:schemeClr>
              </a:solidFill>
            </a:endParaRPr>
          </a:p>
        </p:txBody>
      </p:sp>
    </p:spTree>
    <p:extLst>
      <p:ext uri="{BB962C8B-B14F-4D97-AF65-F5344CB8AC3E}">
        <p14:creationId xmlns:p14="http://schemas.microsoft.com/office/powerpoint/2010/main" val="1218435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47688" y="434019"/>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GB" sz="4000" kern="0" dirty="0"/>
          </a:p>
        </p:txBody>
      </p:sp>
      <p:sp>
        <p:nvSpPr>
          <p:cNvPr id="6" name="Content Placeholder 5"/>
          <p:cNvSpPr>
            <a:spLocks noGrp="1"/>
          </p:cNvSpPr>
          <p:nvPr>
            <p:ph idx="1"/>
          </p:nvPr>
        </p:nvSpPr>
        <p:spPr>
          <a:xfrm>
            <a:off x="457200" y="1306286"/>
            <a:ext cx="8229600" cy="4819877"/>
          </a:xfrm>
        </p:spPr>
        <p:txBody>
          <a:bodyPr>
            <a:normAutofit/>
          </a:bodyPr>
          <a:lstStyle/>
          <a:p>
            <a:pPr marL="0" indent="0" algn="ctr">
              <a:buNone/>
            </a:pPr>
            <a:r>
              <a:rPr lang="en-GB" b="1" dirty="0">
                <a:solidFill>
                  <a:schemeClr val="tx1">
                    <a:lumMod val="65000"/>
                    <a:lumOff val="35000"/>
                  </a:schemeClr>
                </a:solidFill>
              </a:rPr>
              <a:t>Enabling the Market</a:t>
            </a:r>
          </a:p>
          <a:p>
            <a:pPr marL="0" indent="0" algn="ctr">
              <a:buNone/>
            </a:pPr>
            <a:endParaRPr lang="en-GB" sz="1000" b="1" dirty="0">
              <a:solidFill>
                <a:schemeClr val="tx1">
                  <a:lumMod val="65000"/>
                  <a:lumOff val="35000"/>
                </a:schemeClr>
              </a:solidFill>
            </a:endParaRPr>
          </a:p>
          <a:p>
            <a:r>
              <a:rPr lang="en-GB" sz="2400" dirty="0">
                <a:solidFill>
                  <a:schemeClr val="tx1">
                    <a:lumMod val="65000"/>
                    <a:lumOff val="35000"/>
                  </a:schemeClr>
                </a:solidFill>
              </a:rPr>
              <a:t>All Partners have been having difficulty on some level</a:t>
            </a:r>
          </a:p>
          <a:p>
            <a:pPr lvl="1"/>
            <a:r>
              <a:rPr lang="en-GB" sz="2000" dirty="0">
                <a:solidFill>
                  <a:schemeClr val="tx1">
                    <a:lumMod val="65000"/>
                    <a:lumOff val="35000"/>
                  </a:schemeClr>
                </a:solidFill>
              </a:rPr>
              <a:t>Vehicle procurement/ retrofitting</a:t>
            </a:r>
          </a:p>
          <a:p>
            <a:pPr lvl="1"/>
            <a:r>
              <a:rPr lang="en-GB" sz="2000" dirty="0">
                <a:solidFill>
                  <a:schemeClr val="tx1">
                    <a:lumMod val="65000"/>
                    <a:lumOff val="35000"/>
                  </a:schemeClr>
                </a:solidFill>
              </a:rPr>
              <a:t>Hydrogen Refuelling Stations and Green Hydrogen</a:t>
            </a:r>
          </a:p>
          <a:p>
            <a:pPr lvl="1"/>
            <a:r>
              <a:rPr lang="en-GB" sz="2000" dirty="0">
                <a:solidFill>
                  <a:schemeClr val="tx1">
                    <a:lumMod val="65000"/>
                    <a:lumOff val="35000"/>
                  </a:schemeClr>
                </a:solidFill>
              </a:rPr>
              <a:t>Training courses for technicians to maintain vehicles</a:t>
            </a:r>
          </a:p>
          <a:p>
            <a:r>
              <a:rPr lang="en-GB" sz="2400" dirty="0">
                <a:solidFill>
                  <a:schemeClr val="tx1">
                    <a:lumMod val="65000"/>
                    <a:lumOff val="35000"/>
                  </a:schemeClr>
                </a:solidFill>
              </a:rPr>
              <a:t>First exercise was for all Partners to speak to their national hydrogen organisations on supply chain identification</a:t>
            </a:r>
          </a:p>
          <a:p>
            <a:r>
              <a:rPr lang="en-GB" sz="2400" dirty="0">
                <a:solidFill>
                  <a:schemeClr val="tx1">
                    <a:lumMod val="65000"/>
                    <a:lumOff val="35000"/>
                  </a:schemeClr>
                </a:solidFill>
              </a:rPr>
              <a:t>Commissioned consultant Pale Blue Dot to identify the hydrogen supply chain</a:t>
            </a:r>
          </a:p>
          <a:p>
            <a:endParaRPr lang="en-GB" sz="800" dirty="0">
              <a:solidFill>
                <a:schemeClr val="tx1">
                  <a:lumMod val="65000"/>
                  <a:lumOff val="35000"/>
                </a:schemeClr>
              </a:solidFill>
            </a:endParaRPr>
          </a:p>
        </p:txBody>
      </p:sp>
    </p:spTree>
    <p:extLst>
      <p:ext uri="{BB962C8B-B14F-4D97-AF65-F5344CB8AC3E}">
        <p14:creationId xmlns:p14="http://schemas.microsoft.com/office/powerpoint/2010/main" val="881531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ctrTitle"/>
          </p:nvPr>
        </p:nvSpPr>
        <p:spPr>
          <a:xfrm>
            <a:off x="795647" y="2015011"/>
            <a:ext cx="7493330" cy="2176979"/>
          </a:xfrm>
        </p:spPr>
        <p:txBody>
          <a:bodyPr/>
          <a:lstStyle/>
          <a:p>
            <a:pPr>
              <a:defRPr/>
            </a:pPr>
            <a:r>
              <a:rPr lang="en-GB" b="1" dirty="0">
                <a:solidFill>
                  <a:schemeClr val="tx1">
                    <a:lumMod val="65000"/>
                    <a:lumOff val="35000"/>
                  </a:schemeClr>
                </a:solidFill>
              </a:rPr>
              <a:t>Vision and Objectives</a:t>
            </a:r>
          </a:p>
        </p:txBody>
      </p:sp>
      <p:sp>
        <p:nvSpPr>
          <p:cNvPr id="7" name="Subtitle 3"/>
          <p:cNvSpPr>
            <a:spLocks noGrp="1"/>
          </p:cNvSpPr>
          <p:nvPr>
            <p:ph type="subTitle" idx="1"/>
          </p:nvPr>
        </p:nvSpPr>
        <p:spPr>
          <a:xfrm>
            <a:off x="1144591" y="4001984"/>
            <a:ext cx="6945313" cy="1520042"/>
          </a:xfrm>
        </p:spPr>
        <p:txBody>
          <a:bodyPr>
            <a:normAutofit/>
          </a:bodyPr>
          <a:lstStyle/>
          <a:p>
            <a:pPr>
              <a:defRPr/>
            </a:pPr>
            <a:br>
              <a:rPr lang="en-GB" dirty="0"/>
            </a:br>
            <a:endParaRPr lang="en-GB" dirty="0"/>
          </a:p>
        </p:txBody>
      </p:sp>
      <p:pic>
        <p:nvPicPr>
          <p:cNvPr id="3" name="Picture 2">
            <a:extLst>
              <a:ext uri="{FF2B5EF4-FFF2-40B4-BE49-F238E27FC236}">
                <a16:creationId xmlns:a16="http://schemas.microsoft.com/office/drawing/2014/main" id="{1D17B922-86B6-4D8A-844B-EAC9B9CBA0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7555"/>
            <a:ext cx="9144000" cy="6462889"/>
          </a:xfrm>
          <a:prstGeom prst="rect">
            <a:avLst/>
          </a:prstGeom>
        </p:spPr>
      </p:pic>
    </p:spTree>
    <p:extLst>
      <p:ext uri="{BB962C8B-B14F-4D97-AF65-F5344CB8AC3E}">
        <p14:creationId xmlns:p14="http://schemas.microsoft.com/office/powerpoint/2010/main" val="3443701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47688" y="434019"/>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GB" sz="4000" kern="0" dirty="0"/>
          </a:p>
        </p:txBody>
      </p:sp>
      <p:sp>
        <p:nvSpPr>
          <p:cNvPr id="6" name="Content Placeholder 5"/>
          <p:cNvSpPr>
            <a:spLocks noGrp="1"/>
          </p:cNvSpPr>
          <p:nvPr>
            <p:ph idx="1"/>
          </p:nvPr>
        </p:nvSpPr>
        <p:spPr>
          <a:xfrm>
            <a:off x="457200" y="1306286"/>
            <a:ext cx="8229600" cy="4819877"/>
          </a:xfrm>
        </p:spPr>
        <p:txBody>
          <a:bodyPr>
            <a:normAutofit/>
          </a:bodyPr>
          <a:lstStyle/>
          <a:p>
            <a:pPr marL="0" indent="0" algn="ctr">
              <a:buNone/>
            </a:pPr>
            <a:r>
              <a:rPr lang="en-GB" b="1" dirty="0">
                <a:solidFill>
                  <a:schemeClr val="tx1">
                    <a:lumMod val="65000"/>
                    <a:lumOff val="35000"/>
                  </a:schemeClr>
                </a:solidFill>
              </a:rPr>
              <a:t>Entering the Hydrogen Market</a:t>
            </a:r>
          </a:p>
          <a:p>
            <a:pPr marL="0" indent="0" algn="ctr">
              <a:buNone/>
            </a:pPr>
            <a:endParaRPr lang="en-GB" sz="1000" b="1" dirty="0">
              <a:solidFill>
                <a:schemeClr val="tx1">
                  <a:lumMod val="65000"/>
                  <a:lumOff val="35000"/>
                </a:schemeClr>
              </a:solidFill>
            </a:endParaRPr>
          </a:p>
          <a:p>
            <a:r>
              <a:rPr lang="en-GB" sz="2400" dirty="0">
                <a:solidFill>
                  <a:schemeClr val="tx1">
                    <a:lumMod val="65000"/>
                    <a:lumOff val="35000"/>
                  </a:schemeClr>
                </a:solidFill>
              </a:rPr>
              <a:t>Not only identified the supply chain but which businesses would be best placed to adapt to hydrogen.  </a:t>
            </a:r>
          </a:p>
          <a:p>
            <a:r>
              <a:rPr lang="en-GB" sz="2400" dirty="0">
                <a:solidFill>
                  <a:schemeClr val="tx1">
                    <a:lumMod val="65000"/>
                    <a:lumOff val="35000"/>
                  </a:schemeClr>
                </a:solidFill>
              </a:rPr>
              <a:t>Hosting a number of business to business meetings to encourage this:</a:t>
            </a:r>
          </a:p>
          <a:p>
            <a:pPr lvl="1"/>
            <a:r>
              <a:rPr lang="en-GB" sz="2000" dirty="0">
                <a:solidFill>
                  <a:schemeClr val="tx1">
                    <a:lumMod val="65000"/>
                    <a:lumOff val="35000"/>
                  </a:schemeClr>
                </a:solidFill>
              </a:rPr>
              <a:t>Groningen in September 2017</a:t>
            </a:r>
          </a:p>
          <a:p>
            <a:pPr lvl="1"/>
            <a:r>
              <a:rPr lang="en-GB" sz="2000" dirty="0">
                <a:solidFill>
                  <a:schemeClr val="tx1">
                    <a:lumMod val="65000"/>
                    <a:lumOff val="35000"/>
                  </a:schemeClr>
                </a:solidFill>
              </a:rPr>
              <a:t>Aberdeen 9th October 2018</a:t>
            </a:r>
            <a:endParaRPr lang="en-GB" sz="2400" dirty="0">
              <a:solidFill>
                <a:schemeClr val="tx1">
                  <a:lumMod val="65000"/>
                  <a:lumOff val="35000"/>
                </a:schemeClr>
              </a:solidFill>
            </a:endParaRPr>
          </a:p>
          <a:p>
            <a:r>
              <a:rPr lang="en-GB" sz="2400" dirty="0">
                <a:solidFill>
                  <a:schemeClr val="tx1">
                    <a:lumMod val="65000"/>
                    <a:lumOff val="35000"/>
                  </a:schemeClr>
                </a:solidFill>
              </a:rPr>
              <a:t>Technicians training courses accompanying increasing numbers of vehicles offers opportunities for technical colleges as well</a:t>
            </a:r>
          </a:p>
          <a:p>
            <a:pPr marL="0" indent="0">
              <a:buNone/>
            </a:pPr>
            <a:endParaRPr lang="en-GB" sz="800" dirty="0">
              <a:solidFill>
                <a:schemeClr val="tx1">
                  <a:lumMod val="65000"/>
                  <a:lumOff val="35000"/>
                </a:schemeClr>
              </a:solidFill>
            </a:endParaRPr>
          </a:p>
        </p:txBody>
      </p:sp>
    </p:spTree>
    <p:extLst>
      <p:ext uri="{BB962C8B-B14F-4D97-AF65-F5344CB8AC3E}">
        <p14:creationId xmlns:p14="http://schemas.microsoft.com/office/powerpoint/2010/main" val="1019876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ctrTitle"/>
          </p:nvPr>
        </p:nvSpPr>
        <p:spPr>
          <a:xfrm>
            <a:off x="795647" y="2015011"/>
            <a:ext cx="7493330" cy="2176979"/>
          </a:xfrm>
        </p:spPr>
        <p:txBody>
          <a:bodyPr/>
          <a:lstStyle/>
          <a:p>
            <a:pPr>
              <a:defRPr/>
            </a:pPr>
            <a:r>
              <a:rPr lang="en-GB" b="1" dirty="0">
                <a:solidFill>
                  <a:schemeClr val="tx1">
                    <a:lumMod val="65000"/>
                    <a:lumOff val="35000"/>
                  </a:schemeClr>
                </a:solidFill>
              </a:rPr>
              <a:t>Deliverables</a:t>
            </a:r>
          </a:p>
        </p:txBody>
      </p:sp>
      <p:sp>
        <p:nvSpPr>
          <p:cNvPr id="7" name="Subtitle 3"/>
          <p:cNvSpPr>
            <a:spLocks noGrp="1"/>
          </p:cNvSpPr>
          <p:nvPr>
            <p:ph type="subTitle" idx="1"/>
          </p:nvPr>
        </p:nvSpPr>
        <p:spPr>
          <a:xfrm>
            <a:off x="1144591" y="4001984"/>
            <a:ext cx="6945313" cy="1520042"/>
          </a:xfrm>
        </p:spPr>
        <p:txBody>
          <a:bodyPr>
            <a:normAutofit/>
          </a:bodyPr>
          <a:lstStyle/>
          <a:p>
            <a:pPr>
              <a:defRPr/>
            </a:pPr>
            <a:br>
              <a:rPr lang="en-GB" dirty="0"/>
            </a:br>
            <a:endParaRPr lang="en-GB" dirty="0"/>
          </a:p>
        </p:txBody>
      </p:sp>
      <p:pic>
        <p:nvPicPr>
          <p:cNvPr id="5" name="Picture 4">
            <a:extLst>
              <a:ext uri="{FF2B5EF4-FFF2-40B4-BE49-F238E27FC236}">
                <a16:creationId xmlns:a16="http://schemas.microsoft.com/office/drawing/2014/main" id="{F37DCDE1-C77F-4CCC-A7E3-C4A3A3D65D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8" y="1430234"/>
            <a:ext cx="9173688" cy="5143500"/>
          </a:xfrm>
          <a:prstGeom prst="rect">
            <a:avLst/>
          </a:prstGeom>
        </p:spPr>
      </p:pic>
    </p:spTree>
    <p:extLst>
      <p:ext uri="{BB962C8B-B14F-4D97-AF65-F5344CB8AC3E}">
        <p14:creationId xmlns:p14="http://schemas.microsoft.com/office/powerpoint/2010/main" val="4168175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39552" y="625252"/>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GB" sz="4000" kern="0" dirty="0"/>
          </a:p>
        </p:txBody>
      </p:sp>
      <p:sp>
        <p:nvSpPr>
          <p:cNvPr id="6" name="Content Placeholder 5"/>
          <p:cNvSpPr>
            <a:spLocks noGrp="1"/>
          </p:cNvSpPr>
          <p:nvPr>
            <p:ph idx="1"/>
          </p:nvPr>
        </p:nvSpPr>
        <p:spPr>
          <a:xfrm>
            <a:off x="384617" y="1628800"/>
            <a:ext cx="6090349" cy="4576811"/>
          </a:xfrm>
        </p:spPr>
        <p:txBody>
          <a:bodyPr>
            <a:normAutofit/>
          </a:bodyPr>
          <a:lstStyle/>
          <a:p>
            <a:pPr marL="0" indent="0" algn="ctr">
              <a:buNone/>
            </a:pPr>
            <a:r>
              <a:rPr lang="en-GB" b="1" dirty="0">
                <a:solidFill>
                  <a:schemeClr val="tx1">
                    <a:lumMod val="65000"/>
                    <a:lumOff val="35000"/>
                  </a:schemeClr>
                </a:solidFill>
              </a:rPr>
              <a:t>Collaboration</a:t>
            </a:r>
          </a:p>
          <a:p>
            <a:pPr marL="0" indent="0">
              <a:buNone/>
            </a:pPr>
            <a:endParaRPr lang="en-GB" sz="800" b="1" dirty="0">
              <a:solidFill>
                <a:schemeClr val="tx1">
                  <a:lumMod val="65000"/>
                  <a:lumOff val="35000"/>
                </a:schemeClr>
              </a:solidFill>
            </a:endParaRPr>
          </a:p>
          <a:p>
            <a:endParaRPr lang="en-GB" sz="1900" dirty="0">
              <a:solidFill>
                <a:schemeClr val="tx1">
                  <a:lumMod val="65000"/>
                  <a:lumOff val="35000"/>
                </a:schemeClr>
              </a:solidFill>
            </a:endParaRPr>
          </a:p>
          <a:p>
            <a:pPr lvl="0"/>
            <a:endParaRPr lang="en-GB" sz="1900" dirty="0">
              <a:solidFill>
                <a:schemeClr val="tx1">
                  <a:lumMod val="65000"/>
                  <a:lumOff val="35000"/>
                </a:schemeClr>
              </a:solidFill>
            </a:endParaRPr>
          </a:p>
          <a:p>
            <a:pPr lvl="0"/>
            <a:endParaRPr lang="en-GB" sz="1900" dirty="0">
              <a:solidFill>
                <a:schemeClr val="tx1">
                  <a:lumMod val="65000"/>
                  <a:lumOff val="35000"/>
                </a:schemeClr>
              </a:solidFill>
            </a:endParaRPr>
          </a:p>
        </p:txBody>
      </p:sp>
      <p:pic>
        <p:nvPicPr>
          <p:cNvPr id="2" name="Picture 1">
            <a:extLst>
              <a:ext uri="{FF2B5EF4-FFF2-40B4-BE49-F238E27FC236}">
                <a16:creationId xmlns:a16="http://schemas.microsoft.com/office/drawing/2014/main" id="{1DE0CABB-666A-411F-B3F3-FFFDA3E8836B}"/>
              </a:ext>
            </a:extLst>
          </p:cNvPr>
          <p:cNvPicPr>
            <a:picLocks noChangeAspect="1"/>
          </p:cNvPicPr>
          <p:nvPr/>
        </p:nvPicPr>
        <p:blipFill>
          <a:blip r:embed="rId3"/>
          <a:stretch>
            <a:fillRect/>
          </a:stretch>
        </p:blipFill>
        <p:spPr>
          <a:xfrm>
            <a:off x="6874393" y="-4010"/>
            <a:ext cx="2294185" cy="3216986"/>
          </a:xfrm>
          <a:prstGeom prst="rect">
            <a:avLst/>
          </a:prstGeom>
        </p:spPr>
      </p:pic>
      <p:pic>
        <p:nvPicPr>
          <p:cNvPr id="5" name="Afbeelding 2">
            <a:extLst>
              <a:ext uri="{FF2B5EF4-FFF2-40B4-BE49-F238E27FC236}">
                <a16:creationId xmlns:a16="http://schemas.microsoft.com/office/drawing/2014/main" id="{5553FFF1-B7B8-4B08-BBA9-C093E3A25EF4}"/>
              </a:ext>
            </a:extLst>
          </p:cNvPr>
          <p:cNvPicPr>
            <a:picLocks noChangeAspect="1"/>
          </p:cNvPicPr>
          <p:nvPr/>
        </p:nvPicPr>
        <p:blipFill>
          <a:blip r:embed="rId4"/>
          <a:stretch>
            <a:fillRect/>
          </a:stretch>
        </p:blipFill>
        <p:spPr>
          <a:xfrm>
            <a:off x="0" y="2825552"/>
            <a:ext cx="9252520" cy="4032448"/>
          </a:xfrm>
          <a:prstGeom prst="rect">
            <a:avLst/>
          </a:prstGeom>
        </p:spPr>
      </p:pic>
    </p:spTree>
    <p:extLst>
      <p:ext uri="{BB962C8B-B14F-4D97-AF65-F5344CB8AC3E}">
        <p14:creationId xmlns:p14="http://schemas.microsoft.com/office/powerpoint/2010/main" val="1711678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981496" y="300859"/>
            <a:ext cx="4716953" cy="550508"/>
          </a:xfrm>
          <a:noFill/>
          <a:ln>
            <a:noFill/>
          </a:ln>
        </p:spPr>
        <p:txBody>
          <a:bodyPr/>
          <a:lstStyle/>
          <a:p>
            <a:r>
              <a:rPr lang="en-GB" dirty="0">
                <a:solidFill>
                  <a:schemeClr val="tx1"/>
                </a:solidFill>
              </a:rPr>
              <a:t>About HyER</a:t>
            </a:r>
          </a:p>
        </p:txBody>
      </p:sp>
      <p:sp>
        <p:nvSpPr>
          <p:cNvPr id="14" name="TextBox 13"/>
          <p:cNvSpPr txBox="1"/>
          <p:nvPr/>
        </p:nvSpPr>
        <p:spPr>
          <a:xfrm>
            <a:off x="4433954" y="1770479"/>
            <a:ext cx="4602541" cy="2585323"/>
          </a:xfrm>
          <a:prstGeom prst="rect">
            <a:avLst/>
          </a:prstGeom>
          <a:noFill/>
        </p:spPr>
        <p:txBody>
          <a:bodyPr wrap="square" rtlCol="0">
            <a:spAutoFit/>
          </a:bodyPr>
          <a:lstStyle/>
          <a:p>
            <a:pPr marL="285750" indent="-285750">
              <a:buFont typeface="Arial" panose="020B0604020202020204" pitchFamily="34" charset="0"/>
              <a:buChar char="•"/>
            </a:pPr>
            <a:r>
              <a:rPr lang="en-GB" sz="1600" b="1" dirty="0">
                <a:solidFill>
                  <a:schemeClr val="tx1"/>
                </a:solidFill>
              </a:rPr>
              <a:t>Hy</a:t>
            </a:r>
            <a:r>
              <a:rPr lang="en-GB" sz="1600" dirty="0">
                <a:solidFill>
                  <a:schemeClr val="tx1"/>
                </a:solidFill>
              </a:rPr>
              <a:t>drogen, fuel cells and </a:t>
            </a:r>
            <a:r>
              <a:rPr lang="en-GB" sz="1600" b="1" dirty="0">
                <a:solidFill>
                  <a:schemeClr val="tx1"/>
                </a:solidFill>
              </a:rPr>
              <a:t>e</a:t>
            </a:r>
            <a:r>
              <a:rPr lang="en-GB" sz="1600" dirty="0">
                <a:solidFill>
                  <a:schemeClr val="tx1"/>
                </a:solidFill>
              </a:rPr>
              <a:t>lectro-mobility in European </a:t>
            </a:r>
            <a:r>
              <a:rPr lang="en-GB" sz="1600" b="1" dirty="0">
                <a:solidFill>
                  <a:schemeClr val="tx1"/>
                </a:solidFill>
              </a:rPr>
              <a:t>r</a:t>
            </a:r>
            <a:r>
              <a:rPr lang="en-GB" sz="1600" dirty="0">
                <a:solidFill>
                  <a:schemeClr val="tx1"/>
                </a:solidFill>
              </a:rPr>
              <a:t>egions</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Membership based network / political organisation</a:t>
            </a:r>
          </a:p>
          <a:p>
            <a:endParaRPr lang="en-GB" sz="1600" dirty="0">
              <a:solidFill>
                <a:schemeClr val="tx1"/>
              </a:solidFill>
            </a:endParaRPr>
          </a:p>
          <a:p>
            <a:pPr marL="285750" indent="-285750">
              <a:buFont typeface="Arial" panose="020B0604020202020204" pitchFamily="34" charset="0"/>
              <a:buChar char="•"/>
            </a:pPr>
            <a:r>
              <a:rPr lang="en-GB" sz="1600" b="1" dirty="0">
                <a:solidFill>
                  <a:schemeClr val="tx1"/>
                </a:solidFill>
              </a:rPr>
              <a:t>Aim</a:t>
            </a:r>
            <a:r>
              <a:rPr lang="en-GB" sz="1600" dirty="0">
                <a:solidFill>
                  <a:schemeClr val="tx1"/>
                </a:solidFill>
              </a:rPr>
              <a:t>: help our members to develop their hydrogen and electro-mobility activities</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endParaRPr lang="en-GB" dirty="0">
              <a:solidFill>
                <a:schemeClr val="tx1"/>
              </a:solidFill>
            </a:endParaRPr>
          </a:p>
        </p:txBody>
      </p:sp>
      <p:sp>
        <p:nvSpPr>
          <p:cNvPr id="15" name="TextBox 14">
            <a:extLst>
              <a:ext uri="{FF2B5EF4-FFF2-40B4-BE49-F238E27FC236}">
                <a16:creationId xmlns:a16="http://schemas.microsoft.com/office/drawing/2014/main" id="{6B6126DA-B17F-42B9-ABBD-A6235CE62EA1}"/>
              </a:ext>
            </a:extLst>
          </p:cNvPr>
          <p:cNvSpPr txBox="1"/>
          <p:nvPr/>
        </p:nvSpPr>
        <p:spPr>
          <a:xfrm>
            <a:off x="1043607" y="1168908"/>
            <a:ext cx="6840760" cy="646331"/>
          </a:xfrm>
          <a:prstGeom prst="rect">
            <a:avLst/>
          </a:prstGeom>
          <a:noFill/>
        </p:spPr>
        <p:txBody>
          <a:bodyPr wrap="square" rtlCol="0">
            <a:spAutoFit/>
          </a:bodyPr>
          <a:lstStyle/>
          <a:p>
            <a:pPr algn="ctr"/>
            <a:r>
              <a:rPr lang="en-GB" b="1" dirty="0">
                <a:solidFill>
                  <a:srgbClr val="00B0F0"/>
                </a:solidFill>
              </a:rPr>
              <a:t>Representing the interests of European regions and cities active in the field of hydrogen, fuel cells and electro mobility</a:t>
            </a:r>
          </a:p>
        </p:txBody>
      </p:sp>
      <p:pic>
        <p:nvPicPr>
          <p:cNvPr id="16" name="Picture 15">
            <a:extLst>
              <a:ext uri="{FF2B5EF4-FFF2-40B4-BE49-F238E27FC236}">
                <a16:creationId xmlns:a16="http://schemas.microsoft.com/office/drawing/2014/main" id="{FA626CE3-1BAC-49A8-8A1D-66DCC8E1830D}"/>
              </a:ext>
            </a:extLst>
          </p:cNvPr>
          <p:cNvPicPr>
            <a:picLocks noChangeAspect="1"/>
          </p:cNvPicPr>
          <p:nvPr/>
        </p:nvPicPr>
        <p:blipFill>
          <a:blip r:embed="rId2"/>
          <a:stretch>
            <a:fillRect/>
          </a:stretch>
        </p:blipFill>
        <p:spPr>
          <a:xfrm>
            <a:off x="5753960" y="4134832"/>
            <a:ext cx="3732979" cy="2339334"/>
          </a:xfrm>
          <a:prstGeom prst="rect">
            <a:avLst/>
          </a:prstGeom>
        </p:spPr>
      </p:pic>
      <p:pic>
        <p:nvPicPr>
          <p:cNvPr id="18" name="Picture 17">
            <a:extLst>
              <a:ext uri="{FF2B5EF4-FFF2-40B4-BE49-F238E27FC236}">
                <a16:creationId xmlns:a16="http://schemas.microsoft.com/office/drawing/2014/main" id="{56F9C38F-11D8-47BF-B3DF-C9E95E8CB75F}"/>
              </a:ext>
            </a:extLst>
          </p:cNvPr>
          <p:cNvPicPr>
            <a:picLocks noChangeAspect="1"/>
          </p:cNvPicPr>
          <p:nvPr/>
        </p:nvPicPr>
        <p:blipFill>
          <a:blip r:embed="rId3"/>
          <a:stretch>
            <a:fillRect/>
          </a:stretch>
        </p:blipFill>
        <p:spPr>
          <a:xfrm>
            <a:off x="375481" y="2063658"/>
            <a:ext cx="3800475" cy="4638675"/>
          </a:xfrm>
          <a:prstGeom prst="rect">
            <a:avLst/>
          </a:prstGeom>
        </p:spPr>
      </p:pic>
      <p:sp>
        <p:nvSpPr>
          <p:cNvPr id="19" name="Pijl: gebogen omhoog 4">
            <a:extLst>
              <a:ext uri="{FF2B5EF4-FFF2-40B4-BE49-F238E27FC236}">
                <a16:creationId xmlns:a16="http://schemas.microsoft.com/office/drawing/2014/main" id="{FD76D7FE-6FE4-4E6B-B3D8-4953310C3016}"/>
              </a:ext>
            </a:extLst>
          </p:cNvPr>
          <p:cNvSpPr/>
          <p:nvPr/>
        </p:nvSpPr>
        <p:spPr>
          <a:xfrm rot="5400000">
            <a:off x="4293121" y="4197522"/>
            <a:ext cx="341733" cy="248029"/>
          </a:xfrm>
          <a:prstGeom prst="bentUp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Pijl: gebogen omhoog 4">
            <a:extLst>
              <a:ext uri="{FF2B5EF4-FFF2-40B4-BE49-F238E27FC236}">
                <a16:creationId xmlns:a16="http://schemas.microsoft.com/office/drawing/2014/main" id="{277EBD12-67B7-4BB5-AD38-4DD1A365BEC5}"/>
              </a:ext>
            </a:extLst>
          </p:cNvPr>
          <p:cNvSpPr/>
          <p:nvPr/>
        </p:nvSpPr>
        <p:spPr>
          <a:xfrm rot="5400000">
            <a:off x="4293121" y="5007040"/>
            <a:ext cx="341733" cy="248029"/>
          </a:xfrm>
          <a:prstGeom prst="bentUp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TextBox 20">
            <a:extLst>
              <a:ext uri="{FF2B5EF4-FFF2-40B4-BE49-F238E27FC236}">
                <a16:creationId xmlns:a16="http://schemas.microsoft.com/office/drawing/2014/main" id="{0B7ACCAE-C512-49A9-A3DE-5CE769A31B9C}"/>
              </a:ext>
            </a:extLst>
          </p:cNvPr>
          <p:cNvSpPr txBox="1"/>
          <p:nvPr/>
        </p:nvSpPr>
        <p:spPr>
          <a:xfrm>
            <a:off x="4645539" y="4142547"/>
            <a:ext cx="2244591" cy="584775"/>
          </a:xfrm>
          <a:prstGeom prst="rect">
            <a:avLst/>
          </a:prstGeom>
          <a:noFill/>
        </p:spPr>
        <p:txBody>
          <a:bodyPr wrap="square" rtlCol="0">
            <a:spAutoFit/>
          </a:bodyPr>
          <a:lstStyle/>
          <a:p>
            <a:r>
              <a:rPr lang="en-GB" sz="1600" dirty="0">
                <a:solidFill>
                  <a:schemeClr val="tx1"/>
                </a:solidFill>
              </a:rPr>
              <a:t>Enabling the share of knowledge</a:t>
            </a:r>
          </a:p>
        </p:txBody>
      </p:sp>
      <p:sp>
        <p:nvSpPr>
          <p:cNvPr id="22" name="TextBox 21">
            <a:extLst>
              <a:ext uri="{FF2B5EF4-FFF2-40B4-BE49-F238E27FC236}">
                <a16:creationId xmlns:a16="http://schemas.microsoft.com/office/drawing/2014/main" id="{FC081B8D-3DAD-4FF5-B4D9-2F97C51700EC}"/>
              </a:ext>
            </a:extLst>
          </p:cNvPr>
          <p:cNvSpPr txBox="1"/>
          <p:nvPr/>
        </p:nvSpPr>
        <p:spPr>
          <a:xfrm>
            <a:off x="4645539" y="4829303"/>
            <a:ext cx="1812756" cy="830997"/>
          </a:xfrm>
          <a:prstGeom prst="rect">
            <a:avLst/>
          </a:prstGeom>
          <a:noFill/>
        </p:spPr>
        <p:txBody>
          <a:bodyPr wrap="square" rtlCol="0">
            <a:spAutoFit/>
          </a:bodyPr>
          <a:lstStyle/>
          <a:p>
            <a:r>
              <a:rPr lang="en-GB" sz="1600" dirty="0">
                <a:solidFill>
                  <a:schemeClr val="tx1"/>
                </a:solidFill>
              </a:rPr>
              <a:t>Bringing stakeholders together</a:t>
            </a:r>
          </a:p>
        </p:txBody>
      </p:sp>
      <p:pic>
        <p:nvPicPr>
          <p:cNvPr id="24" name="Picture 23">
            <a:extLst>
              <a:ext uri="{FF2B5EF4-FFF2-40B4-BE49-F238E27FC236}">
                <a16:creationId xmlns:a16="http://schemas.microsoft.com/office/drawing/2014/main" id="{09CDDAF7-61AF-4309-905B-7F28E5A9F3E5}"/>
              </a:ext>
            </a:extLst>
          </p:cNvPr>
          <p:cNvPicPr>
            <a:picLocks noChangeAspect="1"/>
          </p:cNvPicPr>
          <p:nvPr/>
        </p:nvPicPr>
        <p:blipFill>
          <a:blip r:embed="rId4"/>
          <a:stretch>
            <a:fillRect/>
          </a:stretch>
        </p:blipFill>
        <p:spPr>
          <a:xfrm>
            <a:off x="3969861" y="5740828"/>
            <a:ext cx="2906395" cy="1065417"/>
          </a:xfrm>
          <a:prstGeom prst="rect">
            <a:avLst/>
          </a:prstGeom>
        </p:spPr>
      </p:pic>
      <p:pic>
        <p:nvPicPr>
          <p:cNvPr id="25" name="Picture 24">
            <a:extLst>
              <a:ext uri="{FF2B5EF4-FFF2-40B4-BE49-F238E27FC236}">
                <a16:creationId xmlns:a16="http://schemas.microsoft.com/office/drawing/2014/main" id="{BFD5A475-C61E-41E1-9477-22A23D8A5A1C}"/>
              </a:ext>
            </a:extLst>
          </p:cNvPr>
          <p:cNvPicPr>
            <a:picLocks noChangeAspect="1"/>
          </p:cNvPicPr>
          <p:nvPr/>
        </p:nvPicPr>
        <p:blipFill>
          <a:blip r:embed="rId5"/>
          <a:stretch>
            <a:fillRect/>
          </a:stretch>
        </p:blipFill>
        <p:spPr>
          <a:xfrm>
            <a:off x="6516216" y="5304259"/>
            <a:ext cx="450874" cy="300583"/>
          </a:xfrm>
          <a:prstGeom prst="rect">
            <a:avLst/>
          </a:prstGeom>
        </p:spPr>
      </p:pic>
      <p:pic>
        <p:nvPicPr>
          <p:cNvPr id="26" name="Picture 25">
            <a:extLst>
              <a:ext uri="{FF2B5EF4-FFF2-40B4-BE49-F238E27FC236}">
                <a16:creationId xmlns:a16="http://schemas.microsoft.com/office/drawing/2014/main" id="{1A212AF3-31A0-4420-89DF-C6491595A1A2}"/>
              </a:ext>
            </a:extLst>
          </p:cNvPr>
          <p:cNvPicPr>
            <a:picLocks noChangeAspect="1"/>
          </p:cNvPicPr>
          <p:nvPr/>
        </p:nvPicPr>
        <p:blipFill>
          <a:blip r:embed="rId6"/>
          <a:stretch>
            <a:fillRect/>
          </a:stretch>
        </p:blipFill>
        <p:spPr>
          <a:xfrm>
            <a:off x="8316416" y="5244802"/>
            <a:ext cx="360040" cy="360040"/>
          </a:xfrm>
          <a:prstGeom prst="rect">
            <a:avLst/>
          </a:prstGeom>
        </p:spPr>
      </p:pic>
      <p:sp>
        <p:nvSpPr>
          <p:cNvPr id="28" name="TextBox 27">
            <a:extLst>
              <a:ext uri="{FF2B5EF4-FFF2-40B4-BE49-F238E27FC236}">
                <a16:creationId xmlns:a16="http://schemas.microsoft.com/office/drawing/2014/main" id="{62F8CB5A-69C3-4716-9736-541178BE03A9}"/>
              </a:ext>
            </a:extLst>
          </p:cNvPr>
          <p:cNvSpPr txBox="1"/>
          <p:nvPr/>
        </p:nvSpPr>
        <p:spPr>
          <a:xfrm>
            <a:off x="7236681" y="5906308"/>
            <a:ext cx="792088" cy="261610"/>
          </a:xfrm>
          <a:prstGeom prst="rect">
            <a:avLst/>
          </a:prstGeom>
          <a:solidFill>
            <a:schemeClr val="bg1"/>
          </a:solidFill>
        </p:spPr>
        <p:txBody>
          <a:bodyPr wrap="square" rtlCol="0">
            <a:spAutoFit/>
          </a:bodyPr>
          <a:lstStyle/>
          <a:p>
            <a:r>
              <a:rPr lang="en-GB" sz="1100" b="1" dirty="0">
                <a:solidFill>
                  <a:schemeClr val="tx1"/>
                </a:solidFill>
              </a:rPr>
              <a:t>Industry</a:t>
            </a:r>
          </a:p>
        </p:txBody>
      </p:sp>
      <p:pic>
        <p:nvPicPr>
          <p:cNvPr id="29" name="Picture 28">
            <a:extLst>
              <a:ext uri="{FF2B5EF4-FFF2-40B4-BE49-F238E27FC236}">
                <a16:creationId xmlns:a16="http://schemas.microsoft.com/office/drawing/2014/main" id="{4F7632B7-3093-47EE-BAA7-881DA91FDC4A}"/>
              </a:ext>
            </a:extLst>
          </p:cNvPr>
          <p:cNvPicPr>
            <a:picLocks noChangeAspect="1"/>
          </p:cNvPicPr>
          <p:nvPr/>
        </p:nvPicPr>
        <p:blipFill>
          <a:blip r:embed="rId7"/>
          <a:stretch>
            <a:fillRect/>
          </a:stretch>
        </p:blipFill>
        <p:spPr>
          <a:xfrm>
            <a:off x="7360715" y="6132877"/>
            <a:ext cx="544020" cy="281318"/>
          </a:xfrm>
          <a:prstGeom prst="rect">
            <a:avLst/>
          </a:prstGeom>
        </p:spPr>
      </p:pic>
    </p:spTree>
    <p:extLst>
      <p:ext uri="{BB962C8B-B14F-4D97-AF65-F5344CB8AC3E}">
        <p14:creationId xmlns:p14="http://schemas.microsoft.com/office/powerpoint/2010/main" val="437400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412776"/>
            <a:ext cx="7920880" cy="646331"/>
          </a:xfrm>
          <a:prstGeom prst="rect">
            <a:avLst/>
          </a:prstGeom>
          <a:noFill/>
        </p:spPr>
        <p:txBody>
          <a:bodyPr wrap="square" rtlCol="0">
            <a:spAutoFit/>
          </a:bodyPr>
          <a:lstStyle/>
          <a:p>
            <a:pPr marL="285750" indent="-285750">
              <a:buFontTx/>
              <a:buChar char="-"/>
            </a:pPr>
            <a:endParaRPr lang="en-GB" dirty="0">
              <a:solidFill>
                <a:schemeClr val="tx1"/>
              </a:solidFill>
            </a:endParaRPr>
          </a:p>
          <a:p>
            <a:endParaRPr lang="en-GB" dirty="0">
              <a:solidFill>
                <a:schemeClr val="tx1"/>
              </a:solidFill>
            </a:endParaRPr>
          </a:p>
        </p:txBody>
      </p:sp>
      <p:sp>
        <p:nvSpPr>
          <p:cNvPr id="4" name="TextBox 3">
            <a:extLst>
              <a:ext uri="{FF2B5EF4-FFF2-40B4-BE49-F238E27FC236}">
                <a16:creationId xmlns:a16="http://schemas.microsoft.com/office/drawing/2014/main" id="{4715789D-75A2-4709-AD58-91F2FDEF8A50}"/>
              </a:ext>
            </a:extLst>
          </p:cNvPr>
          <p:cNvSpPr txBox="1"/>
          <p:nvPr/>
        </p:nvSpPr>
        <p:spPr>
          <a:xfrm>
            <a:off x="755576" y="1412776"/>
            <a:ext cx="8064896" cy="3970318"/>
          </a:xfrm>
          <a:prstGeom prst="rect">
            <a:avLst/>
          </a:prstGeom>
          <a:noFill/>
        </p:spPr>
        <p:txBody>
          <a:bodyPr wrap="square" rtlCol="0">
            <a:spAutoFit/>
          </a:bodyPr>
          <a:lstStyle/>
          <a:p>
            <a:pPr algn="ctr"/>
            <a:r>
              <a:rPr lang="en-GB" sz="3200" b="1" dirty="0">
                <a:solidFill>
                  <a:schemeClr val="tx1">
                    <a:lumMod val="65000"/>
                    <a:lumOff val="35000"/>
                  </a:schemeClr>
                </a:solidFill>
              </a:rPr>
              <a:t>Collaboration</a:t>
            </a:r>
          </a:p>
          <a:p>
            <a:pPr algn="ctr"/>
            <a:endParaRPr lang="en-GB" sz="2200" b="1" dirty="0">
              <a:solidFill>
                <a:schemeClr val="tx1">
                  <a:lumMod val="65000"/>
                  <a:lumOff val="35000"/>
                </a:schemeClr>
              </a:solidFill>
            </a:endParaRPr>
          </a:p>
          <a:p>
            <a:pPr marL="285750" indent="-285750">
              <a:buFont typeface="Arial" panose="020B0604020202020204" pitchFamily="34" charset="0"/>
              <a:buChar char="•"/>
            </a:pPr>
            <a:r>
              <a:rPr lang="en-GB" sz="2200" dirty="0">
                <a:solidFill>
                  <a:schemeClr val="tx1">
                    <a:lumMod val="65000"/>
                    <a:lumOff val="35000"/>
                  </a:schemeClr>
                </a:solidFill>
              </a:rPr>
              <a:t>Local authorities will have to deliver decarbonisation targets!</a:t>
            </a:r>
          </a:p>
          <a:p>
            <a:pPr marL="285750" indent="-285750">
              <a:buFont typeface="Arial" panose="020B0604020202020204" pitchFamily="34" charset="0"/>
              <a:buChar char="•"/>
            </a:pPr>
            <a:r>
              <a:rPr lang="en-GB" sz="2200" dirty="0">
                <a:solidFill>
                  <a:schemeClr val="tx1">
                    <a:lumMod val="65000"/>
                    <a:lumOff val="35000"/>
                  </a:schemeClr>
                </a:solidFill>
              </a:rPr>
              <a:t>Successful demonstration projects in Europe </a:t>
            </a:r>
            <a:r>
              <a:rPr lang="en-GB" sz="2200" dirty="0">
                <a:solidFill>
                  <a:schemeClr val="tx1">
                    <a:lumMod val="65000"/>
                    <a:lumOff val="35000"/>
                  </a:schemeClr>
                </a:solidFill>
                <a:sym typeface="Wingdings" panose="05000000000000000000" pitchFamily="2" charset="2"/>
              </a:rPr>
              <a:t> learnings can be shared, many local authorities are facing the same challenges  </a:t>
            </a:r>
            <a:endParaRPr lang="en-GB" sz="2200" dirty="0">
              <a:solidFill>
                <a:schemeClr val="tx1">
                  <a:lumMod val="65000"/>
                  <a:lumOff val="35000"/>
                </a:schemeClr>
              </a:solidFill>
            </a:endParaRPr>
          </a:p>
          <a:p>
            <a:pPr marL="285750" indent="-285750">
              <a:buFont typeface="Arial" panose="020B0604020202020204" pitchFamily="34" charset="0"/>
              <a:buChar char="•"/>
            </a:pPr>
            <a:r>
              <a:rPr lang="en-GB" sz="2200" dirty="0">
                <a:solidFill>
                  <a:schemeClr val="tx1">
                    <a:lumMod val="65000"/>
                    <a:lumOff val="35000"/>
                  </a:schemeClr>
                </a:solidFill>
              </a:rPr>
              <a:t>Transnational interoperability, transnational customer information are essential for the development of zero-emission transport and energy systems </a:t>
            </a:r>
            <a:r>
              <a:rPr lang="en-GB" sz="2200" dirty="0">
                <a:solidFill>
                  <a:schemeClr val="tx1">
                    <a:lumMod val="65000"/>
                    <a:lumOff val="35000"/>
                  </a:schemeClr>
                </a:solidFill>
                <a:sym typeface="Wingdings" panose="05000000000000000000" pitchFamily="2" charset="2"/>
              </a:rPr>
              <a:t> European cooperation is essential in these sectors </a:t>
            </a:r>
            <a:endParaRPr lang="en-GB" sz="2200" dirty="0">
              <a:solidFill>
                <a:schemeClr val="tx1">
                  <a:lumMod val="65000"/>
                  <a:lumOff val="35000"/>
                </a:schemeClr>
              </a:solidFill>
            </a:endParaRPr>
          </a:p>
          <a:p>
            <a:pPr marL="285750" indent="-285750">
              <a:buFont typeface="Arial" panose="020B0604020202020204" pitchFamily="34" charset="0"/>
              <a:buChar char="•"/>
            </a:pPr>
            <a:r>
              <a:rPr lang="en-GB" sz="2200" dirty="0">
                <a:solidFill>
                  <a:schemeClr val="tx1">
                    <a:lumMod val="65000"/>
                    <a:lumOff val="35000"/>
                  </a:schemeClr>
                </a:solidFill>
              </a:rPr>
              <a:t>Local authorities have a purchasing power: creating the demand is key</a:t>
            </a:r>
          </a:p>
        </p:txBody>
      </p:sp>
      <p:pic>
        <p:nvPicPr>
          <p:cNvPr id="4098" name="Picture 2" descr="Résultat de recherche d'images pour &quot;hydrogen bus&quot;">
            <a:extLst>
              <a:ext uri="{FF2B5EF4-FFF2-40B4-BE49-F238E27FC236}">
                <a16:creationId xmlns:a16="http://schemas.microsoft.com/office/drawing/2014/main" id="{9E667FE0-13B7-430A-A0A9-EA9E880BBA7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08" y="5615006"/>
            <a:ext cx="2339752" cy="12429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92EF419-37C6-486E-A559-F77D050E76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081"/>
          <a:stretch/>
        </p:blipFill>
        <p:spPr bwMode="auto">
          <a:xfrm>
            <a:off x="2267744" y="5615006"/>
            <a:ext cx="1928464" cy="1242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descr="Résultat de recherche d'images pour &quot;hydrogen car&quot;">
            <a:extLst>
              <a:ext uri="{FF2B5EF4-FFF2-40B4-BE49-F238E27FC236}">
                <a16:creationId xmlns:a16="http://schemas.microsoft.com/office/drawing/2014/main" id="{99768E91-FC04-40B9-8487-9144A44CA3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6208" y="5615006"/>
            <a:ext cx="1881114" cy="12540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C8DC077-0F44-474B-A8E7-1A01B9F73068}"/>
              </a:ext>
            </a:extLst>
          </p:cNvPr>
          <p:cNvPicPr>
            <a:picLocks noChangeAspect="1"/>
          </p:cNvPicPr>
          <p:nvPr/>
        </p:nvPicPr>
        <p:blipFill>
          <a:blip r:embed="rId5"/>
          <a:stretch>
            <a:fillRect/>
          </a:stretch>
        </p:blipFill>
        <p:spPr>
          <a:xfrm>
            <a:off x="7468597" y="5603924"/>
            <a:ext cx="1721758" cy="1265159"/>
          </a:xfrm>
          <a:prstGeom prst="rect">
            <a:avLst/>
          </a:prstGeom>
        </p:spPr>
      </p:pic>
      <p:pic>
        <p:nvPicPr>
          <p:cNvPr id="10" name="Picture 9">
            <a:extLst>
              <a:ext uri="{FF2B5EF4-FFF2-40B4-BE49-F238E27FC236}">
                <a16:creationId xmlns:a16="http://schemas.microsoft.com/office/drawing/2014/main" id="{E4B6AF44-CFB6-468D-B6ED-A2611F2EF49E}"/>
              </a:ext>
            </a:extLst>
          </p:cNvPr>
          <p:cNvPicPr>
            <a:picLocks noChangeAspect="1"/>
          </p:cNvPicPr>
          <p:nvPr/>
        </p:nvPicPr>
        <p:blipFill>
          <a:blip r:embed="rId6"/>
          <a:stretch>
            <a:fillRect/>
          </a:stretch>
        </p:blipFill>
        <p:spPr>
          <a:xfrm>
            <a:off x="5981735" y="5615006"/>
            <a:ext cx="1542060" cy="1242994"/>
          </a:xfrm>
          <a:prstGeom prst="rect">
            <a:avLst/>
          </a:prstGeom>
        </p:spPr>
      </p:pic>
    </p:spTree>
    <p:extLst>
      <p:ext uri="{BB962C8B-B14F-4D97-AF65-F5344CB8AC3E}">
        <p14:creationId xmlns:p14="http://schemas.microsoft.com/office/powerpoint/2010/main" val="305018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47688" y="434019"/>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GB" sz="4000" kern="0" dirty="0"/>
          </a:p>
        </p:txBody>
      </p:sp>
      <p:sp>
        <p:nvSpPr>
          <p:cNvPr id="6" name="Content Placeholder 5"/>
          <p:cNvSpPr>
            <a:spLocks noGrp="1"/>
          </p:cNvSpPr>
          <p:nvPr>
            <p:ph idx="1"/>
          </p:nvPr>
        </p:nvSpPr>
        <p:spPr>
          <a:xfrm>
            <a:off x="457200" y="1377538"/>
            <a:ext cx="8229600" cy="4748625"/>
          </a:xfrm>
        </p:spPr>
        <p:txBody>
          <a:bodyPr>
            <a:normAutofit/>
          </a:bodyPr>
          <a:lstStyle/>
          <a:p>
            <a:pPr marL="0" indent="0" algn="ctr">
              <a:buNone/>
              <a:defRPr/>
            </a:pPr>
            <a:r>
              <a:rPr lang="en-GB" sz="2400" b="1" kern="0" dirty="0">
                <a:solidFill>
                  <a:schemeClr val="tx1">
                    <a:lumMod val="65000"/>
                    <a:lumOff val="35000"/>
                  </a:schemeClr>
                </a:solidFill>
              </a:rPr>
              <a:t>HyTrEc2</a:t>
            </a:r>
            <a:r>
              <a:rPr lang="en-GB" sz="2400" b="1" kern="0" dirty="0">
                <a:solidFill>
                  <a:srgbClr val="5F5F5F"/>
                </a:solidFill>
              </a:rPr>
              <a:t> Partners</a:t>
            </a:r>
          </a:p>
          <a:p>
            <a:pPr marL="0" indent="0">
              <a:buNone/>
              <a:defRPr/>
            </a:pPr>
            <a:endParaRPr lang="en-GB" sz="2400" kern="0" dirty="0"/>
          </a:p>
        </p:txBody>
      </p:sp>
      <p:pic>
        <p:nvPicPr>
          <p:cNvPr id="5" name="Content Placeholder 4" descr="http://www.northsearegion.eu/media/1048/nsrp-map-nordregio.jp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2807" y="1906254"/>
            <a:ext cx="3280487" cy="3743341"/>
          </a:xfrm>
          <a:prstGeom prst="rect">
            <a:avLst/>
          </a:prstGeom>
          <a:noFill/>
          <a:ln>
            <a:noFill/>
          </a:ln>
        </p:spPr>
      </p:pic>
      <p:pic>
        <p:nvPicPr>
          <p:cNvPr id="7" name="Picture 6" descr="O:\CHI\Econ\Docs1\PROJECTS TEAM\H2\PROJECTS\HyTrEc 2\LEAD project\PROJECT MANAGEMENT\WP2 Communications\Toolkit\Logos\Partner Logos\Aberdeenshire Council\LOGO 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9097" y="4886502"/>
            <a:ext cx="1352550" cy="506095"/>
          </a:xfrm>
          <a:prstGeom prst="rect">
            <a:avLst/>
          </a:prstGeom>
          <a:noFill/>
          <a:ln>
            <a:noFill/>
          </a:ln>
        </p:spPr>
      </p:pic>
      <p:pic>
        <p:nvPicPr>
          <p:cNvPr id="8" name="Picture 7" descr="O:\CHI\Econ\Docs1\PROJECTS TEAM\H2\PROJECTS\HyTrEc 2\LEAD project\PROJECT MANAGEMENT\WP2 Communications\Toolkit\Logos\Partner Logos\Cenex\Cenex small logo.jpg"/>
          <p:cNvPicPr/>
          <p:nvPr/>
        </p:nvPicPr>
        <p:blipFill>
          <a:blip r:embed="rId5">
            <a:extLst>
              <a:ext uri="{28A0092B-C50C-407E-A947-70E740481C1C}">
                <a14:useLocalDpi xmlns:a14="http://schemas.microsoft.com/office/drawing/2010/main" val="0"/>
              </a:ext>
            </a:extLst>
          </a:blip>
          <a:srcRect/>
          <a:stretch>
            <a:fillRect/>
          </a:stretch>
        </p:blipFill>
        <p:spPr bwMode="auto">
          <a:xfrm>
            <a:off x="1440439" y="3983725"/>
            <a:ext cx="638175" cy="642303"/>
          </a:xfrm>
          <a:prstGeom prst="rect">
            <a:avLst/>
          </a:prstGeom>
          <a:noFill/>
          <a:ln>
            <a:noFill/>
          </a:ln>
        </p:spPr>
      </p:pic>
      <p:pic>
        <p:nvPicPr>
          <p:cNvPr id="9" name="Picture 8" descr="O:\CHI\Econ\Docs1\PROJECTS TEAM\H2\PROJECTS\HyTrEc 2\LEAD project\PROJECT MANAGEMENT\WP2 Communications\Toolkit\Logos\Partner Logos\Drenthe\logo Drenthe.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49747" y="4890545"/>
            <a:ext cx="1736294" cy="315596"/>
          </a:xfrm>
          <a:prstGeom prst="rect">
            <a:avLst/>
          </a:prstGeom>
          <a:noFill/>
          <a:ln>
            <a:noFill/>
          </a:ln>
        </p:spPr>
      </p:pic>
      <p:pic>
        <p:nvPicPr>
          <p:cNvPr id="10" name="Picture 9" descr="O:\CHI\Econ\Docs1\PROJECTS TEAM\H2\PROJECTS\HyTrEc 2\LEAD project\PROJECT MANAGEMENT\WP2 Communications\Toolkit\Logos\Partner Logos\Groningen\Gronigen Standard Logo.jpg"/>
          <p:cNvPicPr/>
          <p:nvPr/>
        </p:nvPicPr>
        <p:blipFill rotWithShape="1">
          <a:blip r:embed="rId7" cstate="print">
            <a:extLst>
              <a:ext uri="{28A0092B-C50C-407E-A947-70E740481C1C}">
                <a14:useLocalDpi xmlns:a14="http://schemas.microsoft.com/office/drawing/2010/main" val="0"/>
              </a:ext>
            </a:extLst>
          </a:blip>
          <a:srcRect l="7820" t="26353" r="6156" b="34817"/>
          <a:stretch/>
        </p:blipFill>
        <p:spPr bwMode="auto">
          <a:xfrm>
            <a:off x="6918904" y="4114978"/>
            <a:ext cx="990600" cy="315595"/>
          </a:xfrm>
          <a:prstGeom prst="rect">
            <a:avLst/>
          </a:prstGeom>
          <a:noFill/>
          <a:ln>
            <a:noFill/>
          </a:ln>
          <a:extLst>
            <a:ext uri="{53640926-AAD7-44D8-BBD7-CCE9431645EC}">
              <a14:shadowObscured xmlns:a14="http://schemas.microsoft.com/office/drawing/2010/main"/>
            </a:ext>
          </a:extLst>
        </p:spPr>
      </p:pic>
      <p:pic>
        <p:nvPicPr>
          <p:cNvPr id="11" name="Picture 10" descr="O:\CHI\Econ\Docs1\PROJECTS TEAM\H2\PROJECTS\HyTrEc 2\LEAD project\PROJECT MANAGEMENT\WP2 Communications\Toolkit\Logos\Partner Logos\UiT\UiT Logo.jpg"/>
          <p:cNvPicPr/>
          <p:nvPr/>
        </p:nvPicPr>
        <p:blipFill>
          <a:blip r:embed="rId8">
            <a:extLst>
              <a:ext uri="{28A0092B-C50C-407E-A947-70E740481C1C}">
                <a14:useLocalDpi xmlns:a14="http://schemas.microsoft.com/office/drawing/2010/main" val="0"/>
              </a:ext>
            </a:extLst>
          </a:blip>
          <a:srcRect/>
          <a:stretch>
            <a:fillRect/>
          </a:stretch>
        </p:blipFill>
        <p:spPr bwMode="auto">
          <a:xfrm>
            <a:off x="6516216" y="2048038"/>
            <a:ext cx="705895" cy="694690"/>
          </a:xfrm>
          <a:prstGeom prst="rect">
            <a:avLst/>
          </a:prstGeom>
          <a:noFill/>
          <a:ln>
            <a:noFill/>
          </a:ln>
        </p:spPr>
      </p:pic>
      <p:pic>
        <p:nvPicPr>
          <p:cNvPr id="12" name="Picture 11" descr="O:\CHI\Econ\Docs1\PROJECTS TEAM\H2\PROJECTS\HyTrEc 2\LEAD project\PROJECT MANAGEMENT\WP2 Communications\Toolkit\Logos\Partner Logos\EIFI_logo.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91760" y="2975340"/>
            <a:ext cx="1008427" cy="670977"/>
          </a:xfrm>
          <a:prstGeom prst="rect">
            <a:avLst/>
          </a:prstGeom>
          <a:noFill/>
          <a:ln>
            <a:noFill/>
          </a:ln>
        </p:spPr>
      </p:pic>
      <p:pic>
        <p:nvPicPr>
          <p:cNvPr id="13" name="Picture 12" descr="O:\CHI\Econ\Docs1\PROJECTS TEAM\H2\PROJECTS\HyTrEc 2\LEAD project\PROJECT MANAGEMENT\WP2 Communications\Toolkit\Logos\Partner Logos\SP Sweden.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17894" y="2942656"/>
            <a:ext cx="542925" cy="833755"/>
          </a:xfrm>
          <a:prstGeom prst="rect">
            <a:avLst/>
          </a:prstGeom>
          <a:noFill/>
          <a:ln>
            <a:noFill/>
          </a:ln>
        </p:spPr>
      </p:pic>
      <p:pic>
        <p:nvPicPr>
          <p:cNvPr id="14" name="Picture 13"/>
          <p:cNvPicPr/>
          <p:nvPr/>
        </p:nvPicPr>
        <p:blipFill>
          <a:blip r:embed="rId11">
            <a:extLst>
              <a:ext uri="{28A0092B-C50C-407E-A947-70E740481C1C}">
                <a14:useLocalDpi xmlns:a14="http://schemas.microsoft.com/office/drawing/2010/main" val="0"/>
              </a:ext>
            </a:extLst>
          </a:blip>
          <a:stretch>
            <a:fillRect/>
          </a:stretch>
        </p:blipFill>
        <p:spPr>
          <a:xfrm>
            <a:off x="819072" y="2157570"/>
            <a:ext cx="876300" cy="694690"/>
          </a:xfrm>
          <a:prstGeom prst="rect">
            <a:avLst/>
          </a:prstGeom>
        </p:spPr>
      </p:pic>
    </p:spTree>
    <p:extLst>
      <p:ext uri="{BB962C8B-B14F-4D97-AF65-F5344CB8AC3E}">
        <p14:creationId xmlns:p14="http://schemas.microsoft.com/office/powerpoint/2010/main" val="2379823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47688" y="434019"/>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GB" sz="4000" b="1" dirty="0">
                <a:solidFill>
                  <a:schemeClr val="tx1">
                    <a:lumMod val="65000"/>
                    <a:lumOff val="35000"/>
                  </a:schemeClr>
                </a:solidFill>
              </a:rPr>
              <a:t>HyTrEc2 App</a:t>
            </a:r>
          </a:p>
        </p:txBody>
      </p:sp>
      <p:sp>
        <p:nvSpPr>
          <p:cNvPr id="6" name="Content Placeholder 5"/>
          <p:cNvSpPr>
            <a:spLocks noGrp="1"/>
          </p:cNvSpPr>
          <p:nvPr>
            <p:ph idx="1"/>
          </p:nvPr>
        </p:nvSpPr>
        <p:spPr>
          <a:xfrm>
            <a:off x="457200" y="1306286"/>
            <a:ext cx="8229600" cy="4819877"/>
          </a:xfrm>
        </p:spPr>
        <p:txBody>
          <a:bodyPr>
            <a:normAutofit/>
          </a:bodyPr>
          <a:lstStyle/>
          <a:p>
            <a:pPr marL="0" indent="0" algn="ctr">
              <a:buNone/>
            </a:pPr>
            <a:endParaRPr lang="en-GB" sz="1000" b="1" dirty="0">
              <a:solidFill>
                <a:schemeClr val="tx1">
                  <a:lumMod val="65000"/>
                  <a:lumOff val="35000"/>
                </a:schemeClr>
              </a:solidFill>
            </a:endParaRPr>
          </a:p>
          <a:p>
            <a:pPr marL="0" indent="0">
              <a:buNone/>
            </a:pPr>
            <a:endParaRPr lang="en-GB" sz="800" dirty="0">
              <a:solidFill>
                <a:schemeClr val="tx1">
                  <a:lumMod val="65000"/>
                  <a:lumOff val="35000"/>
                </a:schemeClr>
              </a:solidFill>
            </a:endParaRPr>
          </a:p>
        </p:txBody>
      </p:sp>
      <p:pic>
        <p:nvPicPr>
          <p:cNvPr id="8" name="Picture 7">
            <a:extLst>
              <a:ext uri="{FF2B5EF4-FFF2-40B4-BE49-F238E27FC236}">
                <a16:creationId xmlns:a16="http://schemas.microsoft.com/office/drawing/2014/main" id="{317C46C4-AE42-4166-A5A0-2FAC3303010D}"/>
              </a:ext>
            </a:extLst>
          </p:cNvPr>
          <p:cNvPicPr>
            <a:picLocks noChangeAspect="1"/>
          </p:cNvPicPr>
          <p:nvPr/>
        </p:nvPicPr>
        <p:blipFill>
          <a:blip r:embed="rId3"/>
          <a:stretch>
            <a:fillRect/>
          </a:stretch>
        </p:blipFill>
        <p:spPr>
          <a:xfrm>
            <a:off x="-180528" y="1300704"/>
            <a:ext cx="9505056" cy="5706748"/>
          </a:xfrm>
          <a:prstGeom prst="rect">
            <a:avLst/>
          </a:prstGeom>
        </p:spPr>
      </p:pic>
    </p:spTree>
    <p:extLst>
      <p:ext uri="{BB962C8B-B14F-4D97-AF65-F5344CB8AC3E}">
        <p14:creationId xmlns:p14="http://schemas.microsoft.com/office/powerpoint/2010/main" val="26965585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47688" y="434019"/>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GB" sz="4000" kern="0" dirty="0"/>
          </a:p>
        </p:txBody>
      </p:sp>
      <p:sp>
        <p:nvSpPr>
          <p:cNvPr id="6" name="Content Placeholder 5"/>
          <p:cNvSpPr>
            <a:spLocks noGrp="1"/>
          </p:cNvSpPr>
          <p:nvPr>
            <p:ph idx="1"/>
          </p:nvPr>
        </p:nvSpPr>
        <p:spPr/>
        <p:txBody>
          <a:bodyPr>
            <a:normAutofit/>
          </a:bodyPr>
          <a:lstStyle/>
          <a:p>
            <a:pPr marL="0" indent="0" algn="ctr">
              <a:buNone/>
              <a:defRPr/>
            </a:pPr>
            <a:r>
              <a:rPr lang="en-GB" sz="2400" b="1" kern="0" dirty="0">
                <a:solidFill>
                  <a:srgbClr val="5F5F5F"/>
                </a:solidFill>
              </a:rPr>
              <a:t>For more information:</a:t>
            </a:r>
          </a:p>
          <a:p>
            <a:pPr marL="0" indent="0" algn="ctr">
              <a:buNone/>
              <a:defRPr/>
            </a:pPr>
            <a:r>
              <a:rPr lang="en-GB" sz="2400" u="sng" kern="0" dirty="0">
                <a:solidFill>
                  <a:srgbClr val="6EA92D"/>
                </a:solidFill>
              </a:rPr>
              <a:t>northsearegion.eu/hytrec2</a:t>
            </a:r>
          </a:p>
          <a:p>
            <a:pPr marL="0" indent="0" algn="ctr">
              <a:buNone/>
              <a:defRPr/>
            </a:pPr>
            <a:r>
              <a:rPr lang="en-GB" sz="2400" u="sng" kern="0" dirty="0">
                <a:solidFill>
                  <a:srgbClr val="6EA92D"/>
                </a:solidFill>
              </a:rPr>
              <a:t>www.hyer.eu</a:t>
            </a:r>
          </a:p>
          <a:p>
            <a:pPr marL="0" indent="0" algn="ctr">
              <a:buNone/>
              <a:defRPr/>
            </a:pPr>
            <a:endParaRPr lang="en-GB" sz="2400" b="1" kern="0" dirty="0">
              <a:solidFill>
                <a:srgbClr val="5F5F5F"/>
              </a:solidFill>
            </a:endParaRPr>
          </a:p>
          <a:p>
            <a:pPr marL="0" indent="0" algn="ctr">
              <a:buNone/>
              <a:defRPr/>
            </a:pPr>
            <a:r>
              <a:rPr lang="en-GB" sz="2400" b="1" kern="0" dirty="0">
                <a:solidFill>
                  <a:srgbClr val="5F5F5F"/>
                </a:solidFill>
              </a:rPr>
              <a:t>Project Manager</a:t>
            </a:r>
          </a:p>
          <a:p>
            <a:pPr marL="0" indent="0" algn="ctr">
              <a:buNone/>
              <a:defRPr/>
            </a:pPr>
            <a:r>
              <a:rPr lang="en-GB" sz="2400" kern="0" dirty="0">
                <a:solidFill>
                  <a:srgbClr val="5F5F5F"/>
                </a:solidFill>
              </a:rPr>
              <a:t>Louise Napier</a:t>
            </a:r>
          </a:p>
          <a:p>
            <a:pPr marL="0" indent="0" algn="ctr">
              <a:buNone/>
              <a:defRPr/>
            </a:pPr>
            <a:r>
              <a:rPr lang="en-GB" sz="2400" u="sng" kern="0" dirty="0">
                <a:solidFill>
                  <a:srgbClr val="6EA92D"/>
                </a:solidFill>
              </a:rPr>
              <a:t>lnapier@aberdeencity.gov.uk</a:t>
            </a:r>
          </a:p>
          <a:p>
            <a:pPr marL="0" indent="0" algn="ctr">
              <a:buNone/>
              <a:defRPr/>
            </a:pPr>
            <a:r>
              <a:rPr lang="en-GB" sz="2400" kern="0" dirty="0">
                <a:solidFill>
                  <a:srgbClr val="5F5F5F"/>
                </a:solidFill>
              </a:rPr>
              <a:t>Tel: + 44 (0)1224 523327</a:t>
            </a:r>
          </a:p>
          <a:p>
            <a:pPr marL="0" indent="0" algn="ctr">
              <a:buNone/>
              <a:defRPr/>
            </a:pPr>
            <a:r>
              <a:rPr lang="en-GB" sz="2400" kern="0" dirty="0">
                <a:solidFill>
                  <a:srgbClr val="5F5F5F"/>
                </a:solidFill>
              </a:rPr>
              <a:t>Mob: + 44 (0)788 000 2510</a:t>
            </a:r>
          </a:p>
          <a:p>
            <a:pPr marL="0" indent="0">
              <a:buNone/>
              <a:defRPr/>
            </a:pPr>
            <a:endParaRPr lang="en-GB" sz="1800" kern="0" dirty="0"/>
          </a:p>
          <a:p>
            <a:pPr marL="0" indent="0">
              <a:buNone/>
              <a:defRPr/>
            </a:pPr>
            <a:endParaRPr lang="en-GB" sz="2400" kern="0" dirty="0">
              <a:solidFill>
                <a:srgbClr val="5F5F5F"/>
              </a:solidFill>
            </a:endParaRPr>
          </a:p>
        </p:txBody>
      </p:sp>
    </p:spTree>
    <p:extLst>
      <p:ext uri="{BB962C8B-B14F-4D97-AF65-F5344CB8AC3E}">
        <p14:creationId xmlns:p14="http://schemas.microsoft.com/office/powerpoint/2010/main" val="2996614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47688" y="434019"/>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GB" sz="4000" kern="0" dirty="0"/>
          </a:p>
        </p:txBody>
      </p:sp>
      <p:sp>
        <p:nvSpPr>
          <p:cNvPr id="6" name="Content Placeholder 5"/>
          <p:cNvSpPr>
            <a:spLocks noGrp="1"/>
          </p:cNvSpPr>
          <p:nvPr>
            <p:ph idx="1"/>
          </p:nvPr>
        </p:nvSpPr>
        <p:spPr>
          <a:xfrm>
            <a:off x="457200" y="1306286"/>
            <a:ext cx="8229600" cy="4570985"/>
          </a:xfrm>
        </p:spPr>
        <p:txBody>
          <a:bodyPr>
            <a:normAutofit/>
          </a:bodyPr>
          <a:lstStyle/>
          <a:p>
            <a:pPr marL="0" indent="0" algn="ctr">
              <a:buNone/>
            </a:pPr>
            <a:r>
              <a:rPr lang="en-GB" b="1" dirty="0">
                <a:solidFill>
                  <a:schemeClr val="tx1">
                    <a:lumMod val="65000"/>
                    <a:lumOff val="35000"/>
                  </a:schemeClr>
                </a:solidFill>
              </a:rPr>
              <a:t>Pioneering</a:t>
            </a:r>
          </a:p>
          <a:p>
            <a:pPr marL="0" indent="0">
              <a:buNone/>
            </a:pPr>
            <a:endParaRPr lang="en-GB" sz="1000" dirty="0">
              <a:solidFill>
                <a:schemeClr val="tx1">
                  <a:lumMod val="65000"/>
                  <a:lumOff val="35000"/>
                </a:schemeClr>
              </a:solidFill>
            </a:endParaRPr>
          </a:p>
          <a:p>
            <a:r>
              <a:rPr lang="en-GB" sz="2400" dirty="0">
                <a:solidFill>
                  <a:schemeClr val="tx1">
                    <a:lumMod val="65000"/>
                    <a:lumOff val="35000"/>
                  </a:schemeClr>
                </a:solidFill>
              </a:rPr>
              <a:t>93%</a:t>
            </a:r>
            <a:r>
              <a:rPr lang="en-GB" sz="2400" baseline="30000" dirty="0">
                <a:solidFill>
                  <a:schemeClr val="tx1">
                    <a:lumMod val="65000"/>
                    <a:lumOff val="35000"/>
                  </a:schemeClr>
                </a:solidFill>
              </a:rPr>
              <a:t>1</a:t>
            </a:r>
            <a:r>
              <a:rPr lang="en-GB" sz="2400" dirty="0">
                <a:solidFill>
                  <a:schemeClr val="tx1">
                    <a:lumMod val="65000"/>
                    <a:lumOff val="35000"/>
                  </a:schemeClr>
                </a:solidFill>
              </a:rPr>
              <a:t> of transport is currently oil based. Green transport solutions, such as hydrogen, will play a key role in achieving EU energy and climate change targets. </a:t>
            </a:r>
          </a:p>
          <a:p>
            <a:pPr marL="0" indent="0">
              <a:buNone/>
            </a:pPr>
            <a:endParaRPr lang="en-GB" sz="800" dirty="0">
              <a:solidFill>
                <a:schemeClr val="tx1">
                  <a:lumMod val="65000"/>
                  <a:lumOff val="35000"/>
                </a:schemeClr>
              </a:solidFill>
            </a:endParaRPr>
          </a:p>
          <a:p>
            <a:r>
              <a:rPr lang="en-GB" sz="2400" dirty="0">
                <a:solidFill>
                  <a:schemeClr val="tx1">
                    <a:lumMod val="65000"/>
                    <a:lumOff val="35000"/>
                  </a:schemeClr>
                </a:solidFill>
              </a:rPr>
              <a:t>Hydrogen Fuel Cell Electric Vehicles (FCEV) have a longer range than electric battery vehicles. This extended range is essential in those North Sea regions which have numerous small sized cities with a large suburban and rural hinterland.</a:t>
            </a:r>
          </a:p>
          <a:p>
            <a:endParaRPr lang="en-GB" sz="2400" dirty="0">
              <a:solidFill>
                <a:schemeClr val="tx1">
                  <a:lumMod val="65000"/>
                  <a:lumOff val="35000"/>
                </a:schemeClr>
              </a:solidFill>
            </a:endParaRPr>
          </a:p>
          <a:p>
            <a:pPr marL="0" indent="0">
              <a:buNone/>
            </a:pPr>
            <a:r>
              <a:rPr lang="en-GB" sz="900" baseline="30000" dirty="0">
                <a:solidFill>
                  <a:schemeClr val="tx1">
                    <a:lumMod val="65000"/>
                    <a:lumOff val="35000"/>
                  </a:schemeClr>
                </a:solidFill>
              </a:rPr>
              <a:t>1</a:t>
            </a:r>
            <a:r>
              <a:rPr lang="en-GB" sz="900" dirty="0">
                <a:solidFill>
                  <a:schemeClr val="tx1">
                    <a:lumMod val="65000"/>
                    <a:lumOff val="35000"/>
                  </a:schemeClr>
                </a:solidFill>
              </a:rPr>
              <a:t> </a:t>
            </a:r>
            <a:r>
              <a:rPr lang="en-GB" sz="900" dirty="0">
                <a:solidFill>
                  <a:schemeClr val="tx1">
                    <a:lumMod val="65000"/>
                    <a:lumOff val="35000"/>
                  </a:schemeClr>
                </a:solidFill>
                <a:hlinkClick r:id="rId3"/>
              </a:rPr>
              <a:t>http://ec.europa.eu/eurostat/web/products-datasets/-/tsdcc340</a:t>
            </a:r>
            <a:endParaRPr lang="en-GB" sz="900" dirty="0">
              <a:solidFill>
                <a:schemeClr val="tx1">
                  <a:lumMod val="65000"/>
                  <a:lumOff val="35000"/>
                </a:schemeClr>
              </a:solidFill>
            </a:endParaRPr>
          </a:p>
          <a:p>
            <a:pPr marL="0" indent="0">
              <a:buNone/>
            </a:pPr>
            <a:endParaRPr lang="en-GB" sz="900" dirty="0">
              <a:solidFill>
                <a:schemeClr val="tx1">
                  <a:lumMod val="65000"/>
                  <a:lumOff val="35000"/>
                </a:schemeClr>
              </a:solidFill>
            </a:endParaRPr>
          </a:p>
          <a:p>
            <a:pPr marL="0" indent="0">
              <a:buNone/>
            </a:pPr>
            <a:endParaRPr lang="en-GB" sz="2400" baseline="-25000" dirty="0">
              <a:solidFill>
                <a:schemeClr val="tx1">
                  <a:lumMod val="65000"/>
                  <a:lumOff val="35000"/>
                </a:schemeClr>
              </a:solidFill>
            </a:endParaRPr>
          </a:p>
        </p:txBody>
      </p:sp>
    </p:spTree>
    <p:extLst>
      <p:ext uri="{BB962C8B-B14F-4D97-AF65-F5344CB8AC3E}">
        <p14:creationId xmlns:p14="http://schemas.microsoft.com/office/powerpoint/2010/main" val="1877230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47688" y="434019"/>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GB" sz="4000" kern="0" dirty="0"/>
          </a:p>
        </p:txBody>
      </p:sp>
      <p:sp>
        <p:nvSpPr>
          <p:cNvPr id="6" name="Content Placeholder 5"/>
          <p:cNvSpPr>
            <a:spLocks noGrp="1"/>
          </p:cNvSpPr>
          <p:nvPr>
            <p:ph idx="1"/>
          </p:nvPr>
        </p:nvSpPr>
        <p:spPr>
          <a:xfrm>
            <a:off x="457200" y="1306286"/>
            <a:ext cx="8229600" cy="4819877"/>
          </a:xfrm>
        </p:spPr>
        <p:txBody>
          <a:bodyPr>
            <a:normAutofit/>
          </a:bodyPr>
          <a:lstStyle/>
          <a:p>
            <a:pPr marL="0" indent="0" algn="ctr">
              <a:buNone/>
            </a:pPr>
            <a:r>
              <a:rPr lang="en-GB" b="1" dirty="0">
                <a:solidFill>
                  <a:schemeClr val="tx1">
                    <a:lumMod val="65000"/>
                    <a:lumOff val="35000"/>
                  </a:schemeClr>
                </a:solidFill>
              </a:rPr>
              <a:t>Collaboration</a:t>
            </a:r>
          </a:p>
          <a:p>
            <a:pPr marL="0" indent="0" algn="ctr">
              <a:buNone/>
            </a:pPr>
            <a:endParaRPr lang="en-GB" sz="1000" b="1" dirty="0">
              <a:solidFill>
                <a:schemeClr val="tx1">
                  <a:lumMod val="65000"/>
                  <a:lumOff val="35000"/>
                </a:schemeClr>
              </a:solidFill>
            </a:endParaRPr>
          </a:p>
          <a:p>
            <a:r>
              <a:rPr lang="en-GB" sz="2400" dirty="0">
                <a:solidFill>
                  <a:schemeClr val="tx1">
                    <a:lumMod val="65000"/>
                    <a:lumOff val="35000"/>
                  </a:schemeClr>
                </a:solidFill>
              </a:rPr>
              <a:t>Current market failure caused by the high cost of FCEVs and the need to make green hydrogen cheaper through more cost effective green hydrogen production, storage and distribution.</a:t>
            </a:r>
          </a:p>
          <a:p>
            <a:endParaRPr lang="en-GB" sz="800" dirty="0">
              <a:solidFill>
                <a:schemeClr val="tx1">
                  <a:lumMod val="65000"/>
                  <a:lumOff val="35000"/>
                </a:schemeClr>
              </a:solidFill>
            </a:endParaRPr>
          </a:p>
          <a:p>
            <a:r>
              <a:rPr lang="en-GB" sz="2400" dirty="0">
                <a:solidFill>
                  <a:schemeClr val="tx1">
                    <a:lumMod val="65000"/>
                    <a:lumOff val="35000"/>
                  </a:schemeClr>
                </a:solidFill>
              </a:rPr>
              <a:t>HyTrEc2 will create conditions so that a FCEV market can develop providing a platform for collaborative development of strategies and initiatives that will inform and shape the development of infrastructure, technology and skills.</a:t>
            </a:r>
          </a:p>
          <a:p>
            <a:endParaRPr lang="en-GB" sz="2400" dirty="0">
              <a:solidFill>
                <a:schemeClr val="tx1">
                  <a:lumMod val="65000"/>
                  <a:lumOff val="35000"/>
                </a:schemeClr>
              </a:solidFill>
            </a:endParaRPr>
          </a:p>
        </p:txBody>
      </p:sp>
    </p:spTree>
    <p:extLst>
      <p:ext uri="{BB962C8B-B14F-4D97-AF65-F5344CB8AC3E}">
        <p14:creationId xmlns:p14="http://schemas.microsoft.com/office/powerpoint/2010/main" val="14819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47688" y="434019"/>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GB" sz="4000" kern="0" dirty="0"/>
          </a:p>
        </p:txBody>
      </p:sp>
      <p:sp>
        <p:nvSpPr>
          <p:cNvPr id="6" name="Content Placeholder 5"/>
          <p:cNvSpPr>
            <a:spLocks noGrp="1"/>
          </p:cNvSpPr>
          <p:nvPr>
            <p:ph idx="1"/>
          </p:nvPr>
        </p:nvSpPr>
        <p:spPr/>
        <p:txBody>
          <a:bodyPr>
            <a:normAutofit/>
          </a:bodyPr>
          <a:lstStyle/>
          <a:p>
            <a:pPr marL="0" indent="0" algn="ctr">
              <a:buNone/>
            </a:pPr>
            <a:r>
              <a:rPr lang="en-GB" b="1" dirty="0">
                <a:solidFill>
                  <a:schemeClr val="tx1">
                    <a:lumMod val="65000"/>
                    <a:lumOff val="35000"/>
                  </a:schemeClr>
                </a:solidFill>
              </a:rPr>
              <a:t>Vision:</a:t>
            </a:r>
          </a:p>
          <a:p>
            <a:pPr marL="0" indent="0" algn="ctr">
              <a:buNone/>
            </a:pPr>
            <a:endParaRPr lang="en-GB" sz="2800" b="1" dirty="0">
              <a:solidFill>
                <a:schemeClr val="tx1">
                  <a:lumMod val="65000"/>
                  <a:lumOff val="35000"/>
                </a:schemeClr>
              </a:solidFill>
            </a:endParaRPr>
          </a:p>
          <a:p>
            <a:pPr marL="0" indent="0" algn="ctr">
              <a:buNone/>
            </a:pPr>
            <a:r>
              <a:rPr lang="en-GB" sz="2800" b="1" dirty="0">
                <a:solidFill>
                  <a:schemeClr val="tx1">
                    <a:lumMod val="65000"/>
                    <a:lumOff val="35000"/>
                  </a:schemeClr>
                </a:solidFill>
              </a:rPr>
              <a:t>Stimulating hydrogen fuelled transport solutions </a:t>
            </a:r>
          </a:p>
          <a:p>
            <a:pPr marL="0" indent="0" algn="ctr">
              <a:buNone/>
            </a:pPr>
            <a:r>
              <a:rPr lang="en-GB" sz="2800" b="1" dirty="0">
                <a:solidFill>
                  <a:schemeClr val="tx1">
                    <a:lumMod val="65000"/>
                    <a:lumOff val="35000"/>
                  </a:schemeClr>
                </a:solidFill>
              </a:rPr>
              <a:t>for business, for the environment, </a:t>
            </a:r>
          </a:p>
          <a:p>
            <a:pPr marL="0" indent="0" algn="ctr">
              <a:buNone/>
            </a:pPr>
            <a:r>
              <a:rPr lang="en-GB" sz="2800" b="1" dirty="0">
                <a:solidFill>
                  <a:schemeClr val="tx1">
                    <a:lumMod val="65000"/>
                    <a:lumOff val="35000"/>
                  </a:schemeClr>
                </a:solidFill>
              </a:rPr>
              <a:t>for the future.</a:t>
            </a:r>
          </a:p>
          <a:p>
            <a:pPr marL="0" indent="0">
              <a:buNone/>
            </a:pPr>
            <a:endParaRPr lang="en-GB" sz="2400" dirty="0"/>
          </a:p>
        </p:txBody>
      </p:sp>
    </p:spTree>
    <p:extLst>
      <p:ext uri="{BB962C8B-B14F-4D97-AF65-F5344CB8AC3E}">
        <p14:creationId xmlns:p14="http://schemas.microsoft.com/office/powerpoint/2010/main" val="2340819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47688" y="434019"/>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GB" sz="4000" kern="0" dirty="0"/>
          </a:p>
        </p:txBody>
      </p:sp>
      <p:sp>
        <p:nvSpPr>
          <p:cNvPr id="6" name="Content Placeholder 5"/>
          <p:cNvSpPr>
            <a:spLocks noGrp="1"/>
          </p:cNvSpPr>
          <p:nvPr>
            <p:ph idx="1"/>
          </p:nvPr>
        </p:nvSpPr>
        <p:spPr>
          <a:xfrm>
            <a:off x="457200" y="985387"/>
            <a:ext cx="8229600" cy="4819877"/>
          </a:xfrm>
        </p:spPr>
        <p:txBody>
          <a:bodyPr>
            <a:normAutofit/>
          </a:bodyPr>
          <a:lstStyle/>
          <a:p>
            <a:pPr marL="0" indent="0" algn="ctr">
              <a:buNone/>
            </a:pPr>
            <a:r>
              <a:rPr lang="en-GB" b="1" dirty="0">
                <a:solidFill>
                  <a:schemeClr val="tx1">
                    <a:lumMod val="65000"/>
                    <a:lumOff val="35000"/>
                  </a:schemeClr>
                </a:solidFill>
              </a:rPr>
              <a:t>Objectives</a:t>
            </a:r>
          </a:p>
          <a:p>
            <a:pPr marL="0" indent="0" algn="ctr">
              <a:buNone/>
            </a:pPr>
            <a:endParaRPr lang="en-GB" sz="800" b="1" dirty="0">
              <a:solidFill>
                <a:schemeClr val="tx1">
                  <a:lumMod val="65000"/>
                  <a:lumOff val="35000"/>
                </a:schemeClr>
              </a:solidFill>
            </a:endParaRPr>
          </a:p>
          <a:p>
            <a:r>
              <a:rPr lang="en-GB" sz="2400" dirty="0">
                <a:solidFill>
                  <a:schemeClr val="tx1">
                    <a:lumMod val="65000"/>
                    <a:lumOff val="35000"/>
                  </a:schemeClr>
                </a:solidFill>
              </a:rPr>
              <a:t>Implementing innovative hydrogen transportation solutions involving cars, vans, large trucks and refuse collection vehicles to advance the case for zero emission solutions for public and private sector fleets.</a:t>
            </a:r>
          </a:p>
          <a:p>
            <a:r>
              <a:rPr lang="en-GB" sz="2400" dirty="0">
                <a:solidFill>
                  <a:schemeClr val="tx1">
                    <a:lumMod val="65000"/>
                    <a:lumOff val="35000"/>
                  </a:schemeClr>
                </a:solidFill>
              </a:rPr>
              <a:t>Improving the supply chain and training so that the NSR becomes a Centre of Excellence for hydrogen transport.</a:t>
            </a:r>
          </a:p>
          <a:p>
            <a:r>
              <a:rPr lang="en-GB" sz="2400" dirty="0">
                <a:solidFill>
                  <a:schemeClr val="tx1">
                    <a:lumMod val="65000"/>
                    <a:lumOff val="35000"/>
                  </a:schemeClr>
                </a:solidFill>
              </a:rPr>
              <a:t>Developing innovative methods for the production, storage and distribution of green hydrogen.</a:t>
            </a:r>
          </a:p>
          <a:p>
            <a:r>
              <a:rPr lang="en-GB" sz="2400" dirty="0">
                <a:solidFill>
                  <a:schemeClr val="tx1">
                    <a:lumMod val="65000"/>
                    <a:lumOff val="35000"/>
                  </a:schemeClr>
                </a:solidFill>
              </a:rPr>
              <a:t>Complementing national programmes for hydrogen and facilitating joint NSR approaches and common standards.</a:t>
            </a:r>
            <a:endParaRPr lang="en-GB" sz="2400" b="1" dirty="0">
              <a:solidFill>
                <a:schemeClr val="tx1">
                  <a:lumMod val="65000"/>
                  <a:lumOff val="35000"/>
                </a:schemeClr>
              </a:solidFill>
            </a:endParaRPr>
          </a:p>
        </p:txBody>
      </p:sp>
    </p:spTree>
    <p:extLst>
      <p:ext uri="{BB962C8B-B14F-4D97-AF65-F5344CB8AC3E}">
        <p14:creationId xmlns:p14="http://schemas.microsoft.com/office/powerpoint/2010/main" val="2614675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47688" y="434019"/>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GB" sz="4000" kern="0" dirty="0"/>
          </a:p>
        </p:txBody>
      </p:sp>
      <p:sp>
        <p:nvSpPr>
          <p:cNvPr id="6" name="Content Placeholder 5"/>
          <p:cNvSpPr>
            <a:spLocks noGrp="1"/>
          </p:cNvSpPr>
          <p:nvPr>
            <p:ph idx="1"/>
          </p:nvPr>
        </p:nvSpPr>
        <p:spPr>
          <a:xfrm>
            <a:off x="457200" y="1306286"/>
            <a:ext cx="8229600" cy="4819877"/>
          </a:xfrm>
        </p:spPr>
        <p:txBody>
          <a:bodyPr>
            <a:normAutofit/>
          </a:bodyPr>
          <a:lstStyle/>
          <a:p>
            <a:pPr marL="0" indent="0" algn="ctr">
              <a:buNone/>
            </a:pPr>
            <a:r>
              <a:rPr lang="en-GB" b="1" dirty="0">
                <a:solidFill>
                  <a:schemeClr val="tx1">
                    <a:lumMod val="65000"/>
                    <a:lumOff val="35000"/>
                  </a:schemeClr>
                </a:solidFill>
              </a:rPr>
              <a:t>Deliverables</a:t>
            </a:r>
          </a:p>
          <a:p>
            <a:pPr marL="0" indent="0">
              <a:buNone/>
            </a:pPr>
            <a:endParaRPr lang="en-GB" sz="1800" b="1" dirty="0">
              <a:solidFill>
                <a:schemeClr val="tx1">
                  <a:lumMod val="65000"/>
                  <a:lumOff val="35000"/>
                </a:schemeClr>
              </a:solidFill>
            </a:endParaRPr>
          </a:p>
          <a:p>
            <a:pPr marL="0" indent="0">
              <a:buNone/>
            </a:pPr>
            <a:endParaRPr lang="en-GB" sz="1800" dirty="0">
              <a:solidFill>
                <a:schemeClr val="tx1">
                  <a:lumMod val="65000"/>
                  <a:lumOff val="35000"/>
                </a:schemeClr>
              </a:solidFill>
            </a:endParaRPr>
          </a:p>
          <a:p>
            <a:endParaRPr lang="en-GB" sz="1900" dirty="0">
              <a:solidFill>
                <a:schemeClr val="tx1">
                  <a:lumMod val="65000"/>
                  <a:lumOff val="35000"/>
                </a:schemeClr>
              </a:solidFill>
            </a:endParaRPr>
          </a:p>
          <a:p>
            <a:endParaRPr lang="en-GB" sz="1900" dirty="0">
              <a:solidFill>
                <a:schemeClr val="tx1">
                  <a:lumMod val="65000"/>
                  <a:lumOff val="35000"/>
                </a:schemeClr>
              </a:solidFill>
            </a:endParaRPr>
          </a:p>
          <a:p>
            <a:endParaRPr lang="en-GB" sz="2600" dirty="0">
              <a:solidFill>
                <a:schemeClr val="tx1">
                  <a:lumMod val="65000"/>
                  <a:lumOff val="35000"/>
                </a:schemeClr>
              </a:solidFill>
            </a:endParaRPr>
          </a:p>
          <a:p>
            <a:endParaRPr lang="en-GB" sz="2600" dirty="0">
              <a:solidFill>
                <a:schemeClr val="tx1">
                  <a:lumMod val="65000"/>
                  <a:lumOff val="35000"/>
                </a:schemeClr>
              </a:solidFill>
            </a:endParaRPr>
          </a:p>
          <a:p>
            <a:pPr marL="0" indent="0">
              <a:buNone/>
            </a:pPr>
            <a:endParaRPr lang="en-GB" sz="2400" dirty="0">
              <a:solidFill>
                <a:schemeClr val="tx1">
                  <a:lumMod val="65000"/>
                  <a:lumOff val="35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045773102"/>
              </p:ext>
            </p:extLst>
          </p:nvPr>
        </p:nvGraphicFramePr>
        <p:xfrm>
          <a:off x="755576" y="1988840"/>
          <a:ext cx="7632848" cy="3337560"/>
        </p:xfrm>
        <a:graphic>
          <a:graphicData uri="http://schemas.openxmlformats.org/drawingml/2006/table">
            <a:tbl>
              <a:tblPr firstRow="1" bandRow="1">
                <a:tableStyleId>{5C22544A-7EE6-4342-B048-85BDC9FD1C3A}</a:tableStyleId>
              </a:tblPr>
              <a:tblGrid>
                <a:gridCol w="6048672">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tblGrid>
              <a:tr h="370840">
                <a:tc>
                  <a:txBody>
                    <a:bodyPr/>
                    <a:lstStyle/>
                    <a:p>
                      <a:r>
                        <a:rPr lang="en-GB" sz="1600" dirty="0"/>
                        <a:t>Deliverable</a:t>
                      </a:r>
                    </a:p>
                  </a:txBody>
                  <a:tcPr/>
                </a:tc>
                <a:tc>
                  <a:txBody>
                    <a:bodyPr/>
                    <a:lstStyle/>
                    <a:p>
                      <a:pPr algn="ctr"/>
                      <a:r>
                        <a:rPr lang="en-GB" sz="1600" dirty="0"/>
                        <a:t>Target </a:t>
                      </a:r>
                    </a:p>
                  </a:txBody>
                  <a:tcPr/>
                </a:tc>
                <a:extLst>
                  <a:ext uri="{0D108BD9-81ED-4DB2-BD59-A6C34878D82A}">
                    <a16:rowId xmlns:a16="http://schemas.microsoft.com/office/drawing/2014/main" val="10000"/>
                  </a:ext>
                </a:extLst>
              </a:tr>
              <a:tr h="370840">
                <a:tc>
                  <a:txBody>
                    <a:bodyPr/>
                    <a:lstStyle/>
                    <a:p>
                      <a:r>
                        <a:rPr lang="en-GB" sz="1600" dirty="0"/>
                        <a:t>Number of hydrogen</a:t>
                      </a:r>
                      <a:r>
                        <a:rPr lang="en-GB" sz="1600" baseline="0" dirty="0"/>
                        <a:t> vehicles tested</a:t>
                      </a:r>
                      <a:endParaRPr lang="en-GB" sz="1600" dirty="0"/>
                    </a:p>
                  </a:txBody>
                  <a:tcPr/>
                </a:tc>
                <a:tc>
                  <a:txBody>
                    <a:bodyPr/>
                    <a:lstStyle/>
                    <a:p>
                      <a:pPr algn="ctr"/>
                      <a:r>
                        <a:rPr lang="en-GB" sz="1600" dirty="0"/>
                        <a:t>33</a:t>
                      </a:r>
                    </a:p>
                  </a:txBody>
                  <a:tcPr/>
                </a:tc>
                <a:extLst>
                  <a:ext uri="{0D108BD9-81ED-4DB2-BD59-A6C34878D82A}">
                    <a16:rowId xmlns:a16="http://schemas.microsoft.com/office/drawing/2014/main" val="10001"/>
                  </a:ext>
                </a:extLst>
              </a:tr>
              <a:tr h="370840">
                <a:tc>
                  <a:txBody>
                    <a:bodyPr/>
                    <a:lstStyle/>
                    <a:p>
                      <a:r>
                        <a:rPr lang="en-GB" sz="1600" dirty="0"/>
                        <a:t>Green hydrogen from wind and solar</a:t>
                      </a:r>
                    </a:p>
                  </a:txBody>
                  <a:tcPr/>
                </a:tc>
                <a:tc>
                  <a:txBody>
                    <a:bodyPr/>
                    <a:lstStyle/>
                    <a:p>
                      <a:pPr algn="ctr"/>
                      <a:r>
                        <a:rPr lang="en-GB" sz="1600" dirty="0"/>
                        <a:t>2</a:t>
                      </a:r>
                    </a:p>
                  </a:txBody>
                  <a:tcPr/>
                </a:tc>
                <a:extLst>
                  <a:ext uri="{0D108BD9-81ED-4DB2-BD59-A6C34878D82A}">
                    <a16:rowId xmlns:a16="http://schemas.microsoft.com/office/drawing/2014/main" val="10002"/>
                  </a:ext>
                </a:extLst>
              </a:tr>
              <a:tr h="370840">
                <a:tc>
                  <a:txBody>
                    <a:bodyPr/>
                    <a:lstStyle/>
                    <a:p>
                      <a:r>
                        <a:rPr lang="en-GB" sz="1600" dirty="0"/>
                        <a:t>Number</a:t>
                      </a:r>
                      <a:r>
                        <a:rPr lang="en-GB" sz="1600" baseline="0" dirty="0"/>
                        <a:t> of people trained in hydrogen</a:t>
                      </a:r>
                      <a:endParaRPr lang="en-GB" sz="1600" dirty="0"/>
                    </a:p>
                  </a:txBody>
                  <a:tcPr/>
                </a:tc>
                <a:tc>
                  <a:txBody>
                    <a:bodyPr/>
                    <a:lstStyle/>
                    <a:p>
                      <a:pPr algn="ctr"/>
                      <a:r>
                        <a:rPr lang="en-GB" sz="1600" dirty="0"/>
                        <a:t>80</a:t>
                      </a:r>
                    </a:p>
                  </a:txBody>
                  <a:tcPr/>
                </a:tc>
                <a:extLst>
                  <a:ext uri="{0D108BD9-81ED-4DB2-BD59-A6C34878D82A}">
                    <a16:rowId xmlns:a16="http://schemas.microsoft.com/office/drawing/2014/main" val="10003"/>
                  </a:ext>
                </a:extLst>
              </a:tr>
              <a:tr h="370840">
                <a:tc>
                  <a:txBody>
                    <a:bodyPr/>
                    <a:lstStyle/>
                    <a:p>
                      <a:r>
                        <a:rPr lang="en-GB" sz="1600" dirty="0"/>
                        <a:t>Number of businesses entering the supply chain</a:t>
                      </a:r>
                    </a:p>
                  </a:txBody>
                  <a:tcPr/>
                </a:tc>
                <a:tc>
                  <a:txBody>
                    <a:bodyPr/>
                    <a:lstStyle/>
                    <a:p>
                      <a:pPr algn="ctr"/>
                      <a:r>
                        <a:rPr lang="en-GB" sz="1600" dirty="0"/>
                        <a:t>25</a:t>
                      </a:r>
                    </a:p>
                  </a:txBody>
                  <a:tcPr/>
                </a:tc>
                <a:extLst>
                  <a:ext uri="{0D108BD9-81ED-4DB2-BD59-A6C34878D82A}">
                    <a16:rowId xmlns:a16="http://schemas.microsoft.com/office/drawing/2014/main" val="10004"/>
                  </a:ext>
                </a:extLst>
              </a:tr>
              <a:tr h="370840">
                <a:tc>
                  <a:txBody>
                    <a:bodyPr/>
                    <a:lstStyle/>
                    <a:p>
                      <a:r>
                        <a:rPr lang="en-GB" sz="1600" dirty="0"/>
                        <a:t>Report</a:t>
                      </a:r>
                      <a:r>
                        <a:rPr lang="en-GB" sz="1600" baseline="0" dirty="0"/>
                        <a:t> of hydrogen transport rules and standards</a:t>
                      </a:r>
                      <a:endParaRPr lang="en-GB" sz="1600" dirty="0"/>
                    </a:p>
                  </a:txBody>
                  <a:tcPr/>
                </a:tc>
                <a:tc>
                  <a:txBody>
                    <a:bodyPr/>
                    <a:lstStyle/>
                    <a:p>
                      <a:pPr algn="ctr"/>
                      <a:r>
                        <a:rPr lang="en-GB" sz="1600" dirty="0"/>
                        <a:t>1</a:t>
                      </a:r>
                    </a:p>
                  </a:txBody>
                  <a:tcPr/>
                </a:tc>
                <a:extLst>
                  <a:ext uri="{0D108BD9-81ED-4DB2-BD59-A6C34878D82A}">
                    <a16:rowId xmlns:a16="http://schemas.microsoft.com/office/drawing/2014/main" val="10005"/>
                  </a:ext>
                </a:extLst>
              </a:tr>
              <a:tr h="370840">
                <a:tc>
                  <a:txBody>
                    <a:bodyPr/>
                    <a:lstStyle/>
                    <a:p>
                      <a:r>
                        <a:rPr lang="en-GB" sz="1600" dirty="0"/>
                        <a:t>Report on business</a:t>
                      </a:r>
                      <a:r>
                        <a:rPr lang="en-GB" sz="1600" baseline="0" dirty="0"/>
                        <a:t> case and economic modelling of green hydrogen</a:t>
                      </a:r>
                      <a:endParaRPr lang="en-GB" sz="1600" dirty="0"/>
                    </a:p>
                  </a:txBody>
                  <a:tcPr/>
                </a:tc>
                <a:tc>
                  <a:txBody>
                    <a:bodyPr/>
                    <a:lstStyle/>
                    <a:p>
                      <a:pPr algn="ctr"/>
                      <a:r>
                        <a:rPr lang="en-GB" sz="1600" dirty="0"/>
                        <a:t>1</a:t>
                      </a:r>
                    </a:p>
                  </a:txBody>
                  <a:tcPr/>
                </a:tc>
                <a:extLst>
                  <a:ext uri="{0D108BD9-81ED-4DB2-BD59-A6C34878D82A}">
                    <a16:rowId xmlns:a16="http://schemas.microsoft.com/office/drawing/2014/main" val="10006"/>
                  </a:ext>
                </a:extLst>
              </a:tr>
              <a:tr h="370840">
                <a:tc>
                  <a:txBody>
                    <a:bodyPr/>
                    <a:lstStyle/>
                    <a:p>
                      <a:r>
                        <a:rPr lang="en-GB" sz="1600" dirty="0"/>
                        <a:t>Report</a:t>
                      </a:r>
                      <a:r>
                        <a:rPr lang="en-GB" sz="1600" baseline="0" dirty="0"/>
                        <a:t> on distribution of hydrogen in isolated regions</a:t>
                      </a:r>
                      <a:endParaRPr lang="en-GB" sz="1600" dirty="0"/>
                    </a:p>
                  </a:txBody>
                  <a:tcPr/>
                </a:tc>
                <a:tc>
                  <a:txBody>
                    <a:bodyPr/>
                    <a:lstStyle/>
                    <a:p>
                      <a:pPr algn="ctr"/>
                      <a:r>
                        <a:rPr lang="en-GB" sz="1600" dirty="0"/>
                        <a:t>1</a:t>
                      </a:r>
                    </a:p>
                  </a:txBody>
                  <a:tcPr/>
                </a:tc>
                <a:extLst>
                  <a:ext uri="{0D108BD9-81ED-4DB2-BD59-A6C34878D82A}">
                    <a16:rowId xmlns:a16="http://schemas.microsoft.com/office/drawing/2014/main" val="10007"/>
                  </a:ext>
                </a:extLst>
              </a:tr>
              <a:tr h="370840">
                <a:tc>
                  <a:txBody>
                    <a:bodyPr/>
                    <a:lstStyle/>
                    <a:p>
                      <a:r>
                        <a:rPr lang="en-GB" sz="1600" dirty="0"/>
                        <a:t>Report on supply chain mapping </a:t>
                      </a:r>
                    </a:p>
                  </a:txBody>
                  <a:tcPr/>
                </a:tc>
                <a:tc>
                  <a:txBody>
                    <a:bodyPr/>
                    <a:lstStyle/>
                    <a:p>
                      <a:pPr algn="ctr"/>
                      <a:r>
                        <a:rPr lang="en-GB" sz="1600" dirty="0"/>
                        <a:t>2</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320769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47688" y="434019"/>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GB" sz="4000" kern="0" dirty="0"/>
          </a:p>
        </p:txBody>
      </p:sp>
      <p:sp>
        <p:nvSpPr>
          <p:cNvPr id="6" name="Content Placeholder 5"/>
          <p:cNvSpPr>
            <a:spLocks noGrp="1"/>
          </p:cNvSpPr>
          <p:nvPr>
            <p:ph idx="1"/>
          </p:nvPr>
        </p:nvSpPr>
        <p:spPr>
          <a:xfrm>
            <a:off x="457200" y="1306286"/>
            <a:ext cx="8229600" cy="4819877"/>
          </a:xfrm>
        </p:spPr>
        <p:txBody>
          <a:bodyPr>
            <a:normAutofit/>
          </a:bodyPr>
          <a:lstStyle/>
          <a:p>
            <a:pPr marL="0" indent="0" algn="ctr">
              <a:buNone/>
            </a:pPr>
            <a:r>
              <a:rPr lang="en-GB" b="1" dirty="0">
                <a:solidFill>
                  <a:schemeClr val="tx1">
                    <a:lumMod val="65000"/>
                    <a:lumOff val="35000"/>
                  </a:schemeClr>
                </a:solidFill>
              </a:rPr>
              <a:t>Outputs</a:t>
            </a:r>
          </a:p>
          <a:p>
            <a:pPr marL="0" indent="0">
              <a:buNone/>
            </a:pPr>
            <a:endParaRPr lang="en-GB" sz="1800" b="1" dirty="0">
              <a:solidFill>
                <a:schemeClr val="tx1">
                  <a:lumMod val="65000"/>
                  <a:lumOff val="35000"/>
                </a:schemeClr>
              </a:solidFill>
            </a:endParaRPr>
          </a:p>
          <a:p>
            <a:pPr marL="0" indent="0">
              <a:buNone/>
            </a:pPr>
            <a:endParaRPr lang="en-GB" sz="1800" dirty="0">
              <a:solidFill>
                <a:schemeClr val="tx1">
                  <a:lumMod val="65000"/>
                  <a:lumOff val="35000"/>
                </a:schemeClr>
              </a:solidFill>
            </a:endParaRPr>
          </a:p>
          <a:p>
            <a:endParaRPr lang="en-GB" sz="1900" dirty="0">
              <a:solidFill>
                <a:schemeClr val="tx1">
                  <a:lumMod val="65000"/>
                  <a:lumOff val="35000"/>
                </a:schemeClr>
              </a:solidFill>
            </a:endParaRPr>
          </a:p>
          <a:p>
            <a:endParaRPr lang="en-GB" sz="1900" dirty="0">
              <a:solidFill>
                <a:schemeClr val="tx1">
                  <a:lumMod val="65000"/>
                  <a:lumOff val="35000"/>
                </a:schemeClr>
              </a:solidFill>
            </a:endParaRPr>
          </a:p>
          <a:p>
            <a:endParaRPr lang="en-GB" sz="2600" dirty="0">
              <a:solidFill>
                <a:schemeClr val="tx1">
                  <a:lumMod val="65000"/>
                  <a:lumOff val="35000"/>
                </a:schemeClr>
              </a:solidFill>
            </a:endParaRPr>
          </a:p>
          <a:p>
            <a:endParaRPr lang="en-GB" sz="2600" dirty="0">
              <a:solidFill>
                <a:schemeClr val="tx1">
                  <a:lumMod val="65000"/>
                  <a:lumOff val="35000"/>
                </a:schemeClr>
              </a:solidFill>
            </a:endParaRPr>
          </a:p>
          <a:p>
            <a:pPr marL="0" indent="0">
              <a:buNone/>
            </a:pPr>
            <a:endParaRPr lang="en-GB" sz="2400" dirty="0">
              <a:solidFill>
                <a:schemeClr val="tx1">
                  <a:lumMod val="65000"/>
                  <a:lumOff val="35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81450439"/>
              </p:ext>
            </p:extLst>
          </p:nvPr>
        </p:nvGraphicFramePr>
        <p:xfrm>
          <a:off x="755576" y="1988840"/>
          <a:ext cx="7632848" cy="3058160"/>
        </p:xfrm>
        <a:graphic>
          <a:graphicData uri="http://schemas.openxmlformats.org/drawingml/2006/table">
            <a:tbl>
              <a:tblPr firstRow="1" bandRow="1">
                <a:tableStyleId>{5C22544A-7EE6-4342-B048-85BDC9FD1C3A}</a:tableStyleId>
              </a:tblPr>
              <a:tblGrid>
                <a:gridCol w="6048672">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tblGrid>
              <a:tr h="370840">
                <a:tc>
                  <a:txBody>
                    <a:bodyPr/>
                    <a:lstStyle/>
                    <a:p>
                      <a:r>
                        <a:rPr lang="en-GB" sz="1600" dirty="0"/>
                        <a:t>Indicator</a:t>
                      </a:r>
                    </a:p>
                  </a:txBody>
                  <a:tcPr/>
                </a:tc>
                <a:tc>
                  <a:txBody>
                    <a:bodyPr/>
                    <a:lstStyle/>
                    <a:p>
                      <a:pPr algn="ctr"/>
                      <a:r>
                        <a:rPr lang="en-GB" sz="1600" dirty="0"/>
                        <a:t>Target </a:t>
                      </a:r>
                    </a:p>
                  </a:txBody>
                  <a:tcPr/>
                </a:tc>
                <a:extLst>
                  <a:ext uri="{0D108BD9-81ED-4DB2-BD59-A6C34878D82A}">
                    <a16:rowId xmlns:a16="http://schemas.microsoft.com/office/drawing/2014/main" val="10000"/>
                  </a:ext>
                </a:extLst>
              </a:tr>
              <a:tr h="370840">
                <a:tc>
                  <a:txBody>
                    <a:bodyPr/>
                    <a:lstStyle/>
                    <a:p>
                      <a:r>
                        <a:rPr lang="en-GB" sz="1600" dirty="0"/>
                        <a:t>Number of new and/</a:t>
                      </a:r>
                      <a:r>
                        <a:rPr lang="en-GB" sz="1600" baseline="0" dirty="0"/>
                        <a:t> or improved green transport solutions adopted</a:t>
                      </a:r>
                      <a:endParaRPr lang="en-GB" sz="1600" dirty="0"/>
                    </a:p>
                  </a:txBody>
                  <a:tcPr/>
                </a:tc>
                <a:tc>
                  <a:txBody>
                    <a:bodyPr/>
                    <a:lstStyle/>
                    <a:p>
                      <a:pPr algn="ctr"/>
                      <a:r>
                        <a:rPr lang="en-GB" sz="1600" dirty="0"/>
                        <a:t>6</a:t>
                      </a:r>
                    </a:p>
                  </a:txBody>
                  <a:tcPr/>
                </a:tc>
                <a:extLst>
                  <a:ext uri="{0D108BD9-81ED-4DB2-BD59-A6C34878D82A}">
                    <a16:rowId xmlns:a16="http://schemas.microsoft.com/office/drawing/2014/main" val="10001"/>
                  </a:ext>
                </a:extLst>
              </a:tr>
              <a:tr h="370840">
                <a:tc>
                  <a:txBody>
                    <a:bodyPr/>
                    <a:lstStyle/>
                    <a:p>
                      <a:r>
                        <a:rPr lang="en-GB" sz="1600" dirty="0"/>
                        <a:t>Number</a:t>
                      </a:r>
                      <a:r>
                        <a:rPr lang="en-GB" sz="1600" baseline="0" dirty="0"/>
                        <a:t> of enterprises participating in cross-border, transnational or interregional research projects</a:t>
                      </a:r>
                      <a:endParaRPr lang="en-GB" sz="1600" dirty="0"/>
                    </a:p>
                  </a:txBody>
                  <a:tcPr/>
                </a:tc>
                <a:tc>
                  <a:txBody>
                    <a:bodyPr/>
                    <a:lstStyle/>
                    <a:p>
                      <a:pPr algn="ctr"/>
                      <a:r>
                        <a:rPr lang="en-GB" sz="1600" dirty="0"/>
                        <a:t>25</a:t>
                      </a:r>
                    </a:p>
                  </a:txBody>
                  <a:tcPr/>
                </a:tc>
                <a:extLst>
                  <a:ext uri="{0D108BD9-81ED-4DB2-BD59-A6C34878D82A}">
                    <a16:rowId xmlns:a16="http://schemas.microsoft.com/office/drawing/2014/main" val="10002"/>
                  </a:ext>
                </a:extLst>
              </a:tr>
              <a:tr h="370840">
                <a:tc>
                  <a:txBody>
                    <a:bodyPr/>
                    <a:lstStyle/>
                    <a:p>
                      <a:r>
                        <a:rPr lang="en-GB" sz="1600" dirty="0"/>
                        <a:t>Number</a:t>
                      </a:r>
                      <a:r>
                        <a:rPr lang="en-GB" sz="1600" baseline="0" dirty="0"/>
                        <a:t> of research institutions participating in cross-border, transnational or interregional research projects</a:t>
                      </a:r>
                      <a:endParaRPr lang="en-GB" sz="1600" dirty="0"/>
                    </a:p>
                  </a:txBody>
                  <a:tcPr/>
                </a:tc>
                <a:tc>
                  <a:txBody>
                    <a:bodyPr/>
                    <a:lstStyle/>
                    <a:p>
                      <a:pPr algn="ctr"/>
                      <a:r>
                        <a:rPr lang="en-GB" sz="1600" dirty="0"/>
                        <a:t>10</a:t>
                      </a:r>
                    </a:p>
                  </a:txBody>
                  <a:tcPr/>
                </a:tc>
                <a:extLst>
                  <a:ext uri="{0D108BD9-81ED-4DB2-BD59-A6C34878D82A}">
                    <a16:rowId xmlns:a16="http://schemas.microsoft.com/office/drawing/2014/main" val="10003"/>
                  </a:ext>
                </a:extLst>
              </a:tr>
              <a:tr h="370840">
                <a:tc>
                  <a:txBody>
                    <a:bodyPr/>
                    <a:lstStyle/>
                    <a:p>
                      <a:r>
                        <a:rPr lang="en-GB" sz="1600" dirty="0"/>
                        <a:t>Number</a:t>
                      </a:r>
                      <a:r>
                        <a:rPr lang="en-GB" sz="1600" baseline="0" dirty="0"/>
                        <a:t> of organisations/ enterprises adopting new solutions by project end</a:t>
                      </a:r>
                      <a:endParaRPr lang="en-GB" sz="1600" dirty="0"/>
                    </a:p>
                  </a:txBody>
                  <a:tcPr/>
                </a:tc>
                <a:tc>
                  <a:txBody>
                    <a:bodyPr/>
                    <a:lstStyle/>
                    <a:p>
                      <a:pPr algn="ctr"/>
                      <a:r>
                        <a:rPr lang="en-GB" sz="1600" dirty="0"/>
                        <a:t>50</a:t>
                      </a:r>
                    </a:p>
                  </a:txBody>
                  <a:tcPr/>
                </a:tc>
                <a:extLst>
                  <a:ext uri="{0D108BD9-81ED-4DB2-BD59-A6C34878D82A}">
                    <a16:rowId xmlns:a16="http://schemas.microsoft.com/office/drawing/2014/main" val="10004"/>
                  </a:ext>
                </a:extLst>
              </a:tr>
              <a:tr h="370840">
                <a:tc>
                  <a:txBody>
                    <a:bodyPr/>
                    <a:lstStyle/>
                    <a:p>
                      <a:r>
                        <a:rPr lang="en-GB" sz="1600" dirty="0"/>
                        <a:t>Number of organisations/ enterprises informed about new solutions by project</a:t>
                      </a:r>
                      <a:r>
                        <a:rPr lang="en-GB" sz="1600" baseline="0" dirty="0"/>
                        <a:t> end</a:t>
                      </a:r>
                      <a:endParaRPr lang="en-GB" sz="1600" dirty="0"/>
                    </a:p>
                  </a:txBody>
                  <a:tcPr/>
                </a:tc>
                <a:tc>
                  <a:txBody>
                    <a:bodyPr/>
                    <a:lstStyle/>
                    <a:p>
                      <a:pPr algn="ctr"/>
                      <a:r>
                        <a:rPr lang="en-GB" sz="1600" dirty="0"/>
                        <a:t>150</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255383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1493</TotalTime>
  <Words>1542</Words>
  <Application>Microsoft Office PowerPoint</Application>
  <PresentationFormat>On-screen Show (4:3)</PresentationFormat>
  <Paragraphs>318</Paragraphs>
  <Slides>31</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ＭＳ Ｐゴシック</vt:lpstr>
      <vt:lpstr>Arial</vt:lpstr>
      <vt:lpstr>Calibri</vt:lpstr>
      <vt:lpstr>Wingdings</vt:lpstr>
      <vt:lpstr>Office Theme</vt:lpstr>
      <vt:lpstr>HyTrEc2  Hydrogen Transport Economy for the  North Sea Region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Vision and Objectives</vt:lpstr>
      <vt:lpstr>PowerPoint Presentation</vt:lpstr>
      <vt:lpstr>Deliverables</vt:lpstr>
      <vt:lpstr>PowerPoint Presentation</vt:lpstr>
      <vt:lpstr>About HyER</vt:lpstr>
      <vt:lpstr>PowerPoint Presentation</vt:lpstr>
      <vt:lpstr>PowerPoint Presentation</vt:lpstr>
      <vt:lpstr>PowerPoint Presentation</vt:lpstr>
    </vt:vector>
  </TitlesOfParts>
  <Company>Aberdeen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Stevenson</dc:creator>
  <cp:lastModifiedBy>Louise Napier</cp:lastModifiedBy>
  <cp:revision>125</cp:revision>
  <cp:lastPrinted>2018-06-11T17:08:30Z</cp:lastPrinted>
  <dcterms:created xsi:type="dcterms:W3CDTF">2017-08-29T14:02:53Z</dcterms:created>
  <dcterms:modified xsi:type="dcterms:W3CDTF">2018-06-13T06:38:13Z</dcterms:modified>
</cp:coreProperties>
</file>