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69" r:id="rId12"/>
    <p:sldId id="275" r:id="rId13"/>
    <p:sldId id="267" r:id="rId14"/>
    <p:sldId id="280" r:id="rId15"/>
    <p:sldId id="281" r:id="rId16"/>
    <p:sldId id="278" r:id="rId17"/>
    <p:sldId id="279" r:id="rId18"/>
    <p:sldId id="276" r:id="rId19"/>
    <p:sldId id="277" r:id="rId20"/>
    <p:sldId id="272" r:id="rId21"/>
    <p:sldId id="273" r:id="rId22"/>
    <p:sldId id="274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Stevenson" initials="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5T14:44:47.747" idx="1">
    <p:pos x="1608" y="2146"/>
    <p:text>€ at the beginning of the costs?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05T14:49:25.474" idx="2">
    <p:pos x="2397" y="418"/>
    <p:text>Would just one of these columns be sufficient? They are very similar.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CA301-8548-4FA5-9343-4D225FCD2F2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9DC3-3B8F-4AE8-AA6B-B14840D87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2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8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3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7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94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9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5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4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9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915C-43DA-4657-BEBB-31E90E39DE26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web/products-datasets/-/tsdcc34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HyTrEc2 </a:t>
            </a:r>
            <a:b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drogen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ansport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onomy for the </a:t>
            </a: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 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 Region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186" y="3645024"/>
            <a:ext cx="6400800" cy="1752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645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project will establish a transnational network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will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accessibility to hydrogen powered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vehicles and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fuel across the North Sea Region as an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 energy sector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range of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technologies such as fuel cell,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range extenders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dual fuel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vehicles.</a:t>
            </a:r>
          </a:p>
          <a:p>
            <a:endParaRPr lang="en-GB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Investigate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ways to improve production,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storage and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 of green hydrogen including use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solar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wind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power.</a:t>
            </a:r>
          </a:p>
        </p:txBody>
      </p:sp>
    </p:spTree>
    <p:extLst>
      <p:ext uri="{BB962C8B-B14F-4D97-AF65-F5344CB8AC3E}">
        <p14:creationId xmlns:p14="http://schemas.microsoft.com/office/powerpoint/2010/main" val="36287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supply chain for green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 transport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identify the training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 and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organisations that would benefit from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as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well as identifying common rules and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standards for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use of hydrogen in the transport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sector.</a:t>
            </a:r>
          </a:p>
          <a:p>
            <a:endParaRPr lang="en-GB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Trialling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can be used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transnationally to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 the location of fuelling stations, their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availability and safety standards etc.</a:t>
            </a:r>
          </a:p>
        </p:txBody>
      </p:sp>
    </p:spTree>
    <p:extLst>
      <p:ext uri="{BB962C8B-B14F-4D97-AF65-F5344CB8AC3E}">
        <p14:creationId xmlns:p14="http://schemas.microsoft.com/office/powerpoint/2010/main" val="20392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Deliverables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1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Deliverables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73102"/>
              </p:ext>
            </p:extLst>
          </p:nvPr>
        </p:nvGraphicFramePr>
        <p:xfrm>
          <a:off x="755576" y="1988840"/>
          <a:ext cx="763284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Deliverable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Target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 of hydrogen</a:t>
                      </a:r>
                      <a:r>
                        <a:rPr lang="en-GB" sz="1600" baseline="0" dirty="0" smtClean="0"/>
                        <a:t> vehicles tested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33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Green hydrogen from wind and solar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</a:t>
                      </a:r>
                      <a:r>
                        <a:rPr lang="en-GB" sz="1600" baseline="0" dirty="0" smtClean="0"/>
                        <a:t> of people trained in hydrogen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 of businesses entering the supply chain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25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Report</a:t>
                      </a:r>
                      <a:r>
                        <a:rPr lang="en-GB" sz="1600" baseline="0" dirty="0" smtClean="0"/>
                        <a:t> of hydrogen transport rules and standards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Report on business</a:t>
                      </a:r>
                      <a:r>
                        <a:rPr lang="en-GB" sz="1600" baseline="0" dirty="0" smtClean="0"/>
                        <a:t> case and economic modelling of green hydrogen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Report</a:t>
                      </a:r>
                      <a:r>
                        <a:rPr lang="en-GB" sz="1600" baseline="0" dirty="0" smtClean="0"/>
                        <a:t> on distribution of hydrogen in isolated regions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Report on supply chain mapping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Outputs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Outputs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0439"/>
              </p:ext>
            </p:extLst>
          </p:nvPr>
        </p:nvGraphicFramePr>
        <p:xfrm>
          <a:off x="755576" y="1988840"/>
          <a:ext cx="7632848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Indicator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Target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 of new and/</a:t>
                      </a:r>
                      <a:r>
                        <a:rPr lang="en-GB" sz="1600" baseline="0" dirty="0" smtClean="0"/>
                        <a:t> or improved green transport solutions adopted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</a:t>
                      </a:r>
                      <a:r>
                        <a:rPr lang="en-GB" sz="1600" baseline="0" dirty="0" smtClean="0"/>
                        <a:t> of enterprises participating in cross-border, transnational or interregional research projects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25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</a:t>
                      </a:r>
                      <a:r>
                        <a:rPr lang="en-GB" sz="1600" baseline="0" dirty="0" smtClean="0"/>
                        <a:t> of research institutions participating in cross-border, transnational or interregional research projects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</a:t>
                      </a:r>
                      <a:r>
                        <a:rPr lang="en-GB" sz="1600" baseline="0" dirty="0" smtClean="0"/>
                        <a:t> of organisations/ enterprises adopting new solutions by project end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50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 of organisations/ enterprises informed about new solutions by project</a:t>
                      </a:r>
                      <a:r>
                        <a:rPr lang="en-GB" sz="1600" baseline="0" dirty="0" smtClean="0"/>
                        <a:t> end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150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5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4898"/>
              </p:ext>
            </p:extLst>
          </p:nvPr>
        </p:nvGraphicFramePr>
        <p:xfrm>
          <a:off x="683568" y="2204864"/>
          <a:ext cx="7776864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Indicator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Definition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25% reduction in the cost of hydrogen vans, large trucks and other</a:t>
                      </a:r>
                      <a:r>
                        <a:rPr lang="en-GB" sz="1600" baseline="0" dirty="0" smtClean="0"/>
                        <a:t> tested vehicles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Reduction</a:t>
                      </a:r>
                      <a:r>
                        <a:rPr lang="en-GB" sz="1600" baseline="0" dirty="0" smtClean="0"/>
                        <a:t> in the cost of hydrogen vans, large trucks and other tested vehicles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18 public sector organisations and transport operators investing</a:t>
                      </a:r>
                      <a:r>
                        <a:rPr lang="en-GB" sz="1600" baseline="0" dirty="0" smtClean="0"/>
                        <a:t> in hydrogen vans and other tested vehicles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Additional organisations</a:t>
                      </a:r>
                      <a:r>
                        <a:rPr lang="en-GB" sz="1600" baseline="0" dirty="0" smtClean="0"/>
                        <a:t> purchasing/ testing hydrogen vehicles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18 kg/per vehicle</a:t>
                      </a:r>
                      <a:r>
                        <a:rPr lang="en-GB" sz="1600" baseline="0" dirty="0" smtClean="0"/>
                        <a:t> per month reduction in CO2 from tested vehicles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Hydrogen</a:t>
                      </a:r>
                      <a:r>
                        <a:rPr lang="en-GB" sz="1600" baseline="0" dirty="0" smtClean="0"/>
                        <a:t> vehicles to have a target of 18kg/ month less than equivalent diesel model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Partner Activities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Partner Activities</a:t>
            </a:r>
          </a:p>
          <a:p>
            <a:pPr marL="0" indent="0">
              <a:buNone/>
            </a:pPr>
            <a:endParaRPr lang="en-GB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Aberdeen City Council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demonstration of retrofit fuel cell, range extenders and dual fuel vans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deployment of refuse collection lorry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of green hydrogen using wind turbines and electrolyser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 Chain Development and Training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 chain mapping report and study for the NSR 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Aberdeenshire Council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demonstration of retrofit fuel cell, range extenders and dual fuel vans</a:t>
            </a: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4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50299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1411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Partner Activities</a:t>
            </a:r>
          </a:p>
          <a:p>
            <a:pPr marL="0" indent="0">
              <a:buNone/>
            </a:pPr>
            <a:endParaRPr lang="en-GB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CENEX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 and analysing the operational efficiency of a wide range of hydrogen vehicles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of hydrogen transport rules and standards in the NSR </a:t>
            </a:r>
          </a:p>
          <a:p>
            <a:pPr marL="0" indent="0">
              <a:buNone/>
            </a:pPr>
            <a:endParaRPr lang="en-GB" sz="1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Provincie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Drenthe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 Transport Living Lab at Groningen Airport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demonstration of retrofit fuel cell, range extenders and dual fuel vehicles</a:t>
            </a:r>
          </a:p>
          <a:p>
            <a:pPr lvl="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deployment of large truck for Living Lab</a:t>
            </a:r>
          </a:p>
          <a:p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Supply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Chain Development and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</a:p>
          <a:p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case development of a power to gas facility storing excess solar energy as hydrogen</a:t>
            </a:r>
          </a:p>
          <a:p>
            <a:pPr lvl="0"/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98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Partner Activities</a:t>
            </a:r>
          </a:p>
          <a:p>
            <a:pPr marL="0" indent="0">
              <a:buNone/>
            </a:pPr>
            <a:endParaRPr lang="en-GB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Europaisches </a:t>
            </a:r>
            <a:r>
              <a:rPr lang="en-GB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Institut</a:t>
            </a:r>
            <a:r>
              <a:rPr lang="en-GB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fur Innovation</a:t>
            </a:r>
          </a:p>
          <a:p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mobile phone app for location of hydrogen refuelling stations and communication platform</a:t>
            </a:r>
          </a:p>
          <a:p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demonstration of retrofit fuel cell, range extenders and dual fuel vehicles</a:t>
            </a:r>
          </a:p>
          <a:p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Carbon Hydrogen Production, Storage and Distribution</a:t>
            </a:r>
          </a:p>
          <a:p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 Chain Development and Training</a:t>
            </a:r>
          </a:p>
          <a:p>
            <a:pPr marL="0" indent="0">
              <a:buNone/>
            </a:pPr>
            <a:endParaRPr lang="en-GB" sz="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Gemeente</a:t>
            </a:r>
            <a:r>
              <a:rPr lang="en-GB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Groningen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demonstration of retrofit fuel cell, range extenders and dual fuel cars and vans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deployment of large trucks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Carbon Hydrogen Production, Storage and Distribution and use of solar energy to power a Hydrogen Refuelling Station </a:t>
            </a:r>
            <a:endParaRPr lang="en-GB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198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Partner Activities</a:t>
            </a:r>
          </a:p>
          <a:p>
            <a:pPr marL="0" indent="0">
              <a:buNone/>
            </a:pPr>
            <a:endParaRPr lang="en-GB" sz="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 </a:t>
            </a:r>
            <a:r>
              <a:rPr lang="en-GB" sz="1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Sveriges</a:t>
            </a:r>
            <a:r>
              <a:rPr lang="en-GB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RISE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large hydrogen fork lift truck simulation 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 of hydrogen transport rules and standards in the NSR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case and economic modelling for green hydrogen production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on the distribution of hydrogen in isolated regions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 Chain Development and Training</a:t>
            </a:r>
          </a:p>
          <a:p>
            <a:pPr marL="0" indent="0">
              <a:buNone/>
            </a:pPr>
            <a:endParaRPr lang="en-GB" sz="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Hogskolen</a:t>
            </a:r>
            <a:r>
              <a:rPr lang="en-GB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GB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Narvick</a:t>
            </a:r>
            <a:r>
              <a:rPr lang="en-GB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en-GB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UiT</a:t>
            </a:r>
            <a:endParaRPr lang="en-GB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Fleet demonstration of retrofit fuel cell, range extenders and dual fuel vans, forklift and cars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Refuelling Station</a:t>
            </a: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Supply Chain Development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Training</a:t>
            </a:r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Training Modules</a:t>
            </a:r>
          </a:p>
          <a:p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sz="2400" b="1" kern="0" dirty="0" smtClean="0">
                <a:solidFill>
                  <a:srgbClr val="5F5F5F"/>
                </a:solidFill>
              </a:rPr>
              <a:t>For more information:</a:t>
            </a:r>
          </a:p>
          <a:p>
            <a:pPr marL="0" indent="0" algn="ctr">
              <a:buNone/>
              <a:defRPr/>
            </a:pPr>
            <a:r>
              <a:rPr lang="en-GB" sz="2400" u="sng" kern="0" dirty="0" smtClean="0">
                <a:solidFill>
                  <a:srgbClr val="6EA92D"/>
                </a:solidFill>
              </a:rPr>
              <a:t>northsearegion.eu/hytrec2</a:t>
            </a:r>
            <a:endParaRPr lang="en-GB" sz="2400" b="1" kern="0" dirty="0" smtClean="0">
              <a:solidFill>
                <a:srgbClr val="5F5F5F"/>
              </a:solidFill>
            </a:endParaRPr>
          </a:p>
          <a:p>
            <a:pPr marL="0" indent="0" algn="ctr">
              <a:buNone/>
              <a:defRPr/>
            </a:pPr>
            <a:endParaRPr lang="en-GB" sz="2400" b="1" kern="0" dirty="0" smtClean="0">
              <a:solidFill>
                <a:srgbClr val="5F5F5F"/>
              </a:solidFill>
            </a:endParaRPr>
          </a:p>
          <a:p>
            <a:pPr marL="0" indent="0" algn="ctr">
              <a:buNone/>
              <a:defRPr/>
            </a:pPr>
            <a:endParaRPr lang="en-GB" sz="2400" b="1" kern="0" dirty="0">
              <a:solidFill>
                <a:srgbClr val="5F5F5F"/>
              </a:solidFill>
            </a:endParaRPr>
          </a:p>
          <a:p>
            <a:pPr marL="0" indent="0" algn="ctr">
              <a:buNone/>
              <a:defRPr/>
            </a:pPr>
            <a:r>
              <a:rPr lang="en-GB" sz="2400" b="1" kern="0" dirty="0" smtClean="0">
                <a:solidFill>
                  <a:srgbClr val="5F5F5F"/>
                </a:solidFill>
              </a:rPr>
              <a:t>Project </a:t>
            </a:r>
            <a:r>
              <a:rPr lang="en-GB" sz="2400" b="1" kern="0" dirty="0">
                <a:solidFill>
                  <a:srgbClr val="5F5F5F"/>
                </a:solidFill>
              </a:rPr>
              <a:t>Manager</a:t>
            </a:r>
          </a:p>
          <a:p>
            <a:pPr marL="0" indent="0" algn="ctr">
              <a:buNone/>
              <a:defRPr/>
            </a:pPr>
            <a:r>
              <a:rPr lang="en-GB" sz="2400" kern="0" dirty="0" smtClean="0">
                <a:solidFill>
                  <a:srgbClr val="5F5F5F"/>
                </a:solidFill>
              </a:rPr>
              <a:t>Louise </a:t>
            </a:r>
            <a:r>
              <a:rPr lang="en-GB" sz="2400" kern="0" dirty="0">
                <a:solidFill>
                  <a:srgbClr val="5F5F5F"/>
                </a:solidFill>
              </a:rPr>
              <a:t>Napier</a:t>
            </a:r>
          </a:p>
          <a:p>
            <a:pPr marL="0" indent="0" algn="ctr">
              <a:buNone/>
              <a:defRPr/>
            </a:pPr>
            <a:r>
              <a:rPr lang="en-GB" sz="2400" u="sng" kern="0" dirty="0" smtClean="0">
                <a:solidFill>
                  <a:srgbClr val="6EA92D"/>
                </a:solidFill>
              </a:rPr>
              <a:t>lnapier@aberdeencity.gov.uk</a:t>
            </a:r>
          </a:p>
          <a:p>
            <a:pPr marL="0" indent="0" algn="ctr">
              <a:buNone/>
              <a:defRPr/>
            </a:pPr>
            <a:r>
              <a:rPr lang="en-GB" sz="2400" kern="0" dirty="0" smtClean="0">
                <a:solidFill>
                  <a:srgbClr val="5F5F5F"/>
                </a:solidFill>
              </a:rPr>
              <a:t>Tel: + </a:t>
            </a:r>
            <a:r>
              <a:rPr lang="en-GB" sz="2400" kern="0" dirty="0">
                <a:solidFill>
                  <a:srgbClr val="5F5F5F"/>
                </a:solidFill>
              </a:rPr>
              <a:t>44 (0)1224 </a:t>
            </a:r>
            <a:r>
              <a:rPr lang="en-GB" sz="2400" kern="0" dirty="0" smtClean="0">
                <a:solidFill>
                  <a:srgbClr val="5F5F5F"/>
                </a:solidFill>
              </a:rPr>
              <a:t>523327</a:t>
            </a:r>
          </a:p>
          <a:p>
            <a:pPr marL="0" indent="0" algn="ctr">
              <a:buNone/>
              <a:defRPr/>
            </a:pPr>
            <a:r>
              <a:rPr lang="en-GB" sz="2400" kern="0" dirty="0" smtClean="0">
                <a:solidFill>
                  <a:srgbClr val="5F5F5F"/>
                </a:solidFill>
              </a:rPr>
              <a:t>Mob: + 44 (0)788 000 2510</a:t>
            </a:r>
            <a:endParaRPr lang="en-GB" sz="2400" kern="0" dirty="0">
              <a:solidFill>
                <a:srgbClr val="5F5F5F"/>
              </a:solidFill>
            </a:endParaRPr>
          </a:p>
          <a:p>
            <a:pPr marL="0" indent="0">
              <a:buNone/>
              <a:defRPr/>
            </a:pPr>
            <a:endParaRPr lang="en-GB" sz="1800" kern="0" dirty="0" smtClean="0"/>
          </a:p>
          <a:p>
            <a:pPr marL="0" indent="0">
              <a:buNone/>
              <a:defRPr/>
            </a:pPr>
            <a:endParaRPr lang="en-GB" sz="2400" kern="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Transport Economy (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HyTrEc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2 project is part of the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Interreg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VB North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 Programme Region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 and is partly funded by the European Regional Development Fund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Falls within programme Priority 4: Promoting green transport and mobility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budget of </a:t>
            </a:r>
            <a:r>
              <a:rPr lang="en-GB" sz="2400" dirty="0" smtClean="0">
                <a:solidFill>
                  <a:srgbClr val="00B050"/>
                </a:solidFill>
              </a:rPr>
              <a:t>5,246,271 of which the € </a:t>
            </a:r>
            <a:r>
              <a:rPr lang="en-GB" sz="2400" dirty="0">
                <a:solidFill>
                  <a:srgbClr val="00B050"/>
                </a:solidFill>
              </a:rPr>
              <a:t>ERDF </a:t>
            </a:r>
            <a:r>
              <a:rPr lang="en-GB" sz="2400" dirty="0" smtClean="0">
                <a:solidFill>
                  <a:srgbClr val="00B050"/>
                </a:solidFill>
              </a:rPr>
              <a:t>Contribution is </a:t>
            </a:r>
            <a:r>
              <a:rPr lang="en-GB" sz="2400" dirty="0">
                <a:solidFill>
                  <a:srgbClr val="00B050"/>
                </a:solidFill>
              </a:rPr>
              <a:t>2,197,940 </a:t>
            </a:r>
            <a:r>
              <a:rPr lang="en-GB" sz="2400" dirty="0" smtClean="0">
                <a:solidFill>
                  <a:srgbClr val="00B050"/>
                </a:solidFill>
              </a:rPr>
              <a:t>€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Five year project from 2016 to 2021.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9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7538"/>
            <a:ext cx="8229600" cy="47486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HyTrEc2</a:t>
            </a:r>
            <a:r>
              <a:rPr lang="en-GB" sz="2400" b="1" kern="0" dirty="0" smtClean="0">
                <a:solidFill>
                  <a:srgbClr val="5F5F5F"/>
                </a:solidFill>
              </a:rPr>
              <a:t> Partners</a:t>
            </a:r>
          </a:p>
          <a:p>
            <a:pPr marL="0" indent="0">
              <a:buNone/>
              <a:defRPr/>
            </a:pPr>
            <a:endParaRPr lang="en-GB" sz="2400" kern="0" dirty="0"/>
          </a:p>
        </p:txBody>
      </p:sp>
      <p:pic>
        <p:nvPicPr>
          <p:cNvPr id="5" name="Content Placeholder 4" descr="http://www.northsearegion.eu/media/1048/nsrp-map-nordregi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07" y="1906254"/>
            <a:ext cx="3280487" cy="374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O:\CHI\Econ\Docs1\PROJECTS TEAM\H2\PROJECTS\HyTrEc 2\LEAD project\PROJECT MANAGEMENT\WP2 Communications\Toolkit\Logos\Partner Logos\Aberdeenshire Council\LOGO 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97" y="4886502"/>
            <a:ext cx="1352550" cy="50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:\CHI\Econ\Docs1\PROJECTS TEAM\H2\PROJECTS\HyTrEc 2\LEAD project\PROJECT MANAGEMENT\WP2 Communications\Toolkit\Logos\Partner Logos\Cenex\Cenex small log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7" y="3761883"/>
            <a:ext cx="638175" cy="64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:\CHI\Econ\Docs1\PROJECTS TEAM\H2\PROJECTS\HyTrEc 2\LEAD project\PROJECT MANAGEMENT\WP2 Communications\Toolkit\Logos\Partner Logos\Drenthe\logo Drenth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18" y="4737206"/>
            <a:ext cx="2335976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O:\CHI\Econ\Docs1\PROJECTS TEAM\H2\PROJECTS\HyTrEc 2\LEAD project\PROJECT MANAGEMENT\WP2 Communications\Toolkit\Logos\Partner Logos\Groningen\Gronigen Standard Logo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26353" r="6156" b="34817"/>
          <a:stretch/>
        </p:blipFill>
        <p:spPr bwMode="auto">
          <a:xfrm>
            <a:off x="6625688" y="3970525"/>
            <a:ext cx="990600" cy="315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O:\CHI\Econ\Docs1\PROJECTS TEAM\H2\PROJECTS\HyTrEc 2\LEAD project\PROJECT MANAGEMENT\WP2 Communications\Toolkit\Logos\Partner Logos\UiT\UiT Logo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50" y="2157570"/>
            <a:ext cx="6000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O:\CHI\Econ\Docs1\PROJECTS TEAM\H2\PROJECTS\HyTrEc 2\LEAD project\PROJECT MANAGEMENT\WP2 Communications\Toolkit\Logos\Partner Logos\EIFI_log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26" y="3015038"/>
            <a:ext cx="8159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:\CHI\Econ\Docs1\PROJECTS TEAM\H2\PROJECTS\HyTrEc 2\LEAD project\PROJECT MANAGEMENT\WP2 Communications\Toolkit\Logos\Partner Logos\SP Sweden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88" y="3015038"/>
            <a:ext cx="542925" cy="83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2" y="2157570"/>
            <a:ext cx="876300" cy="6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 and Objectives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7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Vision:</a:t>
            </a:r>
          </a:p>
          <a:p>
            <a:pPr marL="0" indent="0" algn="ctr">
              <a:buNone/>
            </a:pP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Stimulating hydrogen fuelled transport solutions 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business, for the environment, 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future.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08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5387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hydrogen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 solutions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involving vans, large trucks and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refuse collection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vehicles to advance the case for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zero emission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solutions for public and private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 fleets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supply chain and training so that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NSR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becomes a Centre of Excellence for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transport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methods for the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production, storage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distribution of green hydrogen.</a:t>
            </a: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Complementing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programmes for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and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facilitating joint NSR approaches and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common standards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570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Pioneering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93%</a:t>
            </a:r>
            <a:r>
              <a:rPr lang="en-GB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transport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currently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oil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based. Green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solutions,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such as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hydrogen,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play a key role in achieving EU energy and climate change targets. 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Fuel Cell Electric Vehicles (FCEV) have a longer range than electric battery vehicles. This extended range is essential in those North Sea regions which have numerous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sized cities with a large suburban and rural hinterland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9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http://ec.europa.eu/eurostat/web/products-datasets/-/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tsdcc340</a:t>
            </a:r>
            <a:endParaRPr lang="en-GB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market failure caused by the high cost of FCEVs and the need to make green hydrogen cheaper through more cost effective green hydrogen production, storage and distribution.</a:t>
            </a:r>
          </a:p>
          <a:p>
            <a:endParaRPr lang="en-GB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HyTrEc2 will create conditions so that a FCEV market can develop providing a platform for collaborative development of strategies and initiatives that will inform and shape the development of infrastructure, technology and skills.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1016</Words>
  <Application>Microsoft Office PowerPoint</Application>
  <PresentationFormat>On-screen Show (4:3)</PresentationFormat>
  <Paragraphs>191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HyTrEc2  Hydrogen Transport Economy for the  North Sea Region 2</vt:lpstr>
      <vt:lpstr>Background</vt:lpstr>
      <vt:lpstr>PowerPoint Presentation</vt:lpstr>
      <vt:lpstr>PowerPoint Presentation</vt:lpstr>
      <vt:lpstr>Vision and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Deliverables</vt:lpstr>
      <vt:lpstr>PowerPoint Presentation</vt:lpstr>
      <vt:lpstr>Outputs</vt:lpstr>
      <vt:lpstr>PowerPoint Presentation</vt:lpstr>
      <vt:lpstr>Results</vt:lpstr>
      <vt:lpstr>PowerPoint Presentation</vt:lpstr>
      <vt:lpstr>Key Partner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Aberdeen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Stevenson</dc:creator>
  <cp:lastModifiedBy>Claire Stevenson</cp:lastModifiedBy>
  <cp:revision>47</cp:revision>
  <dcterms:created xsi:type="dcterms:W3CDTF">2017-08-29T14:02:53Z</dcterms:created>
  <dcterms:modified xsi:type="dcterms:W3CDTF">2018-04-05T13:54:41Z</dcterms:modified>
</cp:coreProperties>
</file>